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
  </p:notesMasterIdLst>
  <p:sldIdLst>
    <p:sldId id="283" r:id="rId3"/>
    <p:sldId id="303" r:id="rId4"/>
    <p:sldId id="301" r:id="rId5"/>
    <p:sldId id="513" r:id="rId6"/>
    <p:sldId id="355" r:id="rId8"/>
    <p:sldId id="512" r:id="rId9"/>
    <p:sldId id="514" r:id="rId10"/>
    <p:sldId id="337" r:id="rId11"/>
    <p:sldId id="286" r:id="rId12"/>
    <p:sldId id="402" r:id="rId13"/>
    <p:sldId id="338" r:id="rId14"/>
    <p:sldId id="304" r:id="rId15"/>
    <p:sldId id="306" r:id="rId16"/>
    <p:sldId id="448" r:id="rId17"/>
    <p:sldId id="449" r:id="rId18"/>
    <p:sldId id="450" r:id="rId19"/>
    <p:sldId id="451" r:id="rId20"/>
    <p:sldId id="307" r:id="rId21"/>
    <p:sldId id="308" r:id="rId22"/>
    <p:sldId id="309" r:id="rId23"/>
    <p:sldId id="314" r:id="rId24"/>
    <p:sldId id="405" r:id="rId25"/>
    <p:sldId id="310" r:id="rId26"/>
    <p:sldId id="311" r:id="rId27"/>
    <p:sldId id="406" r:id="rId28"/>
    <p:sldId id="332" r:id="rId29"/>
    <p:sldId id="312" r:id="rId30"/>
    <p:sldId id="515" r:id="rId31"/>
    <p:sldId id="318" r:id="rId32"/>
    <p:sldId id="507" r:id="rId33"/>
    <p:sldId id="508" r:id="rId34"/>
    <p:sldId id="319" r:id="rId35"/>
    <p:sldId id="335" r:id="rId36"/>
    <p:sldId id="320" r:id="rId37"/>
    <p:sldId id="288" r:id="rId38"/>
    <p:sldId id="503" r:id="rId39"/>
    <p:sldId id="341" r:id="rId40"/>
    <p:sldId id="292" r:id="rId41"/>
    <p:sldId id="516" r:id="rId42"/>
    <p:sldId id="354" r:id="rId43"/>
    <p:sldId id="294" r:id="rId44"/>
    <p:sldId id="295" r:id="rId45"/>
    <p:sldId id="327" r:id="rId46"/>
    <p:sldId id="328" r:id="rId47"/>
    <p:sldId id="352" r:id="rId48"/>
    <p:sldId id="510" r:id="rId49"/>
    <p:sldId id="299" r:id="rId50"/>
    <p:sldId id="324" r:id="rId51"/>
    <p:sldId id="343" r:id="rId52"/>
    <p:sldId id="346" r:id="rId53"/>
    <p:sldId id="348" r:id="rId54"/>
    <p:sldId id="347" r:id="rId55"/>
    <p:sldId id="506" r:id="rId56"/>
    <p:sldId id="517" r:id="rId57"/>
    <p:sldId id="316" r:id="rId58"/>
    <p:sldId id="511" r:id="rId59"/>
    <p:sldId id="317" r:id="rId60"/>
    <p:sldId id="300" r:id="rId61"/>
  </p:sldIdLst>
  <p:sldSz cx="9144000" cy="5715000" type="screen16x10"/>
  <p:notesSz cx="6858000" cy="9144000"/>
  <p:embeddedFontLst>
    <p:embeddedFont>
      <p:font typeface="Calibri" panose="020F0502020204030204" pitchFamily="34" charset="0"/>
      <p:regular r:id="rId65"/>
      <p:bold r:id="rId66"/>
      <p:italic r:id="rId67"/>
      <p:boldItalic r:id="rId68"/>
    </p:embeddedFont>
    <p:embeddedFont>
      <p:font typeface="微软雅黑" panose="020B0503020204020204" pitchFamily="34" charset="-122"/>
      <p:regular r:id="rId69"/>
    </p:embeddedFont>
    <p:embeddedFont>
      <p:font typeface="冬青黑体简体中文 W6" panose="02010600030101010101" charset="-122"/>
      <p:regular r:id="rId70"/>
    </p:embeddedFont>
    <p:embeddedFont>
      <p:font typeface="Aharoni" panose="02010803020104030203" pitchFamily="2" charset="-79"/>
      <p:bold r:id="rId71"/>
    </p:embeddedFont>
    <p:embeddedFont>
      <p:font typeface="楷体" panose="02010609060101010101" pitchFamily="49" charset="-122"/>
      <p:regular r:id="rId72"/>
    </p:embeddedFont>
    <p:embeddedFont>
      <p:font typeface="经典繁毛楷" panose="02010600030101010101" charset="-122"/>
      <p:regular r:id="rId73"/>
    </p:embeddedFont>
  </p:embeddedFontLst>
  <p:custDataLst>
    <p:tags r:id="rId74"/>
  </p:custDataLst>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755" userDrawn="1">
          <p15:clr>
            <a:srgbClr val="A4A3A4"/>
          </p15:clr>
        </p15:guide>
        <p15:guide id="2" pos="2880" userDrawn="1">
          <p15:clr>
            <a:srgbClr val="A4A3A4"/>
          </p15:clr>
        </p15:guide>
        <p15:guide id="3" pos="5511" userDrawn="1">
          <p15:clr>
            <a:srgbClr val="A4A3A4"/>
          </p15:clr>
        </p15:guide>
        <p15:guide id="4" pos="688" userDrawn="1">
          <p15:clr>
            <a:srgbClr val="A4A3A4"/>
          </p15:clr>
        </p15:guide>
        <p15:guide id="5" pos="495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6600"/>
    <a:srgbClr val="00CC99"/>
    <a:srgbClr val="CC3300"/>
    <a:srgbClr val="FF6600"/>
    <a:srgbClr val="FF9900"/>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38" autoAdjust="0"/>
    <p:restoredTop sz="94660"/>
  </p:normalViewPr>
  <p:slideViewPr>
    <p:cSldViewPr>
      <p:cViewPr varScale="1">
        <p:scale>
          <a:sx n="130" d="100"/>
          <a:sy n="130" d="100"/>
        </p:scale>
        <p:origin x="-1122" y="-84"/>
      </p:cViewPr>
      <p:guideLst>
        <p:guide orient="horz" pos="1755"/>
        <p:guide pos="2880"/>
        <p:guide pos="5511"/>
        <p:guide pos="688"/>
        <p:guide pos="4958"/>
      </p:guideLst>
    </p:cSldViewPr>
  </p:slideViewPr>
  <p:notesTextViewPr>
    <p:cViewPr>
      <p:scale>
        <a:sx n="100" d="100"/>
        <a:sy n="100" d="100"/>
      </p:scale>
      <p:origin x="0" y="0"/>
    </p:cViewPr>
  </p:notesTextViewPr>
  <p:gridSpacing cx="72006" cy="72006"/>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4" Type="http://schemas.openxmlformats.org/officeDocument/2006/relationships/tags" Target="tags/tag1.xml"/><Relationship Id="rId73" Type="http://schemas.openxmlformats.org/officeDocument/2006/relationships/font" Target="fonts/font9.fntdata"/><Relationship Id="rId72" Type="http://schemas.openxmlformats.org/officeDocument/2006/relationships/font" Target="fonts/font8.fntdata"/><Relationship Id="rId71" Type="http://schemas.openxmlformats.org/officeDocument/2006/relationships/font" Target="fonts/font7.fntdata"/><Relationship Id="rId70" Type="http://schemas.openxmlformats.org/officeDocument/2006/relationships/font" Target="fonts/font6.fntdata"/><Relationship Id="rId7" Type="http://schemas.openxmlformats.org/officeDocument/2006/relationships/notesMaster" Target="notesMasters/notesMaster1.xml"/><Relationship Id="rId69" Type="http://schemas.openxmlformats.org/officeDocument/2006/relationships/font" Target="fonts/font5.fntdata"/><Relationship Id="rId68" Type="http://schemas.openxmlformats.org/officeDocument/2006/relationships/font" Target="fonts/font4.fntdata"/><Relationship Id="rId67" Type="http://schemas.openxmlformats.org/officeDocument/2006/relationships/font" Target="fonts/font3.fntdata"/><Relationship Id="rId66" Type="http://schemas.openxmlformats.org/officeDocument/2006/relationships/font" Target="fonts/font2.fntdata"/><Relationship Id="rId65" Type="http://schemas.openxmlformats.org/officeDocument/2006/relationships/font" Target="fonts/font1.fntdata"/><Relationship Id="rId64" Type="http://schemas.openxmlformats.org/officeDocument/2006/relationships/tableStyles" Target="tableStyles.xml"/><Relationship Id="rId63" Type="http://schemas.openxmlformats.org/officeDocument/2006/relationships/viewProps" Target="viewProps.xml"/><Relationship Id="rId62" Type="http://schemas.openxmlformats.org/officeDocument/2006/relationships/presProps" Target="presProps.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idx="4294967295"/>
          </p:nvPr>
        </p:nvSpPr>
        <p:spPr bwMode="auto">
          <a:xfrm>
            <a:off x="0" y="0"/>
            <a:ext cx="2971800" cy="457200"/>
          </a:xfrm>
          <a:prstGeom prst="rect">
            <a:avLst/>
          </a:prstGeom>
          <a:noFill/>
          <a:ln w="9525">
            <a:noFill/>
            <a:miter lim="800000"/>
          </a:ln>
        </p:spPr>
        <p:txBody>
          <a:bodyPr vert="horz" wrap="square" lIns="91440" tIns="45720" rIns="91440" bIns="45720" numCol="1" anchor="t" anchorCtr="0" compatLnSpc="1"/>
          <a:lstStyle>
            <a:lvl1pPr eaLnBrk="1" hangingPunct="1">
              <a:buFont typeface="Arial" panose="020B0604020202020204" pitchFamily="34" charset="0"/>
              <a:buNone/>
              <a:defRPr sz="1200">
                <a:ea typeface="宋体" panose="02010600030101010101" pitchFamily="2" charset="-122"/>
              </a:defRPr>
            </a:lvl1pPr>
          </a:lstStyle>
          <a:p>
            <a:pPr>
              <a:defRPr/>
            </a:pPr>
            <a:endParaRPr lang="zh-CN" altLang="zh-CN"/>
          </a:p>
        </p:txBody>
      </p:sp>
      <p:sp>
        <p:nvSpPr>
          <p:cNvPr id="2051" name="日期占位符 2"/>
          <p:cNvSpPr>
            <a:spLocks noGrp="1" noChangeArrowheads="1"/>
          </p:cNvSpPr>
          <p:nvPr>
            <p:ph type="dt" idx="1"/>
          </p:nvPr>
        </p:nvSpPr>
        <p:spPr bwMode="auto">
          <a:xfrm>
            <a:off x="3884613" y="0"/>
            <a:ext cx="2971800" cy="457200"/>
          </a:xfrm>
          <a:prstGeom prst="rect">
            <a:avLst/>
          </a:prstGeom>
          <a:noFill/>
          <a:ln w="9525">
            <a:noFill/>
            <a:miter lim="800000"/>
          </a:ln>
        </p:spPr>
        <p:txBody>
          <a:bodyPr vert="horz" wrap="square" lIns="91440" tIns="45720" rIns="91440" bIns="45720" numCol="1" anchor="t" anchorCtr="0" compatLnSpc="1"/>
          <a:lstStyle>
            <a:lvl1pPr algn="r" eaLnBrk="1" hangingPunct="1">
              <a:buFont typeface="Arial" panose="020B0604020202020204" pitchFamily="34" charset="0"/>
              <a:buNone/>
              <a:defRPr>
                <a:ea typeface="宋体" panose="02010600030101010101" pitchFamily="2" charset="-122"/>
              </a:defRPr>
            </a:lvl1pPr>
          </a:lstStyle>
          <a:p>
            <a:pPr>
              <a:defRPr/>
            </a:pPr>
            <a:fld id="{493FEBE7-8171-4E87-9C28-023C72698F11}" type="datetime1">
              <a:rPr lang="zh-CN" altLang="en-US"/>
            </a:fld>
            <a:endParaRPr lang="zh-CN" altLang="en-US" sz="1200"/>
          </a:p>
        </p:txBody>
      </p:sp>
      <p:sp>
        <p:nvSpPr>
          <p:cNvPr id="75780" name="幻灯片图像占位符 3"/>
          <p:cNvSpPr>
            <a:spLocks noGrp="1" noRot="1" noChangeAspect="1" noChangeArrowheads="1"/>
          </p:cNvSpPr>
          <p:nvPr>
            <p:ph type="sldImg" idx="2"/>
          </p:nvPr>
        </p:nvSpPr>
        <p:spPr bwMode="auto">
          <a:xfrm>
            <a:off x="685800" y="685800"/>
            <a:ext cx="5486400" cy="3429000"/>
          </a:xfrm>
          <a:prstGeom prst="rect">
            <a:avLst/>
          </a:prstGeom>
          <a:noFill/>
          <a:ln w="12700">
            <a:noFill/>
            <a:bevel/>
          </a:ln>
        </p:spPr>
      </p:sp>
      <p:sp>
        <p:nvSpPr>
          <p:cNvPr id="2053" name="备注占位符 4"/>
          <p:cNvSpPr>
            <a:spLocks noGrp="1" noRot="1" noChangeAspect="1" noChangeArrowheads="1"/>
          </p:cNvSpPr>
          <p:nvPr/>
        </p:nvSpPr>
        <p:spPr bwMode="auto">
          <a:xfrm>
            <a:off x="685800" y="4343400"/>
            <a:ext cx="5486400" cy="4114800"/>
          </a:xfrm>
          <a:prstGeom prst="rect">
            <a:avLst/>
          </a:prstGeom>
          <a:noFill/>
          <a:ln w="12700" cmpd="sng">
            <a:noFill/>
            <a:bevel/>
          </a:ln>
        </p:spPr>
        <p:txBody>
          <a:bodyPr anchor="ctr"/>
          <a:lstStyle/>
          <a:p>
            <a:pPr defTabSz="0">
              <a:spcBef>
                <a:spcPct val="30000"/>
              </a:spcBef>
              <a:buFontTx/>
              <a:buNone/>
              <a:defRPr/>
            </a:pPr>
            <a:r>
              <a:rPr lang="zh-CN" altLang="en-US" sz="1200">
                <a:latin typeface="Arial" panose="020B0604020202020204" pitchFamily="34" charset="0"/>
                <a:ea typeface="宋体" panose="02010600030101010101" pitchFamily="2" charset="-122"/>
              </a:rPr>
              <a:t>单击此处编辑母版文本样式</a:t>
            </a:r>
            <a:endParaRPr lang="zh-CN" altLang="en-US" sz="1200">
              <a:latin typeface="Arial" panose="020B0604020202020204" pitchFamily="34" charset="0"/>
              <a:ea typeface="宋体" panose="02010600030101010101" pitchFamily="2" charset="-122"/>
            </a:endParaRPr>
          </a:p>
          <a:p>
            <a:pPr defTabSz="0">
              <a:spcBef>
                <a:spcPct val="30000"/>
              </a:spcBef>
              <a:buFontTx/>
              <a:buNone/>
              <a:defRPr/>
            </a:pPr>
            <a:r>
              <a:rPr lang="zh-CN" altLang="en-US" sz="1200">
                <a:latin typeface="Arial" panose="020B0604020202020204" pitchFamily="34" charset="0"/>
                <a:ea typeface="宋体" panose="02010600030101010101" pitchFamily="2" charset="-122"/>
              </a:rPr>
              <a:t>第二级</a:t>
            </a:r>
            <a:endParaRPr lang="zh-CN" altLang="en-US" sz="1200">
              <a:latin typeface="Arial" panose="020B0604020202020204" pitchFamily="34" charset="0"/>
              <a:ea typeface="宋体" panose="02010600030101010101" pitchFamily="2" charset="-122"/>
            </a:endParaRPr>
          </a:p>
          <a:p>
            <a:pPr defTabSz="0">
              <a:spcBef>
                <a:spcPct val="30000"/>
              </a:spcBef>
              <a:buFontTx/>
              <a:buNone/>
              <a:defRPr/>
            </a:pPr>
            <a:r>
              <a:rPr lang="zh-CN" altLang="en-US" sz="1200">
                <a:latin typeface="Arial" panose="020B0604020202020204" pitchFamily="34" charset="0"/>
                <a:ea typeface="宋体" panose="02010600030101010101" pitchFamily="2" charset="-122"/>
              </a:rPr>
              <a:t>第三级</a:t>
            </a:r>
            <a:endParaRPr lang="zh-CN" altLang="en-US" sz="1200">
              <a:latin typeface="Arial" panose="020B0604020202020204" pitchFamily="34" charset="0"/>
              <a:ea typeface="宋体" panose="02010600030101010101" pitchFamily="2" charset="-122"/>
            </a:endParaRPr>
          </a:p>
          <a:p>
            <a:pPr defTabSz="0">
              <a:spcBef>
                <a:spcPct val="30000"/>
              </a:spcBef>
              <a:buFontTx/>
              <a:buNone/>
              <a:defRPr/>
            </a:pPr>
            <a:r>
              <a:rPr lang="zh-CN" altLang="en-US" sz="1200">
                <a:latin typeface="Arial" panose="020B0604020202020204" pitchFamily="34" charset="0"/>
                <a:ea typeface="宋体" panose="02010600030101010101" pitchFamily="2" charset="-122"/>
              </a:rPr>
              <a:t>第四级</a:t>
            </a:r>
            <a:endParaRPr lang="zh-CN" altLang="en-US" sz="1200">
              <a:latin typeface="Arial" panose="020B0604020202020204" pitchFamily="34" charset="0"/>
              <a:ea typeface="宋体" panose="02010600030101010101" pitchFamily="2" charset="-122"/>
            </a:endParaRPr>
          </a:p>
          <a:p>
            <a:pPr defTabSz="0">
              <a:spcBef>
                <a:spcPct val="30000"/>
              </a:spcBef>
              <a:buFontTx/>
              <a:buNone/>
              <a:defRPr/>
            </a:pPr>
            <a:r>
              <a:rPr lang="zh-CN" altLang="en-US" sz="1200">
                <a:latin typeface="Arial" panose="020B0604020202020204" pitchFamily="34" charset="0"/>
                <a:ea typeface="宋体" panose="02010600030101010101" pitchFamily="2" charset="-122"/>
              </a:rPr>
              <a:t>第五级</a:t>
            </a:r>
            <a:endParaRPr lang="zh-CN" altLang="en-US" sz="1200">
              <a:latin typeface="Arial" panose="020B0604020202020204" pitchFamily="34" charset="0"/>
              <a:ea typeface="宋体" panose="02010600030101010101" pitchFamily="2" charset="-122"/>
            </a:endParaRPr>
          </a:p>
        </p:txBody>
      </p:sp>
      <p:sp>
        <p:nvSpPr>
          <p:cNvPr id="2054" name="页脚占位符 5"/>
          <p:cNvSpPr>
            <a:spLocks noGrp="1" noChangeArrowheads="1"/>
          </p:cNvSpPr>
          <p:nvPr>
            <p:ph type="ftr" sz="quarter" idx="4"/>
          </p:nvPr>
        </p:nvSpPr>
        <p:spPr bwMode="auto">
          <a:xfrm>
            <a:off x="0" y="8685213"/>
            <a:ext cx="2971800" cy="457200"/>
          </a:xfrm>
          <a:prstGeom prst="rect">
            <a:avLst/>
          </a:prstGeom>
          <a:noFill/>
          <a:ln w="9525">
            <a:noFill/>
            <a:miter lim="800000"/>
          </a:ln>
        </p:spPr>
        <p:txBody>
          <a:bodyPr vert="horz" wrap="square" lIns="91440" tIns="45720" rIns="91440" bIns="45720" numCol="1" anchor="b" anchorCtr="0" compatLnSpc="1"/>
          <a:lstStyle>
            <a:lvl1pPr eaLnBrk="1" hangingPunct="1">
              <a:buFont typeface="Arial" panose="020B0604020202020204" pitchFamily="34" charset="0"/>
              <a:buNone/>
              <a:defRPr sz="1200">
                <a:ea typeface="宋体" panose="02010600030101010101" pitchFamily="2" charset="-122"/>
              </a:defRPr>
            </a:lvl1pPr>
          </a:lstStyle>
          <a:p>
            <a:pPr>
              <a:defRPr/>
            </a:pPr>
            <a:endParaRPr lang="zh-CN" altLang="zh-CN"/>
          </a:p>
        </p:txBody>
      </p:sp>
      <p:sp>
        <p:nvSpPr>
          <p:cNvPr id="2055" name="灯片编号占位符 6"/>
          <p:cNvSpPr>
            <a:spLocks noGrp="1" noChangeArrowheads="1"/>
          </p:cNvSpPr>
          <p:nvPr>
            <p:ph type="sldNum" sz="quarter" idx="5"/>
          </p:nvPr>
        </p:nvSpPr>
        <p:spPr bwMode="auto">
          <a:xfrm>
            <a:off x="3884613" y="8685213"/>
            <a:ext cx="2971800" cy="457200"/>
          </a:xfrm>
          <a:prstGeom prst="rect">
            <a:avLst/>
          </a:prstGeom>
          <a:noFill/>
          <a:ln w="9525">
            <a:noFill/>
            <a:miter lim="800000"/>
          </a:ln>
        </p:spPr>
        <p:txBody>
          <a:bodyPr vert="horz" wrap="square" lIns="91440" tIns="45720" rIns="91440" bIns="45720" numCol="1" anchor="b" anchorCtr="0" compatLnSpc="1"/>
          <a:lstStyle>
            <a:lvl1pPr algn="r" eaLnBrk="1" hangingPunct="1">
              <a:buFont typeface="Arial" panose="020B0604020202020204" pitchFamily="34" charset="0"/>
              <a:buNone/>
              <a:defRPr>
                <a:ea typeface="宋体" panose="02010600030101010101" pitchFamily="2" charset="-122"/>
              </a:defRPr>
            </a:lvl1pPr>
          </a:lstStyle>
          <a:p>
            <a:pPr>
              <a:defRPr/>
            </a:pPr>
            <a:fld id="{0E2512A8-D286-4E6E-9757-BACB0DEC24C7}" type="slidenum">
              <a:rPr lang="zh-CN" altLang="en-US"/>
            </a:fld>
            <a:endParaRPr lang="zh-CN" altLang="en-US" sz="1200"/>
          </a:p>
        </p:txBody>
      </p:sp>
    </p:spTree>
  </p:cSld>
  <p:clrMap bg1="lt1" tx1="dk1" bg2="lt2" tx2="dk2" accent1="accent1" accent2="accent2" accent3="accent3" accent4="accent4" accent5="accent5" accent6="accent6" hlink="hlink" folHlink="folHlink"/>
  <p:hf hdr="0" ftr="0"/>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a:ln>
            <a:solidFill>
              <a:srgbClr val="000000"/>
            </a:solidFill>
            <a:miter lim="800000"/>
          </a:ln>
        </p:spPr>
      </p:sp>
      <p:sp>
        <p:nvSpPr>
          <p:cNvPr id="77827" name="备注占位符 2"/>
          <p:cNvSpPr>
            <a:spLocks noGrp="1"/>
          </p:cNvSpPr>
          <p:nvPr>
            <p:ph type="body" idx="1"/>
          </p:nvPr>
        </p:nvSpPr>
        <p:spPr bwMode="auto">
          <a:xfrm>
            <a:off x="685800" y="4343400"/>
            <a:ext cx="5486400" cy="4114800"/>
          </a:xfrm>
          <a:prstGeom prst="rect">
            <a:avLst/>
          </a:prstGeom>
          <a:noFill/>
          <a:ln>
            <a:miter lim="800000"/>
          </a:ln>
        </p:spPr>
        <p:txBody>
          <a:bodyPr/>
          <a:lstStyle/>
          <a:p>
            <a:pPr eaLnBrk="1" hangingPunct="1">
              <a:spcBef>
                <a:spcPct val="0"/>
              </a:spcBef>
            </a:pPr>
            <a:endParaRPr lang="zh-CN" altLang="en-US" smtClean="0">
              <a:latin typeface="Arial" panose="020B0604020202020204" pitchFamily="34" charset="0"/>
            </a:endParaRPr>
          </a:p>
        </p:txBody>
      </p:sp>
      <p:sp>
        <p:nvSpPr>
          <p:cNvPr id="77828" name="灯片编号占位符 3"/>
          <p:cNvSpPr>
            <a:spLocks noGrp="1"/>
          </p:cNvSpPr>
          <p:nvPr>
            <p:ph type="sldNum" sz="quarter" idx="5"/>
          </p:nvPr>
        </p:nvSpPr>
        <p:spPr>
          <a:noFill/>
        </p:spPr>
        <p:txBody>
          <a:bodyPr/>
          <a:lstStyle/>
          <a:p>
            <a:pPr>
              <a:buFont typeface="Arial" panose="020B0604020202020204" pitchFamily="34" charset="0"/>
              <a:buNone/>
            </a:pPr>
            <a:fld id="{20537F44-A31D-4FCA-B236-1B0066845B59}" type="slidenum">
              <a:rPr lang="zh-CN" altLang="en-US" smtClean="0">
                <a:solidFill>
                  <a:srgbClr val="000000"/>
                </a:solidFill>
                <a:ea typeface="宋体" panose="02010600030101010101" pitchFamily="2" charset="-122"/>
              </a:rPr>
            </a:fld>
            <a:endParaRPr lang="zh-CN" altLang="en-US" smtClean="0">
              <a:solidFill>
                <a:srgbClr val="000000"/>
              </a:solidFill>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a:ln>
            <a:solidFill>
              <a:srgbClr val="000000"/>
            </a:solidFill>
            <a:miter lim="800000"/>
          </a:ln>
        </p:spPr>
      </p:sp>
      <p:sp>
        <p:nvSpPr>
          <p:cNvPr id="76803" name="备注占位符 2"/>
          <p:cNvSpPr>
            <a:spLocks noGrp="1"/>
          </p:cNvSpPr>
          <p:nvPr>
            <p:ph type="body" idx="1"/>
          </p:nvPr>
        </p:nvSpPr>
        <p:spPr bwMode="auto">
          <a:xfrm>
            <a:off x="685800" y="4343400"/>
            <a:ext cx="5486400" cy="4114800"/>
          </a:xfrm>
          <a:prstGeom prst="rect">
            <a:avLst/>
          </a:prstGeom>
          <a:noFill/>
          <a:ln>
            <a:miter lim="800000"/>
          </a:ln>
        </p:spPr>
        <p:txBody>
          <a:bodyPr/>
          <a:lstStyle/>
          <a:p>
            <a:pPr eaLnBrk="1" hangingPunct="1">
              <a:spcBef>
                <a:spcPct val="0"/>
              </a:spcBef>
            </a:pPr>
            <a:endParaRPr lang="zh-CN" altLang="en-US" smtClean="0">
              <a:latin typeface="Arial" panose="020B0604020202020204" pitchFamily="34" charset="0"/>
            </a:endParaRPr>
          </a:p>
        </p:txBody>
      </p:sp>
      <p:sp>
        <p:nvSpPr>
          <p:cNvPr id="76804" name="灯片编号占位符 3"/>
          <p:cNvSpPr>
            <a:spLocks noGrp="1"/>
          </p:cNvSpPr>
          <p:nvPr>
            <p:ph type="sldNum" sz="quarter" idx="5"/>
          </p:nvPr>
        </p:nvSpPr>
        <p:spPr>
          <a:noFill/>
        </p:spPr>
        <p:txBody>
          <a:bodyPr/>
          <a:lstStyle/>
          <a:p>
            <a:pPr>
              <a:buFont typeface="Arial" panose="020B0604020202020204" pitchFamily="34" charset="0"/>
              <a:buNone/>
            </a:pPr>
            <a:fld id="{4272F207-03F4-49CE-9989-98B64A14F3A1}" type="slidenum">
              <a:rPr lang="zh-CN" altLang="en-US" smtClean="0">
                <a:solidFill>
                  <a:srgbClr val="000000"/>
                </a:solidFill>
                <a:ea typeface="宋体" panose="02010600030101010101" pitchFamily="2" charset="-122"/>
              </a:rPr>
            </a:fld>
            <a:endParaRPr lang="zh-CN" altLang="en-US" smtClean="0">
              <a:solidFill>
                <a:srgbClr val="000000"/>
              </a:solidFill>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a:ln>
            <a:solidFill>
              <a:srgbClr val="000000"/>
            </a:solidFill>
            <a:miter lim="800000"/>
          </a:ln>
        </p:spPr>
      </p:sp>
      <p:sp>
        <p:nvSpPr>
          <p:cNvPr id="78851" name="备注占位符 2"/>
          <p:cNvSpPr>
            <a:spLocks noGrp="1"/>
          </p:cNvSpPr>
          <p:nvPr>
            <p:ph type="body" idx="1"/>
          </p:nvPr>
        </p:nvSpPr>
        <p:spPr bwMode="auto">
          <a:xfrm>
            <a:off x="685800" y="4343400"/>
            <a:ext cx="5486400" cy="4114800"/>
          </a:xfrm>
          <a:prstGeom prst="rect">
            <a:avLst/>
          </a:prstGeom>
          <a:noFill/>
          <a:ln>
            <a:miter lim="800000"/>
          </a:ln>
        </p:spPr>
        <p:txBody>
          <a:bodyPr/>
          <a:lstStyle/>
          <a:p>
            <a:pPr eaLnBrk="1" hangingPunct="1">
              <a:spcBef>
                <a:spcPct val="0"/>
              </a:spcBef>
            </a:pPr>
            <a:endParaRPr lang="zh-CN" altLang="en-US" smtClean="0">
              <a:latin typeface="Arial" panose="020B0604020202020204" pitchFamily="34" charset="0"/>
            </a:endParaRPr>
          </a:p>
        </p:txBody>
      </p:sp>
      <p:sp>
        <p:nvSpPr>
          <p:cNvPr id="78852" name="灯片编号占位符 3"/>
          <p:cNvSpPr>
            <a:spLocks noGrp="1"/>
          </p:cNvSpPr>
          <p:nvPr>
            <p:ph type="sldNum" sz="quarter" idx="5"/>
          </p:nvPr>
        </p:nvSpPr>
        <p:spPr>
          <a:noFill/>
        </p:spPr>
        <p:txBody>
          <a:bodyPr/>
          <a:lstStyle/>
          <a:p>
            <a:pPr>
              <a:buFont typeface="Arial" panose="020B0604020202020204" pitchFamily="34" charset="0"/>
              <a:buNone/>
            </a:pPr>
            <a:fld id="{A01477FB-9DF1-4AA6-A9B9-2AF94D5FFF41}" type="slidenum">
              <a:rPr lang="zh-CN" altLang="en-US" smtClean="0">
                <a:solidFill>
                  <a:srgbClr val="000000"/>
                </a:solidFill>
                <a:ea typeface="宋体" panose="02010600030101010101" pitchFamily="2" charset="-122"/>
              </a:rPr>
            </a:fld>
            <a:endParaRPr lang="zh-CN" altLang="en-US" smtClean="0">
              <a:solidFill>
                <a:srgbClr val="000000"/>
              </a:solidFill>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rgbClr val="FCF8D7"/>
        </a:solidFill>
        <a:effectLst/>
      </p:bgPr>
    </p:bg>
    <p:spTree>
      <p:nvGrpSpPr>
        <p:cNvPr id="1" name=""/>
        <p:cNvGrpSpPr/>
        <p:nvPr/>
      </p:nvGrpSpPr>
      <p:grpSpPr>
        <a:xfrm>
          <a:off x="0" y="0"/>
          <a:ext cx="0" cy="0"/>
          <a:chOff x="0" y="0"/>
          <a:chExt cx="0" cy="0"/>
        </a:xfrm>
      </p:grpSpPr>
      <p:pic>
        <p:nvPicPr>
          <p:cNvPr id="1026" name="Picture 16" descr="C:\Users\Soloman\Desktop\九逸作品 印章1.png"/>
          <p:cNvPicPr>
            <a:picLocks noChangeAspect="1" noChangeArrowheads="1"/>
          </p:cNvPicPr>
          <p:nvPr/>
        </p:nvPicPr>
        <p:blipFill>
          <a:blip r:embed="rId13"/>
          <a:srcRect/>
          <a:stretch>
            <a:fillRect/>
          </a:stretch>
        </p:blipFill>
        <p:spPr bwMode="auto">
          <a:xfrm>
            <a:off x="179388" y="4513263"/>
            <a:ext cx="461962" cy="1074737"/>
          </a:xfrm>
          <a:prstGeom prst="rect">
            <a:avLst/>
          </a:prstGeom>
          <a:noFill/>
          <a:ln w="9525">
            <a:noFill/>
            <a:beve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marL="971550" indent="-971550" algn="ctr" rtl="0" eaLnBrk="0" fontAlgn="base" hangingPunct="0">
        <a:spcBef>
          <a:spcPct val="0"/>
        </a:spcBef>
        <a:spcAft>
          <a:spcPct val="0"/>
        </a:spcAft>
        <a:defRPr sz="4700">
          <a:solidFill>
            <a:schemeClr val="tx1"/>
          </a:solidFill>
          <a:latin typeface="+mj-lt"/>
          <a:ea typeface="+mj-ea"/>
          <a:cs typeface="+mj-cs"/>
          <a:sym typeface="Calibri" panose="020F0502020204030204" pitchFamily="34" charset="0"/>
        </a:defRPr>
      </a:lvl1pPr>
      <a:lvl2pPr marL="971550" indent="-971550" algn="ctr" rtl="0" eaLnBrk="0" fontAlgn="base" hangingPunct="0">
        <a:spcBef>
          <a:spcPct val="0"/>
        </a:spcBef>
        <a:spcAft>
          <a:spcPct val="0"/>
        </a:spcAft>
        <a:defRPr sz="47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71550" indent="-971550" algn="ctr" rtl="0" eaLnBrk="0" fontAlgn="base" hangingPunct="0">
        <a:spcBef>
          <a:spcPct val="0"/>
        </a:spcBef>
        <a:spcAft>
          <a:spcPct val="0"/>
        </a:spcAft>
        <a:defRPr sz="47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71550" indent="-971550" algn="ctr" rtl="0" eaLnBrk="0" fontAlgn="base" hangingPunct="0">
        <a:spcBef>
          <a:spcPct val="0"/>
        </a:spcBef>
        <a:spcAft>
          <a:spcPct val="0"/>
        </a:spcAft>
        <a:defRPr sz="47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71550" indent="-971550" algn="ctr" rtl="0" eaLnBrk="0" fontAlgn="base" hangingPunct="0">
        <a:spcBef>
          <a:spcPct val="0"/>
        </a:spcBef>
        <a:spcAft>
          <a:spcPct val="0"/>
        </a:spcAft>
        <a:defRPr sz="47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428750" indent="-971550" algn="ctr" rtl="0" eaLnBrk="0" fontAlgn="base" hangingPunct="0">
        <a:spcBef>
          <a:spcPct val="0"/>
        </a:spcBef>
        <a:spcAft>
          <a:spcPct val="0"/>
        </a:spcAft>
        <a:defRPr sz="47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85950" indent="-971550" algn="ctr" rtl="0" eaLnBrk="0" fontAlgn="base" hangingPunct="0">
        <a:spcBef>
          <a:spcPct val="0"/>
        </a:spcBef>
        <a:spcAft>
          <a:spcPct val="0"/>
        </a:spcAft>
        <a:defRPr sz="47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343150" indent="-971550" algn="ctr" rtl="0" eaLnBrk="0" fontAlgn="base" hangingPunct="0">
        <a:spcBef>
          <a:spcPct val="0"/>
        </a:spcBef>
        <a:spcAft>
          <a:spcPct val="0"/>
        </a:spcAft>
        <a:defRPr sz="47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800350" indent="-971550" algn="ctr" rtl="0" eaLnBrk="0" fontAlgn="base" hangingPunct="0">
        <a:spcBef>
          <a:spcPct val="0"/>
        </a:spcBef>
        <a:spcAft>
          <a:spcPct val="0"/>
        </a:spcAft>
        <a:defRPr sz="47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363855" indent="-363855" algn="l" defTabSz="971550" rtl="0" eaLnBrk="0" fontAlgn="base" hangingPunct="0">
        <a:spcBef>
          <a:spcPct val="20000"/>
        </a:spcBef>
        <a:spcAft>
          <a:spcPct val="0"/>
        </a:spcAft>
        <a:buFont typeface="Arial" panose="020B0604020202020204" pitchFamily="34" charset="0"/>
        <a:buChar char="•"/>
        <a:defRPr sz="3400">
          <a:solidFill>
            <a:schemeClr val="tx1"/>
          </a:solidFill>
          <a:latin typeface="+mn-lt"/>
          <a:ea typeface="+mn-ea"/>
          <a:cs typeface="+mn-cs"/>
          <a:sym typeface="Calibri" panose="020F0502020204030204" pitchFamily="34" charset="0"/>
        </a:defRPr>
      </a:lvl1pPr>
      <a:lvl2pPr marL="789305" indent="-303530" algn="l" defTabSz="971550" rtl="0" eaLnBrk="0" fontAlgn="base" hangingPunct="0">
        <a:spcBef>
          <a:spcPct val="20000"/>
        </a:spcBef>
        <a:spcAft>
          <a:spcPct val="0"/>
        </a:spcAft>
        <a:buFont typeface="Arial" panose="020B0604020202020204" pitchFamily="34" charset="0"/>
        <a:buChar char="–"/>
        <a:defRPr sz="3000">
          <a:solidFill>
            <a:schemeClr val="tx1"/>
          </a:solidFill>
          <a:latin typeface="+mn-lt"/>
          <a:ea typeface="+mn-ea"/>
          <a:sym typeface="Calibri" panose="020F0502020204030204" pitchFamily="34" charset="0"/>
        </a:defRPr>
      </a:lvl2pPr>
      <a:lvl3pPr marL="1214755" indent="-243205" algn="l" defTabSz="971550"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sym typeface="Calibri" panose="020F0502020204030204" pitchFamily="34" charset="0"/>
        </a:defRPr>
      </a:lvl3pPr>
      <a:lvl4pPr marL="1700530" indent="-243205" algn="l" defTabSz="971550" rtl="0" eaLnBrk="0" fontAlgn="base" hangingPunct="0">
        <a:spcBef>
          <a:spcPct val="20000"/>
        </a:spcBef>
        <a:spcAft>
          <a:spcPct val="0"/>
        </a:spcAft>
        <a:buFont typeface="Arial" panose="020B0604020202020204" pitchFamily="34" charset="0"/>
        <a:buChar char="–"/>
        <a:defRPr sz="2100">
          <a:solidFill>
            <a:schemeClr val="tx1"/>
          </a:solidFill>
          <a:latin typeface="+mn-lt"/>
          <a:ea typeface="+mn-ea"/>
          <a:sym typeface="Calibri" panose="020F0502020204030204" pitchFamily="34" charset="0"/>
        </a:defRPr>
      </a:lvl4pPr>
      <a:lvl5pPr marL="2186305" indent="-243205" algn="l" defTabSz="971550" rtl="0" eaLnBrk="0" fontAlgn="base" hangingPunct="0">
        <a:spcBef>
          <a:spcPct val="20000"/>
        </a:spcBef>
        <a:spcAft>
          <a:spcPct val="0"/>
        </a:spcAft>
        <a:buFont typeface="Arial" panose="020B0604020202020204" pitchFamily="34" charset="0"/>
        <a:buChar char="»"/>
        <a:defRPr sz="2100">
          <a:solidFill>
            <a:schemeClr val="tx1"/>
          </a:solidFill>
          <a:latin typeface="+mn-lt"/>
          <a:ea typeface="+mn-ea"/>
          <a:sym typeface="Calibri" panose="020F0502020204030204" pitchFamily="34" charset="0"/>
        </a:defRPr>
      </a:lvl5pPr>
      <a:lvl6pPr marL="2643505" indent="-243205" algn="l" defTabSz="971550" rtl="0" eaLnBrk="0" fontAlgn="base" hangingPunct="0">
        <a:spcBef>
          <a:spcPct val="20000"/>
        </a:spcBef>
        <a:spcAft>
          <a:spcPct val="0"/>
        </a:spcAft>
        <a:buFont typeface="Arial" panose="020B0604020202020204" pitchFamily="34" charset="0"/>
        <a:buChar char="»"/>
        <a:defRPr sz="2100">
          <a:solidFill>
            <a:schemeClr val="tx1"/>
          </a:solidFill>
          <a:latin typeface="+mn-lt"/>
          <a:ea typeface="+mn-ea"/>
          <a:sym typeface="Calibri" panose="020F0502020204030204" pitchFamily="34" charset="0"/>
        </a:defRPr>
      </a:lvl6pPr>
      <a:lvl7pPr marL="3100705" indent="-243205" algn="l" defTabSz="971550" rtl="0" eaLnBrk="0" fontAlgn="base" hangingPunct="0">
        <a:spcBef>
          <a:spcPct val="20000"/>
        </a:spcBef>
        <a:spcAft>
          <a:spcPct val="0"/>
        </a:spcAft>
        <a:buFont typeface="Arial" panose="020B0604020202020204" pitchFamily="34" charset="0"/>
        <a:buChar char="»"/>
        <a:defRPr sz="2100">
          <a:solidFill>
            <a:schemeClr val="tx1"/>
          </a:solidFill>
          <a:latin typeface="+mn-lt"/>
          <a:ea typeface="+mn-ea"/>
          <a:sym typeface="Calibri" panose="020F0502020204030204" pitchFamily="34" charset="0"/>
        </a:defRPr>
      </a:lvl7pPr>
      <a:lvl8pPr marL="3557905" indent="-243205" algn="l" defTabSz="971550" rtl="0" eaLnBrk="0" fontAlgn="base" hangingPunct="0">
        <a:spcBef>
          <a:spcPct val="20000"/>
        </a:spcBef>
        <a:spcAft>
          <a:spcPct val="0"/>
        </a:spcAft>
        <a:buFont typeface="Arial" panose="020B0604020202020204" pitchFamily="34" charset="0"/>
        <a:buChar char="»"/>
        <a:defRPr sz="2100">
          <a:solidFill>
            <a:schemeClr val="tx1"/>
          </a:solidFill>
          <a:latin typeface="+mn-lt"/>
          <a:ea typeface="+mn-ea"/>
          <a:sym typeface="Calibri" panose="020F0502020204030204" pitchFamily="34" charset="0"/>
        </a:defRPr>
      </a:lvl8pPr>
      <a:lvl9pPr marL="4015105" indent="-243205" algn="l" defTabSz="971550" rtl="0" eaLnBrk="0" fontAlgn="base" hangingPunct="0">
        <a:spcBef>
          <a:spcPct val="20000"/>
        </a:spcBef>
        <a:spcAft>
          <a:spcPct val="0"/>
        </a:spcAft>
        <a:buFont typeface="Arial" panose="020B0604020202020204" pitchFamily="34" charset="0"/>
        <a:buChar char="»"/>
        <a:defRPr sz="2100">
          <a:solidFill>
            <a:schemeClr val="tx1"/>
          </a:solidFill>
          <a:latin typeface="+mn-lt"/>
          <a:ea typeface="+mn-ea"/>
          <a:sym typeface="Calibri" panose="020F050202020403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5.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6.jpe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7.jpeg"/><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8.jpeg"/><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hemeOverride" Target="../theme/themeOverride1.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hemeOverride" Target="../theme/themeOverride2.xml"/><Relationship Id="rId2" Type="http://schemas.openxmlformats.org/officeDocument/2006/relationships/image" Target="../media/image19.jpeg"/><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0.jpeg"/><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1.jpeg"/><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2.jpeg"/><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3.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4.jpeg"/><Relationship Id="rId1" Type="http://schemas.openxmlformats.org/officeDocument/2006/relationships/image" Target="../media/image6.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5.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6.jpeg"/><Relationship Id="rId1"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7.png"/><Relationship Id="rId1" Type="http://schemas.openxmlformats.org/officeDocument/2006/relationships/image" Target="../media/image6.pn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3.jpeg"/><Relationship Id="rId3" Type="http://schemas.openxmlformats.org/officeDocument/2006/relationships/image" Target="../media/image6.png"/><Relationship Id="rId2" Type="http://schemas.openxmlformats.org/officeDocument/2006/relationships/image" Target="../media/image28.jpeg"/><Relationship Id="rId1" Type="http://schemas.openxmlformats.org/officeDocument/2006/relationships/image" Target="../media/image11.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9.jpeg"/><Relationship Id="rId1"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0.jpeg"/><Relationship Id="rId1"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1.jpeg"/><Relationship Id="rId1"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2.png"/><Relationship Id="rId1" Type="http://schemas.openxmlformats.org/officeDocument/2006/relationships/image" Target="../media/image6.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3.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5.jpeg"/><Relationship Id="rId2" Type="http://schemas.openxmlformats.org/officeDocument/2006/relationships/image" Target="../media/image6.png"/><Relationship Id="rId1" Type="http://schemas.openxmlformats.org/officeDocument/2006/relationships/image" Target="../media/image34.jpeg"/></Relationships>
</file>

<file path=ppt/slides/_rels/slide3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3.jpeg"/><Relationship Id="rId3" Type="http://schemas.openxmlformats.org/officeDocument/2006/relationships/image" Target="../media/image6.png"/><Relationship Id="rId2" Type="http://schemas.openxmlformats.org/officeDocument/2006/relationships/image" Target="../media/image28.jpeg"/><Relationship Id="rId1" Type="http://schemas.openxmlformats.org/officeDocument/2006/relationships/image" Target="../media/image11.jpe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6.jpeg"/><Relationship Id="rId1" Type="http://schemas.openxmlformats.org/officeDocument/2006/relationships/image" Target="../media/image6.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7.jpeg"/><Relationship Id="rId1" Type="http://schemas.openxmlformats.org/officeDocument/2006/relationships/image" Target="../media/image6.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image" Target="../media/image6.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0.png"/><Relationship Id="rId1" Type="http://schemas.openxmlformats.org/officeDocument/2006/relationships/image" Target="../media/image6.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1.jpeg"/><Relationship Id="rId1" Type="http://schemas.openxmlformats.org/officeDocument/2006/relationships/image" Target="../media/image6.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2.jpeg"/><Relationship Id="rId1"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3.jpe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0.png"/><Relationship Id="rId2" Type="http://schemas.openxmlformats.org/officeDocument/2006/relationships/hyperlink" Target="1.mp4" TargetMode="External"/><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4.jpeg"/><Relationship Id="rId1"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5.jpeg"/><Relationship Id="rId1" Type="http://schemas.openxmlformats.org/officeDocument/2006/relationships/image" Target="../media/image6.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png"/></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6.png"/><Relationship Id="rId2" Type="http://schemas.openxmlformats.org/officeDocument/2006/relationships/image" Target="../media/image47.jpeg"/><Relationship Id="rId1" Type="http://schemas.openxmlformats.org/officeDocument/2006/relationships/image" Target="../media/image46.jpeg"/></Relationships>
</file>

<file path=ppt/slides/_rels/slide54.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48.jpeg"/><Relationship Id="rId2" Type="http://schemas.openxmlformats.org/officeDocument/2006/relationships/image" Target="../media/image8.png"/><Relationship Id="rId1" Type="http://schemas.openxmlformats.org/officeDocument/2006/relationships/image" Target="../media/image7.jpe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png"/></Relationships>
</file>

<file path=ppt/slides/_rels/slide58.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jpe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3.jpeg"/><Relationship Id="rId3" Type="http://schemas.openxmlformats.org/officeDocument/2006/relationships/image" Target="../media/image6.png"/><Relationship Id="rId2" Type="http://schemas.openxmlformats.org/officeDocument/2006/relationships/image" Target="../media/image12.jpeg"/><Relationship Id="rId1" Type="http://schemas.openxmlformats.org/officeDocument/2006/relationships/image" Target="../media/image11.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4.jpe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1" name="Picture 2" descr="C:\Documents and Settings\Administrator\桌面\东京国际朝日学院\14545531.png"/>
          <p:cNvPicPr>
            <a:picLocks noChangeAspect="1" noChangeArrowheads="1"/>
          </p:cNvPicPr>
          <p:nvPr/>
        </p:nvPicPr>
        <p:blipFill>
          <a:blip r:embed="rId1"/>
          <a:srcRect/>
          <a:stretch>
            <a:fillRect/>
          </a:stretch>
        </p:blipFill>
        <p:spPr bwMode="auto">
          <a:xfrm>
            <a:off x="-12700" y="4075113"/>
            <a:ext cx="2209800" cy="1639887"/>
          </a:xfrm>
          <a:prstGeom prst="rect">
            <a:avLst/>
          </a:prstGeom>
          <a:noFill/>
          <a:ln w="9525">
            <a:noFill/>
            <a:miter lim="800000"/>
            <a:headEnd/>
            <a:tailEnd/>
          </a:ln>
        </p:spPr>
      </p:pic>
      <p:sp>
        <p:nvSpPr>
          <p:cNvPr id="3078" name="标题 1"/>
          <p:cNvSpPr>
            <a:spLocks noChangeArrowheads="1"/>
          </p:cNvSpPr>
          <p:nvPr/>
        </p:nvSpPr>
        <p:spPr bwMode="auto">
          <a:xfrm>
            <a:off x="1666875" y="2744788"/>
            <a:ext cx="5810250" cy="400050"/>
          </a:xfrm>
          <a:prstGeom prst="rect">
            <a:avLst/>
          </a:prstGeom>
          <a:noFill/>
          <a:ln w="9525">
            <a:noFill/>
            <a:bevel/>
          </a:ln>
        </p:spPr>
        <p:txBody>
          <a:bodyPr>
            <a:spAutoFit/>
          </a:bodyPr>
          <a:lstStyle/>
          <a:p>
            <a:pPr algn="ctr" eaLnBrk="1" hangingPunct="1"/>
            <a:r>
              <a:rPr lang="en-US" altLang="zh-CN" sz="1900" dirty="0">
                <a:solidFill>
                  <a:srgbClr val="A71F13"/>
                </a:solidFill>
                <a:latin typeface="微软雅黑" panose="020B0503020204020204" pitchFamily="34" charset="-122"/>
                <a:ea typeface="微软雅黑" panose="020B0503020204020204" pitchFamily="34" charset="-122"/>
                <a:sym typeface="Times New Roman" panose="02020603050405020304" pitchFamily="18" charset="0"/>
              </a:rPr>
              <a:t>A GLIMPSE OF CHINESE CULTURE</a:t>
            </a:r>
            <a:endParaRPr lang="zh-CN" altLang="en-US" sz="1900" dirty="0">
              <a:solidFill>
                <a:srgbClr val="A71F13"/>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3079" name="矩形 6"/>
          <p:cNvSpPr>
            <a:spLocks noChangeArrowheads="1"/>
          </p:cNvSpPr>
          <p:nvPr/>
        </p:nvSpPr>
        <p:spPr bwMode="auto">
          <a:xfrm>
            <a:off x="1600200" y="1993900"/>
            <a:ext cx="5943600" cy="862013"/>
          </a:xfrm>
          <a:prstGeom prst="rect">
            <a:avLst/>
          </a:prstGeom>
          <a:noFill/>
          <a:ln w="9525">
            <a:noFill/>
            <a:miter lim="800000"/>
          </a:ln>
        </p:spPr>
        <p:txBody>
          <a:bodyPr>
            <a:spAutoFit/>
          </a:bodyPr>
          <a:lstStyle/>
          <a:p>
            <a:pPr algn="ctr" eaLnBrk="1" hangingPunct="1"/>
            <a:r>
              <a:rPr lang="zh-CN" altLang="en-US" sz="5000">
                <a:solidFill>
                  <a:srgbClr val="A71F13"/>
                </a:solidFill>
                <a:latin typeface="冬青黑体简体中文 W6" panose="02010600030101010101" charset="-122"/>
                <a:sym typeface="冬青黑体简体中文 W6" panose="02010600030101010101" charset="-122"/>
              </a:rPr>
              <a:t>中国文化概况</a:t>
            </a:r>
            <a:endParaRPr lang="zh-CN" altLang="en-US" sz="5000">
              <a:solidFill>
                <a:srgbClr val="A71F13"/>
              </a:solidFill>
              <a:latin typeface="冬青黑体简体中文 W6" panose="02010600030101010101" charset="-122"/>
              <a:sym typeface="冬青黑体简体中文 W6" panose="02010600030101010101" charset="-122"/>
            </a:endParaRPr>
          </a:p>
        </p:txBody>
      </p:sp>
      <p:grpSp>
        <p:nvGrpSpPr>
          <p:cNvPr id="2" name="组合 8"/>
          <p:cNvGrpSpPr/>
          <p:nvPr/>
        </p:nvGrpSpPr>
        <p:grpSpPr bwMode="auto">
          <a:xfrm>
            <a:off x="2051050" y="3073400"/>
            <a:ext cx="5041900" cy="392113"/>
            <a:chOff x="0" y="0"/>
            <a:chExt cx="5041900" cy="391978"/>
          </a:xfrm>
        </p:grpSpPr>
        <p:sp>
          <p:nvSpPr>
            <p:cNvPr id="14346" name="直接连接符 9"/>
            <p:cNvSpPr>
              <a:spLocks noChangeShapeType="1"/>
            </p:cNvSpPr>
            <p:nvPr/>
          </p:nvSpPr>
          <p:spPr bwMode="auto">
            <a:xfrm>
              <a:off x="0" y="196782"/>
              <a:ext cx="2305050" cy="1"/>
            </a:xfrm>
            <a:prstGeom prst="line">
              <a:avLst/>
            </a:prstGeom>
            <a:noFill/>
            <a:ln w="9525">
              <a:solidFill>
                <a:srgbClr val="A71F13"/>
              </a:solidFill>
              <a:bevel/>
            </a:ln>
          </p:spPr>
          <p:txBody>
            <a:bodyPr/>
            <a:lstStyle/>
            <a:p>
              <a:endParaRPr lang="zh-CN" altLang="en-US"/>
            </a:p>
          </p:txBody>
        </p:sp>
        <p:pic>
          <p:nvPicPr>
            <p:cNvPr id="14347" name="Picture 6" descr="G:\360data\重要数据\桌面\1031654654-3.png"/>
            <p:cNvPicPr>
              <a:picLocks noChangeAspect="1" noChangeArrowheads="1"/>
            </p:cNvPicPr>
            <p:nvPr/>
          </p:nvPicPr>
          <p:blipFill>
            <a:blip r:embed="rId2"/>
            <a:srcRect/>
            <a:stretch>
              <a:fillRect/>
            </a:stretch>
          </p:blipFill>
          <p:spPr bwMode="auto">
            <a:xfrm>
              <a:off x="2339974" y="0"/>
              <a:ext cx="361951" cy="391978"/>
            </a:xfrm>
            <a:prstGeom prst="rect">
              <a:avLst/>
            </a:prstGeom>
            <a:noFill/>
            <a:ln w="9525">
              <a:noFill/>
              <a:miter lim="800000"/>
              <a:headEnd/>
              <a:tailEnd/>
            </a:ln>
          </p:spPr>
        </p:pic>
        <p:sp>
          <p:nvSpPr>
            <p:cNvPr id="14348" name="直接连接符 11"/>
            <p:cNvSpPr>
              <a:spLocks noChangeShapeType="1"/>
            </p:cNvSpPr>
            <p:nvPr/>
          </p:nvSpPr>
          <p:spPr bwMode="auto">
            <a:xfrm>
              <a:off x="2736850" y="196782"/>
              <a:ext cx="2305050" cy="1"/>
            </a:xfrm>
            <a:prstGeom prst="line">
              <a:avLst/>
            </a:prstGeom>
            <a:noFill/>
            <a:ln w="9525">
              <a:solidFill>
                <a:srgbClr val="A71F13"/>
              </a:solidFill>
              <a:bevel/>
            </a:ln>
          </p:spPr>
          <p:txBody>
            <a:bodyPr/>
            <a:lstStyle/>
            <a:p>
              <a:endParaRPr lang="zh-CN" altLang="en-US"/>
            </a:p>
          </p:txBody>
        </p:sp>
      </p:grpSp>
      <p:pic>
        <p:nvPicPr>
          <p:cNvPr id="14345" name="Picture 4" descr="C:\Documents and Settings\Administrator\桌面\素材\miaoyu1.png"/>
          <p:cNvPicPr>
            <a:picLocks noChangeAspect="1" noChangeArrowheads="1"/>
          </p:cNvPicPr>
          <p:nvPr/>
        </p:nvPicPr>
        <p:blipFill>
          <a:blip r:embed="rId3"/>
          <a:srcRect/>
          <a:stretch>
            <a:fillRect/>
          </a:stretch>
        </p:blipFill>
        <p:spPr bwMode="auto">
          <a:xfrm>
            <a:off x="7092950" y="0"/>
            <a:ext cx="2044700" cy="19240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079"/>
                                        </p:tgtEl>
                                        <p:attrNameLst>
                                          <p:attrName>style.visibility</p:attrName>
                                        </p:attrNameLst>
                                      </p:cBhvr>
                                      <p:to>
                                        <p:strVal val="visible"/>
                                      </p:to>
                                    </p:set>
                                    <p:anim calcmode="lin" valueType="num">
                                      <p:cBhvr>
                                        <p:cTn id="7" dur="2000" fill="hold"/>
                                        <p:tgtEl>
                                          <p:spTgt spid="3079"/>
                                        </p:tgtEl>
                                        <p:attrNameLst>
                                          <p:attrName>ppt_x</p:attrName>
                                        </p:attrNameLst>
                                      </p:cBhvr>
                                      <p:tavLst>
                                        <p:tav tm="0">
                                          <p:val>
                                            <p:strVal val="#ppt_x"/>
                                          </p:val>
                                        </p:tav>
                                        <p:tav tm="100000">
                                          <p:val>
                                            <p:strVal val="#ppt_x"/>
                                          </p:val>
                                        </p:tav>
                                      </p:tavLst>
                                    </p:anim>
                                    <p:anim calcmode="lin" valueType="num">
                                      <p:cBhvr>
                                        <p:cTn id="8" dur="2000" fill="hold"/>
                                        <p:tgtEl>
                                          <p:spTgt spid="3079"/>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078"/>
                                        </p:tgtEl>
                                        <p:attrNameLst>
                                          <p:attrName>style.visibility</p:attrName>
                                        </p:attrNameLst>
                                      </p:cBhvr>
                                      <p:to>
                                        <p:strVal val="visible"/>
                                      </p:to>
                                    </p:set>
                                    <p:anim calcmode="lin" valueType="num">
                                      <p:cBhvr>
                                        <p:cTn id="11" dur="2000" fill="hold"/>
                                        <p:tgtEl>
                                          <p:spTgt spid="3078"/>
                                        </p:tgtEl>
                                        <p:attrNameLst>
                                          <p:attrName>ppt_x</p:attrName>
                                        </p:attrNameLst>
                                      </p:cBhvr>
                                      <p:tavLst>
                                        <p:tav tm="0">
                                          <p:val>
                                            <p:strVal val="#ppt_x"/>
                                          </p:val>
                                        </p:tav>
                                        <p:tav tm="100000">
                                          <p:val>
                                            <p:strVal val="#ppt_x"/>
                                          </p:val>
                                        </p:tav>
                                      </p:tavLst>
                                    </p:anim>
                                    <p:anim calcmode="lin" valueType="num">
                                      <p:cBhvr>
                                        <p:cTn id="12" dur="2000" fill="hold"/>
                                        <p:tgtEl>
                                          <p:spTgt spid="3078"/>
                                        </p:tgtEl>
                                        <p:attrNameLst>
                                          <p:attrName>ppt_y</p:attrName>
                                        </p:attrNameLst>
                                      </p:cBhvr>
                                      <p:tavLst>
                                        <p:tav tm="0">
                                          <p:val>
                                            <p:strVal val="1+#ppt_h/2"/>
                                          </p:val>
                                        </p:tav>
                                        <p:tav tm="100000">
                                          <p:val>
                                            <p:strVal val="#ppt_y"/>
                                          </p:val>
                                        </p:tav>
                                      </p:tavLst>
                                    </p:anim>
                                  </p:childTnLst>
                                </p:cTn>
                              </p:par>
                              <p:par>
                                <p:cTn id="13" presetID="16" presetClass="entr" presetSubtype="37" fill="hold" nodeType="withEffect">
                                  <p:stCondLst>
                                    <p:cond delay="2000"/>
                                  </p:stCondLst>
                                  <p:childTnLst>
                                    <p:set>
                                      <p:cBhvr>
                                        <p:cTn id="14" dur="1" fill="hold">
                                          <p:stCondLst>
                                            <p:cond delay="0"/>
                                          </p:stCondLst>
                                        </p:cTn>
                                        <p:tgtEl>
                                          <p:spTgt spid="2"/>
                                        </p:tgtEl>
                                        <p:attrNameLst>
                                          <p:attrName>style.visibility</p:attrName>
                                        </p:attrNameLst>
                                      </p:cBhvr>
                                      <p:to>
                                        <p:strVal val="visible"/>
                                      </p:to>
                                    </p:set>
                                    <p:animEffect>
                                      <p:cBhvr>
                                        <p:cTn id="15"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bldLvl="0" autoUpdateAnimBg="0"/>
      <p:bldP spid="3079" grpId="0" bldLvl="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5" name="组合 11"/>
          <p:cNvGrpSpPr/>
          <p:nvPr/>
        </p:nvGrpSpPr>
        <p:grpSpPr bwMode="auto">
          <a:xfrm>
            <a:off x="0" y="71418"/>
            <a:ext cx="9144000" cy="928694"/>
            <a:chOff x="0" y="-48766"/>
            <a:chExt cx="9144000" cy="927769"/>
          </a:xfrm>
        </p:grpSpPr>
        <p:grpSp>
          <p:nvGrpSpPr>
            <p:cNvPr id="23560" name="组合 3"/>
            <p:cNvGrpSpPr/>
            <p:nvPr/>
          </p:nvGrpSpPr>
          <p:grpSpPr bwMode="auto">
            <a:xfrm>
              <a:off x="0" y="458315"/>
              <a:ext cx="9144000" cy="420688"/>
              <a:chOff x="0" y="0"/>
              <a:chExt cx="9144000" cy="420086"/>
            </a:xfrm>
          </p:grpSpPr>
          <p:sp>
            <p:nvSpPr>
              <p:cNvPr id="23562" name="直接连接符 4"/>
              <p:cNvSpPr>
                <a:spLocks noChangeShapeType="1"/>
              </p:cNvSpPr>
              <p:nvPr/>
            </p:nvSpPr>
            <p:spPr bwMode="auto">
              <a:xfrm>
                <a:off x="4859338" y="210836"/>
                <a:ext cx="4284662" cy="1"/>
              </a:xfrm>
              <a:prstGeom prst="line">
                <a:avLst/>
              </a:prstGeom>
              <a:noFill/>
              <a:ln w="9525">
                <a:solidFill>
                  <a:srgbClr val="A71F13"/>
                </a:solidFill>
                <a:bevel/>
              </a:ln>
            </p:spPr>
            <p:txBody>
              <a:bodyPr/>
              <a:lstStyle/>
              <a:p>
                <a:endParaRPr lang="zh-CN" altLang="en-US"/>
              </a:p>
            </p:txBody>
          </p:sp>
          <p:pic>
            <p:nvPicPr>
              <p:cNvPr id="23563"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0"/>
                <a:ext cx="420086" cy="420086"/>
              </a:xfrm>
              <a:prstGeom prst="rect">
                <a:avLst/>
              </a:prstGeom>
              <a:noFill/>
              <a:ln w="9525">
                <a:noFill/>
                <a:miter lim="800000"/>
                <a:headEnd/>
                <a:tailEnd/>
              </a:ln>
            </p:spPr>
          </p:pic>
          <p:sp>
            <p:nvSpPr>
              <p:cNvPr id="23564" name="直接连接符 6"/>
              <p:cNvSpPr>
                <a:spLocks noChangeShapeType="1"/>
              </p:cNvSpPr>
              <p:nvPr/>
            </p:nvSpPr>
            <p:spPr bwMode="auto">
              <a:xfrm>
                <a:off x="0" y="210836"/>
                <a:ext cx="4284663" cy="1"/>
              </a:xfrm>
              <a:prstGeom prst="line">
                <a:avLst/>
              </a:prstGeom>
              <a:noFill/>
              <a:ln w="9525">
                <a:solidFill>
                  <a:srgbClr val="A71F13"/>
                </a:solidFill>
                <a:bevel/>
              </a:ln>
            </p:spPr>
            <p:txBody>
              <a:bodyPr/>
              <a:lstStyle/>
              <a:p>
                <a:endParaRPr lang="zh-CN" altLang="en-US"/>
              </a:p>
            </p:txBody>
          </p:sp>
        </p:grpSp>
        <p:sp>
          <p:nvSpPr>
            <p:cNvPr id="23561" name="TextBox 8"/>
            <p:cNvSpPr>
              <a:spLocks noChangeArrowheads="1"/>
            </p:cNvSpPr>
            <p:nvPr/>
          </p:nvSpPr>
          <p:spPr bwMode="auto">
            <a:xfrm>
              <a:off x="0" y="-48766"/>
              <a:ext cx="9144000" cy="553195"/>
            </a:xfrm>
            <a:prstGeom prst="rect">
              <a:avLst/>
            </a:prstGeom>
            <a:noFill/>
            <a:ln w="9525">
              <a:noFill/>
              <a:miter lim="800000"/>
            </a:ln>
          </p:spPr>
          <p:txBody>
            <a:bodyPr>
              <a:spAutoFit/>
            </a:bodyPr>
            <a:lstStyle/>
            <a:p>
              <a:pPr>
                <a:spcBef>
                  <a:spcPts val="600"/>
                </a:spcBef>
                <a:spcAft>
                  <a:spcPts val="600"/>
                </a:spcAft>
                <a:buClr>
                  <a:srgbClr val="974806"/>
                </a:buClr>
                <a:buSzPct val="65000"/>
                <a:buFont typeface="Wingdings" panose="05000000000000000000" pitchFamily="2" charset="2"/>
                <a:buNone/>
              </a:pPr>
              <a:r>
                <a:rPr lang="en-US" altLang="zh-CN" sz="3000" b="1" dirty="0">
                  <a:solidFill>
                    <a:srgbClr val="974806"/>
                  </a:solidFill>
                  <a:latin typeface="Aharoni" panose="02010803020104030203" pitchFamily="2" charset="-79"/>
                  <a:sym typeface="Aharoni" panose="02010803020104030203" pitchFamily="2" charset="-79"/>
                </a:rPr>
                <a:t>Characteristics of Traditional Chinese Architecture</a:t>
              </a:r>
              <a:endParaRPr lang="zh-CN" altLang="en-US" sz="3000" dirty="0"/>
            </a:p>
          </p:txBody>
        </p:sp>
      </p:grpSp>
      <p:sp>
        <p:nvSpPr>
          <p:cNvPr id="23557" name="文本框 1"/>
          <p:cNvSpPr>
            <a:spLocks noChangeArrowheads="1"/>
          </p:cNvSpPr>
          <p:nvPr/>
        </p:nvSpPr>
        <p:spPr bwMode="auto">
          <a:xfrm>
            <a:off x="323850" y="1244600"/>
            <a:ext cx="5543550" cy="3139321"/>
          </a:xfrm>
          <a:prstGeom prst="rect">
            <a:avLst/>
          </a:prstGeom>
          <a:noFill/>
          <a:ln w="9525">
            <a:noFill/>
            <a:miter lim="800000"/>
          </a:ln>
        </p:spPr>
        <p:txBody>
          <a:bodyPr>
            <a:spAutoFit/>
          </a:bodyPr>
          <a:lstStyle/>
          <a:p>
            <a:pPr marL="358775">
              <a:spcBef>
                <a:spcPts val="600"/>
              </a:spcBef>
            </a:pPr>
            <a:r>
              <a:rPr lang="en-US" altLang="zh-CN" sz="2400" dirty="0">
                <a:solidFill>
                  <a:srgbClr val="CC6600"/>
                </a:solidFill>
                <a:sym typeface="Calibri" panose="020F0502020204030204" pitchFamily="34" charset="0"/>
              </a:rPr>
              <a:t>Plain, flexible and beautiful layout </a:t>
            </a:r>
            <a:endParaRPr lang="zh-CN" altLang="en-US" sz="2400" dirty="0">
              <a:solidFill>
                <a:srgbClr val="CC6600"/>
              </a:solidFill>
              <a:sym typeface="Calibri" panose="020F0502020204030204" pitchFamily="34" charset="0"/>
            </a:endParaRPr>
          </a:p>
          <a:p>
            <a:pPr marL="358775" lvl="1" eaLnBrk="1" hangingPunct="1">
              <a:spcBef>
                <a:spcPts val="600"/>
              </a:spcBef>
              <a:buSzPct val="60000"/>
              <a:buFont typeface="Wingdings" panose="05000000000000000000" pitchFamily="2" charset="2"/>
              <a:buChar char="l"/>
            </a:pPr>
            <a:r>
              <a:rPr lang="en-US" altLang="zh-CN" sz="2200" dirty="0">
                <a:solidFill>
                  <a:srgbClr val="000000"/>
                </a:solidFill>
                <a:sym typeface="宋体" panose="02010600030101010101" pitchFamily="2" charset="-122"/>
              </a:rPr>
              <a:t>  </a:t>
            </a:r>
            <a:r>
              <a:rPr lang="en-US" altLang="zh-CN" sz="2400" dirty="0">
                <a:solidFill>
                  <a:srgbClr val="000000"/>
                </a:solidFill>
                <a:sym typeface="宋体" panose="02010600030101010101" pitchFamily="2" charset="-122"/>
              </a:rPr>
              <a:t>Chinese structures are based on the       </a:t>
            </a:r>
            <a:endParaRPr lang="en-US" altLang="zh-CN" sz="2400" dirty="0" smtClean="0">
              <a:solidFill>
                <a:srgbClr val="000000"/>
              </a:solidFill>
              <a:sym typeface="宋体" panose="02010600030101010101" pitchFamily="2" charset="-122"/>
            </a:endParaRPr>
          </a:p>
          <a:p>
            <a:pPr marL="358775" lvl="1" eaLnBrk="1" hangingPunct="1">
              <a:spcBef>
                <a:spcPts val="600"/>
              </a:spcBef>
              <a:buSzPct val="60000"/>
            </a:pPr>
            <a:r>
              <a:rPr lang="en-US" altLang="zh-CN" sz="2400" dirty="0" smtClean="0">
                <a:solidFill>
                  <a:srgbClr val="000000"/>
                </a:solidFill>
                <a:sym typeface="宋体" panose="02010600030101010101" pitchFamily="2" charset="-122"/>
              </a:rPr>
              <a:t>    principle </a:t>
            </a:r>
            <a:r>
              <a:rPr lang="en-US" altLang="zh-CN" sz="2400" dirty="0">
                <a:solidFill>
                  <a:srgbClr val="000000"/>
                </a:solidFill>
                <a:sym typeface="宋体" panose="02010600030101010101" pitchFamily="2" charset="-122"/>
              </a:rPr>
              <a:t>of balance and symmetry </a:t>
            </a:r>
            <a:endParaRPr lang="en-US" altLang="zh-CN" sz="2400" dirty="0">
              <a:solidFill>
                <a:srgbClr val="000000"/>
              </a:solidFill>
              <a:sym typeface="宋体" panose="02010600030101010101" pitchFamily="2" charset="-122"/>
            </a:endParaRPr>
          </a:p>
          <a:p>
            <a:pPr marL="358775" lvl="1" eaLnBrk="1" hangingPunct="1">
              <a:spcBef>
                <a:spcPts val="600"/>
              </a:spcBef>
              <a:buSzPct val="60000"/>
              <a:buFont typeface="Wingdings" panose="05000000000000000000" pitchFamily="2" charset="2"/>
              <a:buChar char="l"/>
            </a:pPr>
            <a:r>
              <a:rPr lang="zh-CN" altLang="en-US" sz="2400" dirty="0">
                <a:solidFill>
                  <a:srgbClr val="000000"/>
                </a:solidFill>
                <a:sym typeface="宋体" panose="02010600030101010101" pitchFamily="2" charset="-122"/>
              </a:rPr>
              <a:t>  </a:t>
            </a:r>
            <a:r>
              <a:rPr lang="en-US" altLang="zh-CN" sz="2400" dirty="0">
                <a:solidFill>
                  <a:srgbClr val="000000"/>
                </a:solidFill>
                <a:sym typeface="宋体" panose="02010600030101010101" pitchFamily="2" charset="-122"/>
              </a:rPr>
              <a:t>the main structure is the axis</a:t>
            </a:r>
            <a:endParaRPr lang="en-US" altLang="zh-CN" sz="2400" dirty="0">
              <a:solidFill>
                <a:srgbClr val="000000"/>
              </a:solidFill>
              <a:sym typeface="宋体" panose="02010600030101010101" pitchFamily="2" charset="-122"/>
            </a:endParaRPr>
          </a:p>
          <a:p>
            <a:pPr marL="358775" lvl="1" eaLnBrk="1" hangingPunct="1">
              <a:spcBef>
                <a:spcPts val="600"/>
              </a:spcBef>
              <a:buSzPct val="60000"/>
              <a:buFont typeface="Wingdings" panose="05000000000000000000" pitchFamily="2" charset="2"/>
              <a:buChar char="l"/>
            </a:pPr>
            <a:r>
              <a:rPr lang="zh-CN" altLang="en-US" sz="2400" dirty="0">
                <a:solidFill>
                  <a:srgbClr val="000000"/>
                </a:solidFill>
                <a:sym typeface="宋体" panose="02010600030101010101" pitchFamily="2" charset="-122"/>
              </a:rPr>
              <a:t>  </a:t>
            </a:r>
            <a:r>
              <a:rPr lang="en-US" altLang="zh-CN" sz="2400" dirty="0">
                <a:solidFill>
                  <a:srgbClr val="000000"/>
                </a:solidFill>
                <a:sym typeface="宋体" panose="02010600030101010101" pitchFamily="2" charset="-122"/>
              </a:rPr>
              <a:t>The secondary structures were </a:t>
            </a:r>
            <a:endParaRPr lang="en-US" altLang="zh-CN" sz="2400" dirty="0" smtClean="0">
              <a:solidFill>
                <a:srgbClr val="000000"/>
              </a:solidFill>
              <a:sym typeface="宋体" panose="02010600030101010101" pitchFamily="2" charset="-122"/>
            </a:endParaRPr>
          </a:p>
          <a:p>
            <a:pPr marL="358775" lvl="1" eaLnBrk="1" hangingPunct="1">
              <a:spcBef>
                <a:spcPts val="600"/>
              </a:spcBef>
              <a:buSzPct val="60000"/>
            </a:pPr>
            <a:r>
              <a:rPr lang="en-US" altLang="zh-CN" sz="2400" dirty="0" smtClean="0">
                <a:solidFill>
                  <a:srgbClr val="000000"/>
                </a:solidFill>
                <a:sym typeface="宋体" panose="02010600030101010101" pitchFamily="2" charset="-122"/>
              </a:rPr>
              <a:t>    positioned </a:t>
            </a:r>
            <a:r>
              <a:rPr lang="en-US" altLang="zh-CN" sz="2400" dirty="0">
                <a:solidFill>
                  <a:srgbClr val="000000"/>
                </a:solidFill>
                <a:sym typeface="宋体" panose="02010600030101010101" pitchFamily="2" charset="-122"/>
              </a:rPr>
              <a:t>as two wings on either </a:t>
            </a:r>
            <a:endParaRPr lang="en-US" altLang="zh-CN" sz="2400" dirty="0" smtClean="0">
              <a:solidFill>
                <a:srgbClr val="000000"/>
              </a:solidFill>
              <a:sym typeface="宋体" panose="02010600030101010101" pitchFamily="2" charset="-122"/>
            </a:endParaRPr>
          </a:p>
          <a:p>
            <a:pPr marL="358775" lvl="1" eaLnBrk="1" hangingPunct="1">
              <a:spcBef>
                <a:spcPts val="600"/>
              </a:spcBef>
              <a:buSzPct val="60000"/>
            </a:pPr>
            <a:r>
              <a:rPr lang="en-US" altLang="zh-CN" sz="2400" dirty="0" smtClean="0">
                <a:solidFill>
                  <a:srgbClr val="000000"/>
                </a:solidFill>
                <a:sym typeface="宋体" panose="02010600030101010101" pitchFamily="2" charset="-122"/>
              </a:rPr>
              <a:t>    side </a:t>
            </a:r>
            <a:r>
              <a:rPr lang="en-US" altLang="zh-CN" sz="2400" dirty="0">
                <a:solidFill>
                  <a:srgbClr val="000000"/>
                </a:solidFill>
                <a:sym typeface="宋体" panose="02010600030101010101" pitchFamily="2" charset="-122"/>
              </a:rPr>
              <a:t>to form the main room and yard.</a:t>
            </a:r>
            <a:endParaRPr lang="en-US" altLang="zh-CN" sz="2400" dirty="0">
              <a:solidFill>
                <a:srgbClr val="000000"/>
              </a:solidFill>
              <a:sym typeface="Calibri" panose="020F0502020204030204" pitchFamily="34" charset="0"/>
            </a:endParaRPr>
          </a:p>
        </p:txBody>
      </p:sp>
      <p:pic>
        <p:nvPicPr>
          <p:cNvPr id="12299" name="Picture 8" descr="C:\Users\Administrator\Desktop\图片2.png图片2"/>
          <p:cNvPicPr>
            <a:picLocks noChangeAspect="1" noChangeArrowheads="1"/>
          </p:cNvPicPr>
          <p:nvPr/>
        </p:nvPicPr>
        <p:blipFill>
          <a:blip r:embed="rId2"/>
          <a:srcRect/>
          <a:stretch>
            <a:fillRect/>
          </a:stretch>
        </p:blipFill>
        <p:spPr bwMode="auto">
          <a:xfrm>
            <a:off x="5929322" y="1920875"/>
            <a:ext cx="2690803" cy="25122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12299"/>
                                        </p:tgtEl>
                                        <p:attrNameLst>
                                          <p:attrName>style.visibility</p:attrName>
                                        </p:attrNameLst>
                                      </p:cBhvr>
                                      <p:to>
                                        <p:strVal val="visible"/>
                                      </p:to>
                                    </p:set>
                                    <p:animEffect>
                                      <p:cBhvr>
                                        <p:cTn id="7" dur="2000"/>
                                        <p:tgtEl>
                                          <p:spTgt spid="1229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3557">
                                            <p:txEl>
                                              <p:pRg st="1" end="1"/>
                                            </p:txEl>
                                          </p:spTgt>
                                        </p:tgtEl>
                                        <p:attrNameLst>
                                          <p:attrName>style.visibility</p:attrName>
                                        </p:attrNameLst>
                                      </p:cBhvr>
                                      <p:to>
                                        <p:strVal val="visible"/>
                                      </p:to>
                                    </p:set>
                                    <p:anim calcmode="lin" valueType="num">
                                      <p:cBhvr additive="base">
                                        <p:cTn id="12" dur="500" fill="hold"/>
                                        <p:tgtEl>
                                          <p:spTgt spid="23557">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3557">
                                            <p:txEl>
                                              <p:pRg st="1" end="1"/>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23557">
                                            <p:txEl>
                                              <p:pRg st="2" end="2"/>
                                            </p:txEl>
                                          </p:spTgt>
                                        </p:tgtEl>
                                        <p:attrNameLst>
                                          <p:attrName>style.visibility</p:attrName>
                                        </p:attrNameLst>
                                      </p:cBhvr>
                                      <p:to>
                                        <p:strVal val="visible"/>
                                      </p:to>
                                    </p:set>
                                    <p:anim calcmode="lin" valueType="num">
                                      <p:cBhvr additive="base">
                                        <p:cTn id="16" dur="500" fill="hold"/>
                                        <p:tgtEl>
                                          <p:spTgt spid="23557">
                                            <p:txEl>
                                              <p:pRg st="2" end="2"/>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23557">
                                            <p:txEl>
                                              <p:pRg st="2" end="2"/>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23557">
                                            <p:txEl>
                                              <p:pRg st="3" end="3"/>
                                            </p:txEl>
                                          </p:spTgt>
                                        </p:tgtEl>
                                        <p:attrNameLst>
                                          <p:attrName>style.visibility</p:attrName>
                                        </p:attrNameLst>
                                      </p:cBhvr>
                                      <p:to>
                                        <p:strVal val="visible"/>
                                      </p:to>
                                    </p:set>
                                    <p:anim calcmode="lin" valueType="num">
                                      <p:cBhvr additive="base">
                                        <p:cTn id="20" dur="500" fill="hold"/>
                                        <p:tgtEl>
                                          <p:spTgt spid="23557">
                                            <p:txEl>
                                              <p:pRg st="3" end="3"/>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23557">
                                            <p:txEl>
                                              <p:pRg st="3" end="3"/>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23557">
                                            <p:txEl>
                                              <p:pRg st="4" end="4"/>
                                            </p:txEl>
                                          </p:spTgt>
                                        </p:tgtEl>
                                        <p:attrNameLst>
                                          <p:attrName>style.visibility</p:attrName>
                                        </p:attrNameLst>
                                      </p:cBhvr>
                                      <p:to>
                                        <p:strVal val="visible"/>
                                      </p:to>
                                    </p:set>
                                    <p:anim calcmode="lin" valueType="num">
                                      <p:cBhvr additive="base">
                                        <p:cTn id="24" dur="500" fill="hold"/>
                                        <p:tgtEl>
                                          <p:spTgt spid="23557">
                                            <p:txEl>
                                              <p:pRg st="4" end="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3557">
                                            <p:txEl>
                                              <p:pRg st="4" end="4"/>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23557">
                                            <p:txEl>
                                              <p:pRg st="5" end="5"/>
                                            </p:txEl>
                                          </p:spTgt>
                                        </p:tgtEl>
                                        <p:attrNameLst>
                                          <p:attrName>style.visibility</p:attrName>
                                        </p:attrNameLst>
                                      </p:cBhvr>
                                      <p:to>
                                        <p:strVal val="visible"/>
                                      </p:to>
                                    </p:set>
                                    <p:anim calcmode="lin" valueType="num">
                                      <p:cBhvr additive="base">
                                        <p:cTn id="28" dur="500" fill="hold"/>
                                        <p:tgtEl>
                                          <p:spTgt spid="23557">
                                            <p:txEl>
                                              <p:pRg st="5" end="5"/>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23557">
                                            <p:txEl>
                                              <p:pRg st="5" end="5"/>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23557">
                                            <p:txEl>
                                              <p:pRg st="6" end="6"/>
                                            </p:txEl>
                                          </p:spTgt>
                                        </p:tgtEl>
                                        <p:attrNameLst>
                                          <p:attrName>style.visibility</p:attrName>
                                        </p:attrNameLst>
                                      </p:cBhvr>
                                      <p:to>
                                        <p:strVal val="visible"/>
                                      </p:to>
                                    </p:set>
                                    <p:anim calcmode="lin" valueType="num">
                                      <p:cBhvr additive="base">
                                        <p:cTn id="32" dur="500" fill="hold"/>
                                        <p:tgtEl>
                                          <p:spTgt spid="23557">
                                            <p:txEl>
                                              <p:pRg st="6" end="6"/>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355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80" name="组合 10"/>
          <p:cNvGrpSpPr/>
          <p:nvPr/>
        </p:nvGrpSpPr>
        <p:grpSpPr bwMode="auto">
          <a:xfrm>
            <a:off x="0" y="88307"/>
            <a:ext cx="9144000" cy="911817"/>
            <a:chOff x="0" y="-31075"/>
            <a:chExt cx="9144000" cy="909285"/>
          </a:xfrm>
        </p:grpSpPr>
        <p:grpSp>
          <p:nvGrpSpPr>
            <p:cNvPr id="24584" name="组合 3"/>
            <p:cNvGrpSpPr/>
            <p:nvPr/>
          </p:nvGrpSpPr>
          <p:grpSpPr bwMode="auto">
            <a:xfrm>
              <a:off x="0" y="458124"/>
              <a:ext cx="9144000" cy="420086"/>
              <a:chOff x="0" y="0"/>
              <a:chExt cx="9144000" cy="420086"/>
            </a:xfrm>
          </p:grpSpPr>
          <p:sp>
            <p:nvSpPr>
              <p:cNvPr id="24586" name="直接连接符 15"/>
              <p:cNvSpPr>
                <a:spLocks noChangeShapeType="1"/>
              </p:cNvSpPr>
              <p:nvPr/>
            </p:nvSpPr>
            <p:spPr bwMode="auto">
              <a:xfrm>
                <a:off x="4859338" y="210836"/>
                <a:ext cx="4284662" cy="1"/>
              </a:xfrm>
              <a:prstGeom prst="line">
                <a:avLst/>
              </a:prstGeom>
              <a:noFill/>
              <a:ln w="9525">
                <a:solidFill>
                  <a:srgbClr val="A71F13"/>
                </a:solidFill>
                <a:bevel/>
              </a:ln>
            </p:spPr>
            <p:txBody>
              <a:bodyPr/>
              <a:lstStyle/>
              <a:p>
                <a:endParaRPr lang="zh-CN" altLang="en-US"/>
              </a:p>
            </p:txBody>
          </p:sp>
          <p:pic>
            <p:nvPicPr>
              <p:cNvPr id="2458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0"/>
                <a:ext cx="420086" cy="420086"/>
              </a:xfrm>
              <a:prstGeom prst="rect">
                <a:avLst/>
              </a:prstGeom>
              <a:noFill/>
              <a:ln w="9525">
                <a:noFill/>
                <a:miter lim="800000"/>
                <a:headEnd/>
                <a:tailEnd/>
              </a:ln>
            </p:spPr>
          </p:pic>
          <p:sp>
            <p:nvSpPr>
              <p:cNvPr id="24588" name="直接连接符 17"/>
              <p:cNvSpPr>
                <a:spLocks noChangeShapeType="1"/>
              </p:cNvSpPr>
              <p:nvPr/>
            </p:nvSpPr>
            <p:spPr bwMode="auto">
              <a:xfrm>
                <a:off x="0" y="210836"/>
                <a:ext cx="4284663" cy="1"/>
              </a:xfrm>
              <a:prstGeom prst="line">
                <a:avLst/>
              </a:prstGeom>
              <a:noFill/>
              <a:ln w="9525">
                <a:solidFill>
                  <a:srgbClr val="A71F13"/>
                </a:solidFill>
                <a:bevel/>
              </a:ln>
            </p:spPr>
            <p:txBody>
              <a:bodyPr/>
              <a:lstStyle/>
              <a:p>
                <a:endParaRPr lang="zh-CN" altLang="en-US"/>
              </a:p>
            </p:txBody>
          </p:sp>
        </p:grpSp>
        <p:sp>
          <p:nvSpPr>
            <p:cNvPr id="24585" name="TextBox 8"/>
            <p:cNvSpPr>
              <a:spLocks noChangeArrowheads="1"/>
            </p:cNvSpPr>
            <p:nvPr/>
          </p:nvSpPr>
          <p:spPr bwMode="auto">
            <a:xfrm>
              <a:off x="35557" y="-31075"/>
              <a:ext cx="9039860" cy="553075"/>
            </a:xfrm>
            <a:prstGeom prst="rect">
              <a:avLst/>
            </a:prstGeom>
            <a:noFill/>
            <a:ln w="9525">
              <a:noFill/>
              <a:miter lim="800000"/>
            </a:ln>
          </p:spPr>
          <p:txBody>
            <a:bodyPr>
              <a:spAutoFit/>
            </a:bodyPr>
            <a:lstStyle/>
            <a:p>
              <a:pPr>
                <a:spcBef>
                  <a:spcPts val="600"/>
                </a:spcBef>
                <a:spcAft>
                  <a:spcPts val="600"/>
                </a:spcAft>
                <a:buClr>
                  <a:srgbClr val="974806"/>
                </a:buClr>
                <a:buSzPct val="65000"/>
                <a:buFont typeface="Wingdings" panose="05000000000000000000" pitchFamily="2" charset="2"/>
                <a:buNone/>
              </a:pPr>
              <a:r>
                <a:rPr lang="en-US" altLang="zh-CN" sz="3000" b="1" dirty="0">
                  <a:solidFill>
                    <a:srgbClr val="974806"/>
                  </a:solidFill>
                  <a:latin typeface="Aharoni" panose="02010803020104030203" pitchFamily="2" charset="-79"/>
                  <a:sym typeface="Aharoni" panose="02010803020104030203" pitchFamily="2" charset="-79"/>
                </a:rPr>
                <a:t>Characteristics of Traditional Chinese Architecture</a:t>
              </a:r>
              <a:endParaRPr lang="zh-CN" altLang="en-US" sz="3000" dirty="0"/>
            </a:p>
          </p:txBody>
        </p:sp>
      </p:grpSp>
      <p:sp>
        <p:nvSpPr>
          <p:cNvPr id="24581" name="文本框 3"/>
          <p:cNvSpPr>
            <a:spLocks noChangeArrowheads="1"/>
          </p:cNvSpPr>
          <p:nvPr/>
        </p:nvSpPr>
        <p:spPr bwMode="auto">
          <a:xfrm>
            <a:off x="500034" y="1379889"/>
            <a:ext cx="4537075" cy="3477875"/>
          </a:xfrm>
          <a:prstGeom prst="rect">
            <a:avLst/>
          </a:prstGeom>
          <a:noFill/>
          <a:ln w="9525">
            <a:noFill/>
            <a:miter lim="800000"/>
          </a:ln>
        </p:spPr>
        <p:txBody>
          <a:bodyPr>
            <a:spAutoFit/>
          </a:bodyPr>
          <a:lstStyle/>
          <a:p>
            <a:pPr marL="358775">
              <a:spcBef>
                <a:spcPts val="600"/>
              </a:spcBef>
            </a:pPr>
            <a:r>
              <a:rPr lang="en-US" altLang="zh-CN" sz="2400" b="1" dirty="0">
                <a:solidFill>
                  <a:srgbClr val="CC6600"/>
                </a:solidFill>
                <a:sym typeface="Calibri" panose="020F0502020204030204" pitchFamily="34" charset="0"/>
              </a:rPr>
              <a:t>The building materials</a:t>
            </a:r>
            <a:endParaRPr lang="zh-CN" altLang="en-US" sz="2400" b="1" dirty="0">
              <a:solidFill>
                <a:srgbClr val="CC6600"/>
              </a:solidFill>
              <a:sym typeface="Calibri" panose="020F0502020204030204" pitchFamily="34" charset="0"/>
            </a:endParaRPr>
          </a:p>
          <a:p>
            <a:pPr marL="358775">
              <a:spcBef>
                <a:spcPts val="600"/>
              </a:spcBef>
              <a:buClr>
                <a:schemeClr val="tx1"/>
              </a:buClr>
              <a:buSzPct val="60000"/>
              <a:buFont typeface="Wingdings" panose="05000000000000000000" pitchFamily="2" charset="2"/>
              <a:buChar char="l"/>
            </a:pPr>
            <a:r>
              <a:rPr lang="en-US" altLang="zh-CN" sz="2300" dirty="0">
                <a:solidFill>
                  <a:srgbClr val="000000"/>
                </a:solidFill>
                <a:sym typeface="Calibri" panose="020F0502020204030204" pitchFamily="34" charset="0"/>
              </a:rPr>
              <a:t>  timbers, bricks and tiles.</a:t>
            </a:r>
            <a:endParaRPr lang="zh-CN" altLang="en-US" sz="2300" dirty="0">
              <a:solidFill>
                <a:srgbClr val="000000"/>
              </a:solidFill>
              <a:sym typeface="Calibri" panose="020F0502020204030204" pitchFamily="34" charset="0"/>
            </a:endParaRPr>
          </a:p>
          <a:p>
            <a:pPr marL="358775">
              <a:spcBef>
                <a:spcPts val="600"/>
              </a:spcBef>
              <a:buClr>
                <a:schemeClr val="tx1"/>
              </a:buClr>
              <a:buSzPct val="60000"/>
              <a:buFont typeface="Wingdings" panose="05000000000000000000" pitchFamily="2" charset="2"/>
              <a:buChar char="l"/>
            </a:pPr>
            <a:r>
              <a:rPr lang="en-US" altLang="zh-CN" sz="2300" dirty="0">
                <a:solidFill>
                  <a:srgbClr val="000000"/>
                </a:solidFill>
                <a:sym typeface="Calibri" panose="020F0502020204030204" pitchFamily="34" charset="0"/>
              </a:rPr>
              <a:t>  the glazed tile: high-grade </a:t>
            </a:r>
            <a:endParaRPr lang="en-US" altLang="zh-CN" sz="2300" dirty="0" smtClean="0">
              <a:solidFill>
                <a:srgbClr val="000000"/>
              </a:solidFill>
              <a:sym typeface="Calibri" panose="020F0502020204030204" pitchFamily="34" charset="0"/>
            </a:endParaRPr>
          </a:p>
          <a:p>
            <a:pPr marL="358775">
              <a:spcBef>
                <a:spcPts val="600"/>
              </a:spcBef>
              <a:buClr>
                <a:schemeClr val="tx1"/>
              </a:buClr>
              <a:buSzPct val="60000"/>
            </a:pPr>
            <a:r>
              <a:rPr lang="en-US" altLang="zh-CN" sz="2300" dirty="0">
                <a:solidFill>
                  <a:srgbClr val="000000"/>
                </a:solidFill>
                <a:sym typeface="Calibri" panose="020F0502020204030204" pitchFamily="34" charset="0"/>
              </a:rPr>
              <a:t> </a:t>
            </a:r>
            <a:r>
              <a:rPr lang="en-US" altLang="zh-CN" sz="2300" dirty="0" smtClean="0">
                <a:solidFill>
                  <a:srgbClr val="000000"/>
                </a:solidFill>
                <a:sym typeface="Calibri" panose="020F0502020204030204" pitchFamily="34" charset="0"/>
              </a:rPr>
              <a:t>   building </a:t>
            </a:r>
            <a:r>
              <a:rPr lang="en-US" altLang="zh-CN" sz="2300" dirty="0">
                <a:solidFill>
                  <a:srgbClr val="000000"/>
                </a:solidFill>
                <a:sym typeface="Calibri" panose="020F0502020204030204" pitchFamily="34" charset="0"/>
              </a:rPr>
              <a:t>material, palace </a:t>
            </a:r>
            <a:endParaRPr lang="en-US" altLang="zh-CN" sz="2300" dirty="0">
              <a:solidFill>
                <a:srgbClr val="000000"/>
              </a:solidFill>
              <a:sym typeface="Calibri" panose="020F0502020204030204" pitchFamily="34" charset="0"/>
            </a:endParaRPr>
          </a:p>
          <a:p>
            <a:pPr marL="358775">
              <a:spcBef>
                <a:spcPts val="600"/>
              </a:spcBef>
              <a:buClr>
                <a:schemeClr val="tx1"/>
              </a:buClr>
              <a:buSzPct val="60000"/>
            </a:pPr>
            <a:r>
              <a:rPr lang="en-US" altLang="zh-CN" sz="2300" dirty="0" smtClean="0">
                <a:solidFill>
                  <a:srgbClr val="000000"/>
                </a:solidFill>
                <a:sym typeface="Calibri" panose="020F0502020204030204" pitchFamily="34" charset="0"/>
              </a:rPr>
              <a:t>    building</a:t>
            </a:r>
            <a:r>
              <a:rPr lang="en-US" altLang="zh-CN" sz="2300" dirty="0">
                <a:solidFill>
                  <a:srgbClr val="000000"/>
                </a:solidFill>
                <a:sym typeface="Calibri" panose="020F0502020204030204" pitchFamily="34" charset="0"/>
              </a:rPr>
              <a:t>, large mansions of </a:t>
            </a:r>
            <a:r>
              <a:rPr lang="en-US" altLang="zh-CN" sz="2300" dirty="0" smtClean="0">
                <a:solidFill>
                  <a:srgbClr val="000000"/>
                </a:solidFill>
                <a:sym typeface="Calibri" panose="020F0502020204030204" pitchFamily="34" charset="0"/>
              </a:rPr>
              <a:t>  </a:t>
            </a:r>
            <a:endParaRPr lang="en-US" altLang="zh-CN" sz="2300" dirty="0" smtClean="0">
              <a:solidFill>
                <a:srgbClr val="000000"/>
              </a:solidFill>
              <a:sym typeface="Calibri" panose="020F0502020204030204" pitchFamily="34" charset="0"/>
            </a:endParaRPr>
          </a:p>
          <a:p>
            <a:pPr marL="358775">
              <a:spcBef>
                <a:spcPts val="600"/>
              </a:spcBef>
              <a:buClr>
                <a:schemeClr val="tx1"/>
              </a:buClr>
              <a:buSzPct val="60000"/>
            </a:pPr>
            <a:r>
              <a:rPr lang="en-US" altLang="zh-CN" sz="2300" dirty="0">
                <a:solidFill>
                  <a:srgbClr val="000000"/>
                </a:solidFill>
                <a:sym typeface="Calibri" panose="020F0502020204030204" pitchFamily="34" charset="0"/>
              </a:rPr>
              <a:t> </a:t>
            </a:r>
            <a:r>
              <a:rPr lang="en-US" altLang="zh-CN" sz="2300" dirty="0" smtClean="0">
                <a:solidFill>
                  <a:srgbClr val="000000"/>
                </a:solidFill>
                <a:sym typeface="Calibri" panose="020F0502020204030204" pitchFamily="34" charset="0"/>
              </a:rPr>
              <a:t>   some </a:t>
            </a:r>
            <a:r>
              <a:rPr lang="en-US" altLang="zh-CN" sz="2300" dirty="0">
                <a:solidFill>
                  <a:srgbClr val="000000"/>
                </a:solidFill>
                <a:sym typeface="Calibri" panose="020F0502020204030204" pitchFamily="34" charset="0"/>
              </a:rPr>
              <a:t>nobles and officials </a:t>
            </a:r>
            <a:endParaRPr lang="en-US" altLang="zh-CN" sz="2300" dirty="0">
              <a:solidFill>
                <a:srgbClr val="000000"/>
              </a:solidFill>
              <a:sym typeface="Calibri" panose="020F0502020204030204" pitchFamily="34" charset="0"/>
            </a:endParaRPr>
          </a:p>
          <a:p>
            <a:pPr marL="358775">
              <a:spcBef>
                <a:spcPts val="600"/>
              </a:spcBef>
              <a:buClr>
                <a:schemeClr val="tx1"/>
              </a:buClr>
              <a:buSzPct val="60000"/>
              <a:buFont typeface="Wingdings" panose="05000000000000000000" pitchFamily="2" charset="2"/>
              <a:buChar char="l"/>
            </a:pPr>
            <a:r>
              <a:rPr lang="en-US" altLang="zh-CN" sz="2300" dirty="0">
                <a:solidFill>
                  <a:srgbClr val="000000"/>
                </a:solidFill>
                <a:sym typeface="Calibri" panose="020F0502020204030204" pitchFamily="34" charset="0"/>
              </a:rPr>
              <a:t>  gray tile:  residences of nobles </a:t>
            </a:r>
            <a:r>
              <a:rPr lang="en-US" altLang="zh-CN" sz="2300" dirty="0" smtClean="0">
                <a:solidFill>
                  <a:srgbClr val="000000"/>
                </a:solidFill>
                <a:sym typeface="Calibri" panose="020F0502020204030204" pitchFamily="34" charset="0"/>
              </a:rPr>
              <a:t> </a:t>
            </a:r>
            <a:endParaRPr lang="en-US" altLang="zh-CN" sz="2300" dirty="0" smtClean="0">
              <a:solidFill>
                <a:srgbClr val="000000"/>
              </a:solidFill>
              <a:sym typeface="Calibri" panose="020F0502020204030204" pitchFamily="34" charset="0"/>
            </a:endParaRPr>
          </a:p>
          <a:p>
            <a:pPr marL="358775">
              <a:spcBef>
                <a:spcPts val="600"/>
              </a:spcBef>
              <a:buClr>
                <a:schemeClr val="tx1"/>
              </a:buClr>
              <a:buSzPct val="60000"/>
            </a:pPr>
            <a:r>
              <a:rPr lang="en-US" altLang="zh-CN" sz="2300" dirty="0" smtClean="0">
                <a:solidFill>
                  <a:srgbClr val="000000"/>
                </a:solidFill>
                <a:sym typeface="Calibri" panose="020F0502020204030204" pitchFamily="34" charset="0"/>
              </a:rPr>
              <a:t>    and </a:t>
            </a:r>
            <a:r>
              <a:rPr lang="en-US" altLang="zh-CN" sz="2300" dirty="0">
                <a:solidFill>
                  <a:srgbClr val="000000"/>
                </a:solidFill>
                <a:sym typeface="Calibri" panose="020F0502020204030204" pitchFamily="34" charset="0"/>
              </a:rPr>
              <a:t>officials</a:t>
            </a:r>
            <a:endParaRPr lang="zh-CN" altLang="en-US" sz="2300" dirty="0"/>
          </a:p>
        </p:txBody>
      </p:sp>
      <p:pic>
        <p:nvPicPr>
          <p:cNvPr id="13323" name="Picture 8" descr="g%5b游戏特区www"/>
          <p:cNvPicPr>
            <a:picLocks noChangeAspect="1" noChangeArrowheads="1"/>
          </p:cNvPicPr>
          <p:nvPr/>
        </p:nvPicPr>
        <p:blipFill>
          <a:blip r:embed="rId2"/>
          <a:srcRect/>
          <a:stretch>
            <a:fillRect/>
          </a:stretch>
        </p:blipFill>
        <p:spPr bwMode="auto">
          <a:xfrm>
            <a:off x="5003800" y="1633538"/>
            <a:ext cx="3678238" cy="29368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13323"/>
                                        </p:tgtEl>
                                        <p:attrNameLst>
                                          <p:attrName>style.visibility</p:attrName>
                                        </p:attrNameLst>
                                      </p:cBhvr>
                                      <p:to>
                                        <p:strVal val="visible"/>
                                      </p:to>
                                    </p:set>
                                    <p:animEffect>
                                      <p:cBhvr>
                                        <p:cTn id="7" dur="2000"/>
                                        <p:tgtEl>
                                          <p:spTgt spid="133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4581">
                                            <p:txEl>
                                              <p:pRg st="1" end="1"/>
                                            </p:txEl>
                                          </p:spTgt>
                                        </p:tgtEl>
                                        <p:attrNameLst>
                                          <p:attrName>style.visibility</p:attrName>
                                        </p:attrNameLst>
                                      </p:cBhvr>
                                      <p:to>
                                        <p:strVal val="visible"/>
                                      </p:to>
                                    </p:set>
                                    <p:anim calcmode="lin" valueType="num">
                                      <p:cBhvr additive="base">
                                        <p:cTn id="12" dur="500" fill="hold"/>
                                        <p:tgtEl>
                                          <p:spTgt spid="24581">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458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4581">
                                            <p:txEl>
                                              <p:pRg st="2" end="2"/>
                                            </p:txEl>
                                          </p:spTgt>
                                        </p:tgtEl>
                                        <p:attrNameLst>
                                          <p:attrName>style.visibility</p:attrName>
                                        </p:attrNameLst>
                                      </p:cBhvr>
                                      <p:to>
                                        <p:strVal val="visible"/>
                                      </p:to>
                                    </p:set>
                                    <p:anim calcmode="lin" valueType="num">
                                      <p:cBhvr additive="base">
                                        <p:cTn id="18" dur="500" fill="hold"/>
                                        <p:tgtEl>
                                          <p:spTgt spid="24581">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4581">
                                            <p:txEl>
                                              <p:pRg st="2" end="2"/>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24581">
                                            <p:txEl>
                                              <p:pRg st="3" end="3"/>
                                            </p:txEl>
                                          </p:spTgt>
                                        </p:tgtEl>
                                        <p:attrNameLst>
                                          <p:attrName>style.visibility</p:attrName>
                                        </p:attrNameLst>
                                      </p:cBhvr>
                                      <p:to>
                                        <p:strVal val="visible"/>
                                      </p:to>
                                    </p:set>
                                    <p:anim calcmode="lin" valueType="num">
                                      <p:cBhvr additive="base">
                                        <p:cTn id="22" dur="500" fill="hold"/>
                                        <p:tgtEl>
                                          <p:spTgt spid="24581">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24581">
                                            <p:txEl>
                                              <p:pRg st="3" end="3"/>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24581">
                                            <p:txEl>
                                              <p:pRg st="4" end="4"/>
                                            </p:txEl>
                                          </p:spTgt>
                                        </p:tgtEl>
                                        <p:attrNameLst>
                                          <p:attrName>style.visibility</p:attrName>
                                        </p:attrNameLst>
                                      </p:cBhvr>
                                      <p:to>
                                        <p:strVal val="visible"/>
                                      </p:to>
                                    </p:set>
                                    <p:anim calcmode="lin" valueType="num">
                                      <p:cBhvr additive="base">
                                        <p:cTn id="26" dur="500" fill="hold"/>
                                        <p:tgtEl>
                                          <p:spTgt spid="24581">
                                            <p:txEl>
                                              <p:pRg st="4" end="4"/>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24581">
                                            <p:txEl>
                                              <p:pRg st="4" end="4"/>
                                            </p:txEl>
                                          </p:spTgt>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24581">
                                            <p:txEl>
                                              <p:pRg st="5" end="5"/>
                                            </p:txEl>
                                          </p:spTgt>
                                        </p:tgtEl>
                                        <p:attrNameLst>
                                          <p:attrName>style.visibility</p:attrName>
                                        </p:attrNameLst>
                                      </p:cBhvr>
                                      <p:to>
                                        <p:strVal val="visible"/>
                                      </p:to>
                                    </p:set>
                                    <p:anim calcmode="lin" valueType="num">
                                      <p:cBhvr additive="base">
                                        <p:cTn id="30" dur="500" fill="hold"/>
                                        <p:tgtEl>
                                          <p:spTgt spid="24581">
                                            <p:txEl>
                                              <p:pRg st="5" end="5"/>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2458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24581">
                                            <p:txEl>
                                              <p:pRg st="6" end="6"/>
                                            </p:txEl>
                                          </p:spTgt>
                                        </p:tgtEl>
                                        <p:attrNameLst>
                                          <p:attrName>style.visibility</p:attrName>
                                        </p:attrNameLst>
                                      </p:cBhvr>
                                      <p:to>
                                        <p:strVal val="visible"/>
                                      </p:to>
                                    </p:set>
                                    <p:anim calcmode="lin" valueType="num">
                                      <p:cBhvr additive="base">
                                        <p:cTn id="36" dur="500" fill="hold"/>
                                        <p:tgtEl>
                                          <p:spTgt spid="24581">
                                            <p:txEl>
                                              <p:pRg st="6" end="6"/>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24581">
                                            <p:txEl>
                                              <p:pRg st="6" end="6"/>
                                            </p:txEl>
                                          </p:spTgt>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24581">
                                            <p:txEl>
                                              <p:pRg st="7" end="7"/>
                                            </p:txEl>
                                          </p:spTgt>
                                        </p:tgtEl>
                                        <p:attrNameLst>
                                          <p:attrName>style.visibility</p:attrName>
                                        </p:attrNameLst>
                                      </p:cBhvr>
                                      <p:to>
                                        <p:strVal val="visible"/>
                                      </p:to>
                                    </p:set>
                                    <p:anim calcmode="lin" valueType="num">
                                      <p:cBhvr additive="base">
                                        <p:cTn id="40" dur="500" fill="hold"/>
                                        <p:tgtEl>
                                          <p:spTgt spid="24581">
                                            <p:txEl>
                                              <p:pRg st="7" end="7"/>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24581">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4" name="组合 11"/>
          <p:cNvGrpSpPr/>
          <p:nvPr/>
        </p:nvGrpSpPr>
        <p:grpSpPr bwMode="auto">
          <a:xfrm>
            <a:off x="0" y="307975"/>
            <a:ext cx="9540875" cy="692150"/>
            <a:chOff x="0" y="186743"/>
            <a:chExt cx="9540555" cy="691467"/>
          </a:xfrm>
        </p:grpSpPr>
        <p:grpSp>
          <p:nvGrpSpPr>
            <p:cNvPr id="25608" name="组合 3"/>
            <p:cNvGrpSpPr/>
            <p:nvPr/>
          </p:nvGrpSpPr>
          <p:grpSpPr bwMode="auto">
            <a:xfrm>
              <a:off x="4" y="458124"/>
              <a:ext cx="9144000" cy="420086"/>
              <a:chOff x="0" y="0"/>
              <a:chExt cx="9144000" cy="420086"/>
            </a:xfrm>
          </p:grpSpPr>
          <p:sp>
            <p:nvSpPr>
              <p:cNvPr id="25610" name="直接连接符 14"/>
              <p:cNvSpPr>
                <a:spLocks noChangeShapeType="1"/>
              </p:cNvSpPr>
              <p:nvPr/>
            </p:nvSpPr>
            <p:spPr bwMode="auto">
              <a:xfrm>
                <a:off x="4859338" y="210836"/>
                <a:ext cx="4284662" cy="1"/>
              </a:xfrm>
              <a:prstGeom prst="line">
                <a:avLst/>
              </a:prstGeom>
              <a:noFill/>
              <a:ln w="9525">
                <a:solidFill>
                  <a:srgbClr val="A71F13"/>
                </a:solidFill>
                <a:bevel/>
              </a:ln>
            </p:spPr>
            <p:txBody>
              <a:bodyPr/>
              <a:lstStyle/>
              <a:p>
                <a:endParaRPr lang="zh-CN" altLang="en-US"/>
              </a:p>
            </p:txBody>
          </p:sp>
          <p:pic>
            <p:nvPicPr>
              <p:cNvPr id="25611"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0"/>
                <a:ext cx="420086" cy="420086"/>
              </a:xfrm>
              <a:prstGeom prst="rect">
                <a:avLst/>
              </a:prstGeom>
              <a:noFill/>
              <a:ln w="9525">
                <a:noFill/>
                <a:miter lim="800000"/>
                <a:headEnd/>
                <a:tailEnd/>
              </a:ln>
            </p:spPr>
          </p:pic>
          <p:sp>
            <p:nvSpPr>
              <p:cNvPr id="25612" name="直接连接符 16"/>
              <p:cNvSpPr>
                <a:spLocks noChangeShapeType="1"/>
              </p:cNvSpPr>
              <p:nvPr/>
            </p:nvSpPr>
            <p:spPr bwMode="auto">
              <a:xfrm>
                <a:off x="0" y="210836"/>
                <a:ext cx="4284663" cy="1"/>
              </a:xfrm>
              <a:prstGeom prst="line">
                <a:avLst/>
              </a:prstGeom>
              <a:noFill/>
              <a:ln w="9525">
                <a:solidFill>
                  <a:srgbClr val="A71F13"/>
                </a:solidFill>
                <a:bevel/>
              </a:ln>
            </p:spPr>
            <p:txBody>
              <a:bodyPr/>
              <a:lstStyle/>
              <a:p>
                <a:endParaRPr lang="zh-CN" altLang="en-US"/>
              </a:p>
            </p:txBody>
          </p:sp>
        </p:grpSp>
        <p:sp>
          <p:nvSpPr>
            <p:cNvPr id="25609" name="TextBox 8"/>
            <p:cNvSpPr>
              <a:spLocks noChangeArrowheads="1"/>
            </p:cNvSpPr>
            <p:nvPr/>
          </p:nvSpPr>
          <p:spPr bwMode="auto">
            <a:xfrm>
              <a:off x="0" y="186743"/>
              <a:ext cx="9540555" cy="553202"/>
            </a:xfrm>
            <a:prstGeom prst="rect">
              <a:avLst/>
            </a:prstGeom>
            <a:noFill/>
            <a:ln w="9525">
              <a:noFill/>
              <a:miter lim="800000"/>
            </a:ln>
          </p:spPr>
          <p:txBody>
            <a:bodyPr>
              <a:spAutoFit/>
            </a:bodyPr>
            <a:lstStyle/>
            <a:p>
              <a:pPr>
                <a:spcBef>
                  <a:spcPts val="600"/>
                </a:spcBef>
                <a:spcAft>
                  <a:spcPts val="600"/>
                </a:spcAft>
                <a:buClr>
                  <a:srgbClr val="974806"/>
                </a:buClr>
                <a:buSzPct val="65000"/>
                <a:buFont typeface="Wingdings" panose="05000000000000000000" pitchFamily="2" charset="2"/>
                <a:buNone/>
              </a:pPr>
              <a:r>
                <a:rPr lang="en-US" altLang="zh-CN" sz="3000" b="1">
                  <a:solidFill>
                    <a:srgbClr val="974806"/>
                  </a:solidFill>
                  <a:latin typeface="Aharoni" panose="02010803020104030203" pitchFamily="2" charset="-79"/>
                  <a:sym typeface="Aharoni" panose="02010803020104030203" pitchFamily="2" charset="-79"/>
                </a:rPr>
                <a:t>Characteristics of Traditional Chinese Architecture</a:t>
              </a:r>
              <a:endParaRPr lang="zh-CN" altLang="en-US" sz="3000"/>
            </a:p>
          </p:txBody>
        </p:sp>
      </p:grpSp>
      <p:sp>
        <p:nvSpPr>
          <p:cNvPr id="14346" name="Rectangle 5"/>
          <p:cNvSpPr>
            <a:spLocks noGrp="1" noChangeArrowheads="1"/>
          </p:cNvSpPr>
          <p:nvPr/>
        </p:nvSpPr>
        <p:spPr bwMode="auto">
          <a:xfrm>
            <a:off x="323850" y="1028700"/>
            <a:ext cx="5327650" cy="4852988"/>
          </a:xfrm>
          <a:prstGeom prst="rect">
            <a:avLst/>
          </a:prstGeom>
          <a:noFill/>
          <a:ln w="9525">
            <a:noFill/>
            <a:miter lim="800000"/>
          </a:ln>
        </p:spPr>
        <p:txBody>
          <a:bodyPr/>
          <a:lstStyle/>
          <a:p>
            <a:pPr marL="358775" eaLnBrk="1" hangingPunct="1">
              <a:spcBef>
                <a:spcPts val="600"/>
              </a:spcBef>
            </a:pPr>
            <a:r>
              <a:rPr lang="en-US" altLang="zh-CN" sz="2800" b="1" dirty="0">
                <a:solidFill>
                  <a:srgbClr val="974806"/>
                </a:solidFill>
                <a:sym typeface="Calibri" panose="020F0502020204030204" pitchFamily="34" charset="0"/>
              </a:rPr>
              <a:t> </a:t>
            </a:r>
            <a:r>
              <a:rPr lang="en-US" altLang="zh-CN" sz="2400" b="1" dirty="0">
                <a:solidFill>
                  <a:srgbClr val="CC6600"/>
                </a:solidFill>
                <a:sym typeface="Calibri" panose="020F0502020204030204" pitchFamily="34" charset="0"/>
              </a:rPr>
              <a:t>The artistic roof design</a:t>
            </a:r>
            <a:endParaRPr lang="en-US" altLang="zh-CN" sz="2400" b="1" dirty="0">
              <a:solidFill>
                <a:srgbClr val="CC6600"/>
              </a:solidFill>
              <a:sym typeface="Calibri" panose="020F0502020204030204" pitchFamily="34" charset="0"/>
            </a:endParaRPr>
          </a:p>
          <a:p>
            <a:pPr marL="358775" lvl="1" eaLnBrk="1" hangingPunct="1">
              <a:spcBef>
                <a:spcPts val="600"/>
              </a:spcBef>
              <a:buSzPct val="60000"/>
              <a:buFont typeface="Wingdings" panose="05000000000000000000" pitchFamily="2" charset="2"/>
              <a:buChar char="l"/>
            </a:pPr>
            <a:r>
              <a:rPr lang="en-US" altLang="zh-CN" sz="2300" dirty="0">
                <a:sym typeface="Calibri" panose="020F0502020204030204" pitchFamily="34" charset="0"/>
              </a:rPr>
              <a:t>  huge roofs with extended </a:t>
            </a:r>
            <a:r>
              <a:rPr lang="en-US" altLang="zh-CN" sz="2300" dirty="0">
                <a:solidFill>
                  <a:srgbClr val="FF0000"/>
                </a:solidFill>
                <a:sym typeface="Calibri" panose="020F0502020204030204" pitchFamily="34" charset="0"/>
              </a:rPr>
              <a:t>eaves</a:t>
            </a:r>
            <a:r>
              <a:rPr lang="en-US" altLang="zh-CN" sz="2300" dirty="0">
                <a:sym typeface="Calibri" panose="020F0502020204030204" pitchFamily="34" charset="0"/>
              </a:rPr>
              <a:t> </a:t>
            </a:r>
            <a:endParaRPr lang="zh-CN" altLang="en-US" sz="2300" dirty="0">
              <a:sym typeface="Calibri" panose="020F0502020204030204" pitchFamily="34" charset="0"/>
            </a:endParaRPr>
          </a:p>
          <a:p>
            <a:pPr marL="358775" lvl="1" eaLnBrk="1" hangingPunct="1">
              <a:spcBef>
                <a:spcPts val="600"/>
              </a:spcBef>
              <a:buSzPct val="60000"/>
              <a:buFont typeface="Wingdings" panose="05000000000000000000" pitchFamily="2" charset="2"/>
              <a:buChar char="l"/>
            </a:pPr>
            <a:r>
              <a:rPr lang="en-US" altLang="zh-CN" sz="2300" dirty="0">
                <a:sym typeface="Calibri" panose="020F0502020204030204" pitchFamily="34" charset="0"/>
              </a:rPr>
              <a:t>  to ensure enough lighting</a:t>
            </a:r>
            <a:endParaRPr lang="zh-CN" altLang="en-US" sz="2300" dirty="0">
              <a:sym typeface="Calibri" panose="020F0502020204030204" pitchFamily="34" charset="0"/>
            </a:endParaRPr>
          </a:p>
          <a:p>
            <a:pPr marL="358775" lvl="1" eaLnBrk="1" hangingPunct="1">
              <a:spcBef>
                <a:spcPts val="600"/>
              </a:spcBef>
              <a:buSzPct val="60000"/>
              <a:buFont typeface="Wingdings" panose="05000000000000000000" pitchFamily="2" charset="2"/>
              <a:buChar char="l"/>
            </a:pPr>
            <a:r>
              <a:rPr lang="en-US" altLang="zh-CN" sz="2300" dirty="0">
                <a:sym typeface="Calibri" panose="020F0502020204030204" pitchFamily="34" charset="0"/>
              </a:rPr>
              <a:t>  to avoid the </a:t>
            </a:r>
            <a:r>
              <a:rPr lang="en-US" altLang="zh-CN" sz="2300" dirty="0">
                <a:solidFill>
                  <a:srgbClr val="FF0000"/>
                </a:solidFill>
                <a:sym typeface="Calibri" panose="020F0502020204030204" pitchFamily="34" charset="0"/>
              </a:rPr>
              <a:t>dampening</a:t>
            </a:r>
            <a:r>
              <a:rPr lang="en-US" altLang="zh-CN" sz="2300" dirty="0">
                <a:sym typeface="Calibri" panose="020F0502020204030204" pitchFamily="34" charset="0"/>
              </a:rPr>
              <a:t> of the walls </a:t>
            </a:r>
            <a:endParaRPr lang="zh-CN" altLang="en-US" sz="2300" dirty="0">
              <a:sym typeface="Calibri" panose="020F0502020204030204" pitchFamily="34" charset="0"/>
            </a:endParaRPr>
          </a:p>
          <a:p>
            <a:pPr marL="358775" lvl="1" eaLnBrk="1" hangingPunct="1">
              <a:spcBef>
                <a:spcPts val="600"/>
              </a:spcBef>
              <a:buSzPct val="60000"/>
              <a:buFont typeface="Wingdings" panose="05000000000000000000" pitchFamily="2" charset="2"/>
              <a:buChar char="l"/>
            </a:pPr>
            <a:r>
              <a:rPr lang="en-US" altLang="zh-CN" sz="2300" dirty="0">
                <a:sym typeface="Calibri" panose="020F0502020204030204" pitchFamily="34" charset="0"/>
              </a:rPr>
              <a:t>  to ward off evil spirits in temple</a:t>
            </a:r>
            <a:endParaRPr lang="zh-CN" altLang="en-US" sz="2300" dirty="0">
              <a:sym typeface="Calibri" panose="020F0502020204030204" pitchFamily="34" charset="0"/>
            </a:endParaRPr>
          </a:p>
          <a:p>
            <a:pPr marL="358775" lvl="1" eaLnBrk="1" hangingPunct="1">
              <a:spcBef>
                <a:spcPts val="600"/>
              </a:spcBef>
              <a:buSzPct val="60000"/>
              <a:buFont typeface="Wingdings" panose="05000000000000000000" pitchFamily="2" charset="2"/>
              <a:buChar char="l"/>
            </a:pPr>
            <a:r>
              <a:rPr lang="en-US" altLang="zh-CN" sz="2300" dirty="0">
                <a:sym typeface="Calibri" panose="020F0502020204030204" pitchFamily="34" charset="0"/>
              </a:rPr>
              <a:t>  </a:t>
            </a:r>
            <a:r>
              <a:rPr lang="en-US" altLang="zh-CN" sz="2300" dirty="0">
                <a:solidFill>
                  <a:srgbClr val="FF0000"/>
                </a:solidFill>
                <a:sym typeface="Calibri" panose="020F0502020204030204" pitchFamily="34" charset="0"/>
              </a:rPr>
              <a:t>zoomorphic </a:t>
            </a:r>
            <a:r>
              <a:rPr lang="en-US" altLang="zh-CN" sz="2300" dirty="0">
                <a:sym typeface="Calibri" panose="020F0502020204030204" pitchFamily="34" charset="0"/>
              </a:rPr>
              <a:t>ornaments called </a:t>
            </a:r>
            <a:endParaRPr lang="en-US" altLang="zh-CN" sz="2300" dirty="0" smtClean="0">
              <a:sym typeface="Calibri" panose="020F0502020204030204" pitchFamily="34" charset="0"/>
            </a:endParaRPr>
          </a:p>
          <a:p>
            <a:pPr marL="358775" lvl="1" eaLnBrk="1" hangingPunct="1">
              <a:spcBef>
                <a:spcPts val="600"/>
              </a:spcBef>
              <a:buSzPct val="60000"/>
            </a:pPr>
            <a:r>
              <a:rPr lang="en-US" altLang="zh-CN" sz="2300" i="1" dirty="0">
                <a:sym typeface="Calibri" panose="020F0502020204030204" pitchFamily="34" charset="0"/>
              </a:rPr>
              <a:t> </a:t>
            </a:r>
            <a:r>
              <a:rPr lang="en-US" altLang="zh-CN" sz="2300" i="1" dirty="0" smtClean="0">
                <a:sym typeface="Calibri" panose="020F0502020204030204" pitchFamily="34" charset="0"/>
              </a:rPr>
              <a:t>   </a:t>
            </a:r>
            <a:r>
              <a:rPr lang="en-US" altLang="zh-CN" sz="2300" i="1" dirty="0" err="1" smtClean="0">
                <a:sym typeface="Calibri" panose="020F0502020204030204" pitchFamily="34" charset="0"/>
              </a:rPr>
              <a:t>wenshou</a:t>
            </a:r>
            <a:r>
              <a:rPr lang="en-US" altLang="zh-CN" sz="2300" i="1" dirty="0">
                <a:sym typeface="Calibri" panose="020F0502020204030204" pitchFamily="34" charset="0"/>
              </a:rPr>
              <a:t>(</a:t>
            </a:r>
            <a:r>
              <a:rPr lang="zh-CN" altLang="en-US" sz="2300" i="1" dirty="0">
                <a:sym typeface="Calibri" panose="020F0502020204030204" pitchFamily="34" charset="0"/>
              </a:rPr>
              <a:t>吻兽</a:t>
            </a:r>
            <a:r>
              <a:rPr lang="en-US" altLang="zh-CN" sz="2300" i="1" dirty="0">
                <a:sym typeface="Calibri" panose="020F0502020204030204" pitchFamily="34" charset="0"/>
              </a:rPr>
              <a:t>)</a:t>
            </a:r>
            <a:endParaRPr lang="en-US" altLang="zh-CN" sz="2300" i="1" dirty="0">
              <a:sym typeface="Calibri" panose="020F0502020204030204" pitchFamily="34" charset="0"/>
            </a:endParaRPr>
          </a:p>
          <a:p>
            <a:pPr marL="358775" lvl="1" eaLnBrk="1" hangingPunct="1">
              <a:spcBef>
                <a:spcPts val="600"/>
              </a:spcBef>
              <a:buSzPct val="60000"/>
              <a:buFont typeface="Wingdings" panose="05000000000000000000" pitchFamily="2" charset="2"/>
              <a:buChar char="l"/>
            </a:pPr>
            <a:r>
              <a:rPr lang="en-US" sz="2300" dirty="0">
                <a:sym typeface="Calibri" panose="020F0502020204030204" pitchFamily="34" charset="0"/>
              </a:rPr>
              <a:t>  </a:t>
            </a:r>
            <a:r>
              <a:rPr lang="en-US" altLang="zh-CN" sz="2300" dirty="0">
                <a:sym typeface="Calibri" panose="020F0502020204030204" pitchFamily="34" charset="0"/>
              </a:rPr>
              <a:t>a traditional practice: placing animal </a:t>
            </a:r>
            <a:endParaRPr lang="en-US" altLang="zh-CN" sz="2300" dirty="0" smtClean="0">
              <a:sym typeface="Calibri" panose="020F0502020204030204" pitchFamily="34" charset="0"/>
            </a:endParaRPr>
          </a:p>
          <a:p>
            <a:pPr marL="358775" lvl="1" eaLnBrk="1" hangingPunct="1">
              <a:spcBef>
                <a:spcPts val="600"/>
              </a:spcBef>
              <a:buSzPct val="60000"/>
            </a:pPr>
            <a:r>
              <a:rPr lang="en-US" altLang="zh-CN" sz="2300" dirty="0">
                <a:sym typeface="Calibri" panose="020F0502020204030204" pitchFamily="34" charset="0"/>
              </a:rPr>
              <a:t> </a:t>
            </a:r>
            <a:r>
              <a:rPr lang="en-US" altLang="zh-CN" sz="2300" dirty="0" smtClean="0">
                <a:sym typeface="Calibri" panose="020F0502020204030204" pitchFamily="34" charset="0"/>
              </a:rPr>
              <a:t>   figures </a:t>
            </a:r>
            <a:r>
              <a:rPr lang="en-US" altLang="zh-CN" sz="2300" dirty="0">
                <a:sym typeface="Calibri" panose="020F0502020204030204" pitchFamily="34" charset="0"/>
              </a:rPr>
              <a:t>on </a:t>
            </a:r>
            <a:r>
              <a:rPr lang="en-US" altLang="zh-CN" sz="2300" dirty="0">
                <a:solidFill>
                  <a:srgbClr val="FF0000"/>
                </a:solidFill>
                <a:sym typeface="Calibri" panose="020F0502020204030204" pitchFamily="34" charset="0"/>
              </a:rPr>
              <a:t>roof ridges</a:t>
            </a:r>
            <a:endParaRPr lang="en-US" altLang="zh-CN" sz="2300" dirty="0">
              <a:solidFill>
                <a:srgbClr val="FF0000"/>
              </a:solidFill>
              <a:sym typeface="Calibri" panose="020F0502020204030204" pitchFamily="34" charset="0"/>
            </a:endParaRPr>
          </a:p>
        </p:txBody>
      </p:sp>
      <p:pic>
        <p:nvPicPr>
          <p:cNvPr id="14347" name="Picture 8" descr="Roof"/>
          <p:cNvPicPr>
            <a:picLocks noChangeAspect="1" noChangeArrowheads="1"/>
          </p:cNvPicPr>
          <p:nvPr/>
        </p:nvPicPr>
        <p:blipFill>
          <a:blip r:embed="rId2"/>
          <a:srcRect/>
          <a:stretch>
            <a:fillRect/>
          </a:stretch>
        </p:blipFill>
        <p:spPr bwMode="auto">
          <a:xfrm>
            <a:off x="5651500" y="1417638"/>
            <a:ext cx="3176588" cy="35941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4347"/>
                                        </p:tgtEl>
                                        <p:attrNameLst>
                                          <p:attrName>style.visibility</p:attrName>
                                        </p:attrNameLst>
                                      </p:cBhvr>
                                      <p:to>
                                        <p:strVal val="visible"/>
                                      </p:to>
                                    </p:set>
                                    <p:animEffect>
                                      <p:cBhvr>
                                        <p:cTn id="7" dur="500"/>
                                        <p:tgtEl>
                                          <p:spTgt spid="1434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346">
                                            <p:txEl>
                                              <p:pRg st="0" end="0"/>
                                            </p:txEl>
                                          </p:spTgt>
                                        </p:tgtEl>
                                        <p:attrNameLst>
                                          <p:attrName>style.visibility</p:attrName>
                                        </p:attrNameLst>
                                      </p:cBhvr>
                                      <p:to>
                                        <p:strVal val="visible"/>
                                      </p:to>
                                    </p:set>
                                    <p:anim calcmode="lin" valueType="num">
                                      <p:cBhvr>
                                        <p:cTn id="12" dur="500" fill="hold"/>
                                        <p:tgtEl>
                                          <p:spTgt spid="14346">
                                            <p:txEl>
                                              <p:pRg st="0" end="0"/>
                                            </p:txEl>
                                          </p:spTgt>
                                        </p:tgtEl>
                                        <p:attrNameLst>
                                          <p:attrName>ppt_x</p:attrName>
                                        </p:attrNameLst>
                                      </p:cBhvr>
                                      <p:tavLst>
                                        <p:tav tm="0">
                                          <p:val>
                                            <p:strVal val="#ppt_x"/>
                                          </p:val>
                                        </p:tav>
                                        <p:tav tm="100000">
                                          <p:val>
                                            <p:strVal val="#ppt_x"/>
                                          </p:val>
                                        </p:tav>
                                      </p:tavLst>
                                    </p:anim>
                                    <p:anim calcmode="lin" valueType="num">
                                      <p:cBhvr>
                                        <p:cTn id="13" dur="500" fill="hold"/>
                                        <p:tgtEl>
                                          <p:spTgt spid="143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8" presetClass="entr" presetSubtype="16" fill="hold" nodeType="clickEffect">
                                  <p:stCondLst>
                                    <p:cond delay="0"/>
                                  </p:stCondLst>
                                  <p:childTnLst>
                                    <p:set>
                                      <p:cBhvr>
                                        <p:cTn id="17" dur="1" fill="hold">
                                          <p:stCondLst>
                                            <p:cond delay="0"/>
                                          </p:stCondLst>
                                        </p:cTn>
                                        <p:tgtEl>
                                          <p:spTgt spid="14346">
                                            <p:txEl>
                                              <p:pRg st="1" end="1"/>
                                            </p:txEl>
                                          </p:spTgt>
                                        </p:tgtEl>
                                        <p:attrNameLst>
                                          <p:attrName>style.visibility</p:attrName>
                                        </p:attrNameLst>
                                      </p:cBhvr>
                                      <p:to>
                                        <p:strVal val="visible"/>
                                      </p:to>
                                    </p:set>
                                    <p:animEffect>
                                      <p:cBhvr>
                                        <p:cTn id="18" dur="500"/>
                                        <p:tgtEl>
                                          <p:spTgt spid="14346">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8" presetClass="entr" presetSubtype="16" fill="hold" nodeType="clickEffect">
                                  <p:stCondLst>
                                    <p:cond delay="0"/>
                                  </p:stCondLst>
                                  <p:childTnLst>
                                    <p:set>
                                      <p:cBhvr>
                                        <p:cTn id="22" dur="1" fill="hold">
                                          <p:stCondLst>
                                            <p:cond delay="0"/>
                                          </p:stCondLst>
                                        </p:cTn>
                                        <p:tgtEl>
                                          <p:spTgt spid="14346">
                                            <p:txEl>
                                              <p:pRg st="2" end="2"/>
                                            </p:txEl>
                                          </p:spTgt>
                                        </p:tgtEl>
                                        <p:attrNameLst>
                                          <p:attrName>style.visibility</p:attrName>
                                        </p:attrNameLst>
                                      </p:cBhvr>
                                      <p:to>
                                        <p:strVal val="visible"/>
                                      </p:to>
                                    </p:set>
                                    <p:animEffect>
                                      <p:cBhvr>
                                        <p:cTn id="23" dur="500"/>
                                        <p:tgtEl>
                                          <p:spTgt spid="1434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8" presetClass="entr" presetSubtype="16" fill="hold" nodeType="clickEffect">
                                  <p:stCondLst>
                                    <p:cond delay="0"/>
                                  </p:stCondLst>
                                  <p:childTnLst>
                                    <p:set>
                                      <p:cBhvr>
                                        <p:cTn id="27" dur="1" fill="hold">
                                          <p:stCondLst>
                                            <p:cond delay="0"/>
                                          </p:stCondLst>
                                        </p:cTn>
                                        <p:tgtEl>
                                          <p:spTgt spid="14346">
                                            <p:txEl>
                                              <p:pRg st="3" end="3"/>
                                            </p:txEl>
                                          </p:spTgt>
                                        </p:tgtEl>
                                        <p:attrNameLst>
                                          <p:attrName>style.visibility</p:attrName>
                                        </p:attrNameLst>
                                      </p:cBhvr>
                                      <p:to>
                                        <p:strVal val="visible"/>
                                      </p:to>
                                    </p:set>
                                    <p:animEffect>
                                      <p:cBhvr>
                                        <p:cTn id="28" dur="500"/>
                                        <p:tgtEl>
                                          <p:spTgt spid="14346">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8" presetClass="entr" presetSubtype="16" fill="hold" nodeType="clickEffect">
                                  <p:stCondLst>
                                    <p:cond delay="0"/>
                                  </p:stCondLst>
                                  <p:childTnLst>
                                    <p:set>
                                      <p:cBhvr>
                                        <p:cTn id="32" dur="1" fill="hold">
                                          <p:stCondLst>
                                            <p:cond delay="0"/>
                                          </p:stCondLst>
                                        </p:cTn>
                                        <p:tgtEl>
                                          <p:spTgt spid="14346">
                                            <p:txEl>
                                              <p:pRg st="4" end="4"/>
                                            </p:txEl>
                                          </p:spTgt>
                                        </p:tgtEl>
                                        <p:attrNameLst>
                                          <p:attrName>style.visibility</p:attrName>
                                        </p:attrNameLst>
                                      </p:cBhvr>
                                      <p:to>
                                        <p:strVal val="visible"/>
                                      </p:to>
                                    </p:set>
                                    <p:animEffect>
                                      <p:cBhvr>
                                        <p:cTn id="33" dur="500"/>
                                        <p:tgtEl>
                                          <p:spTgt spid="14346">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8" presetClass="entr" presetSubtype="16" fill="hold" nodeType="clickEffect">
                                  <p:stCondLst>
                                    <p:cond delay="0"/>
                                  </p:stCondLst>
                                  <p:childTnLst>
                                    <p:set>
                                      <p:cBhvr>
                                        <p:cTn id="37" dur="1" fill="hold">
                                          <p:stCondLst>
                                            <p:cond delay="0"/>
                                          </p:stCondLst>
                                        </p:cTn>
                                        <p:tgtEl>
                                          <p:spTgt spid="14346">
                                            <p:txEl>
                                              <p:pRg st="5" end="5"/>
                                            </p:txEl>
                                          </p:spTgt>
                                        </p:tgtEl>
                                        <p:attrNameLst>
                                          <p:attrName>style.visibility</p:attrName>
                                        </p:attrNameLst>
                                      </p:cBhvr>
                                      <p:to>
                                        <p:strVal val="visible"/>
                                      </p:to>
                                    </p:set>
                                    <p:animEffect>
                                      <p:cBhvr>
                                        <p:cTn id="38" dur="500"/>
                                        <p:tgtEl>
                                          <p:spTgt spid="14346">
                                            <p:txEl>
                                              <p:pRg st="5" end="5"/>
                                            </p:txEl>
                                          </p:spTgt>
                                        </p:tgtEl>
                                      </p:cBhvr>
                                    </p:animEffect>
                                  </p:childTnLst>
                                </p:cTn>
                              </p:par>
                              <p:par>
                                <p:cTn id="39" presetID="8" presetClass="entr" presetSubtype="16" fill="hold" nodeType="withEffect">
                                  <p:stCondLst>
                                    <p:cond delay="0"/>
                                  </p:stCondLst>
                                  <p:childTnLst>
                                    <p:set>
                                      <p:cBhvr>
                                        <p:cTn id="40" dur="1" fill="hold">
                                          <p:stCondLst>
                                            <p:cond delay="0"/>
                                          </p:stCondLst>
                                        </p:cTn>
                                        <p:tgtEl>
                                          <p:spTgt spid="14346">
                                            <p:txEl>
                                              <p:pRg st="6" end="6"/>
                                            </p:txEl>
                                          </p:spTgt>
                                        </p:tgtEl>
                                        <p:attrNameLst>
                                          <p:attrName>style.visibility</p:attrName>
                                        </p:attrNameLst>
                                      </p:cBhvr>
                                      <p:to>
                                        <p:strVal val="visible"/>
                                      </p:to>
                                    </p:set>
                                    <p:animEffect>
                                      <p:cBhvr>
                                        <p:cTn id="41" dur="500"/>
                                        <p:tgtEl>
                                          <p:spTgt spid="14346">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8" presetClass="entr" presetSubtype="16" fill="hold" nodeType="clickEffect">
                                  <p:stCondLst>
                                    <p:cond delay="0"/>
                                  </p:stCondLst>
                                  <p:childTnLst>
                                    <p:set>
                                      <p:cBhvr>
                                        <p:cTn id="45" dur="1" fill="hold">
                                          <p:stCondLst>
                                            <p:cond delay="0"/>
                                          </p:stCondLst>
                                        </p:cTn>
                                        <p:tgtEl>
                                          <p:spTgt spid="14346">
                                            <p:txEl>
                                              <p:pRg st="7" end="7"/>
                                            </p:txEl>
                                          </p:spTgt>
                                        </p:tgtEl>
                                        <p:attrNameLst>
                                          <p:attrName>style.visibility</p:attrName>
                                        </p:attrNameLst>
                                      </p:cBhvr>
                                      <p:to>
                                        <p:strVal val="visible"/>
                                      </p:to>
                                    </p:set>
                                    <p:animEffect>
                                      <p:cBhvr>
                                        <p:cTn id="46" dur="500"/>
                                        <p:tgtEl>
                                          <p:spTgt spid="14346">
                                            <p:txEl>
                                              <p:pRg st="7" end="7"/>
                                            </p:txEl>
                                          </p:spTgt>
                                        </p:tgtEl>
                                      </p:cBhvr>
                                    </p:animEffect>
                                  </p:childTnLst>
                                </p:cTn>
                              </p:par>
                              <p:par>
                                <p:cTn id="47" presetID="8" presetClass="entr" presetSubtype="16" fill="hold" nodeType="withEffect">
                                  <p:stCondLst>
                                    <p:cond delay="0"/>
                                  </p:stCondLst>
                                  <p:childTnLst>
                                    <p:set>
                                      <p:cBhvr>
                                        <p:cTn id="48" dur="1" fill="hold">
                                          <p:stCondLst>
                                            <p:cond delay="0"/>
                                          </p:stCondLst>
                                        </p:cTn>
                                        <p:tgtEl>
                                          <p:spTgt spid="14346">
                                            <p:txEl>
                                              <p:pRg st="8" end="8"/>
                                            </p:txEl>
                                          </p:spTgt>
                                        </p:tgtEl>
                                        <p:attrNameLst>
                                          <p:attrName>style.visibility</p:attrName>
                                        </p:attrNameLst>
                                      </p:cBhvr>
                                      <p:to>
                                        <p:strVal val="visible"/>
                                      </p:to>
                                    </p:set>
                                    <p:animEffect>
                                      <p:cBhvr>
                                        <p:cTn id="49" dur="500"/>
                                        <p:tgtEl>
                                          <p:spTgt spid="1434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8" name="组合 3"/>
          <p:cNvGrpSpPr/>
          <p:nvPr/>
        </p:nvGrpSpPr>
        <p:grpSpPr bwMode="auto">
          <a:xfrm>
            <a:off x="0" y="579438"/>
            <a:ext cx="9144000" cy="420687"/>
            <a:chOff x="0" y="0"/>
            <a:chExt cx="9144000" cy="420086"/>
          </a:xfrm>
        </p:grpSpPr>
        <p:sp>
          <p:nvSpPr>
            <p:cNvPr id="26633" name="直接连接符 15"/>
            <p:cNvSpPr>
              <a:spLocks noChangeShapeType="1"/>
            </p:cNvSpPr>
            <p:nvPr/>
          </p:nvSpPr>
          <p:spPr bwMode="auto">
            <a:xfrm>
              <a:off x="4859338" y="210836"/>
              <a:ext cx="4284662" cy="1"/>
            </a:xfrm>
            <a:prstGeom prst="line">
              <a:avLst/>
            </a:prstGeom>
            <a:noFill/>
            <a:ln w="9525">
              <a:solidFill>
                <a:srgbClr val="A71F13"/>
              </a:solidFill>
              <a:bevel/>
            </a:ln>
          </p:spPr>
          <p:txBody>
            <a:bodyPr/>
            <a:lstStyle/>
            <a:p>
              <a:endParaRPr lang="zh-CN" altLang="en-US"/>
            </a:p>
          </p:txBody>
        </p:sp>
        <p:pic>
          <p:nvPicPr>
            <p:cNvPr id="26634"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0"/>
              <a:ext cx="420086" cy="420086"/>
            </a:xfrm>
            <a:prstGeom prst="rect">
              <a:avLst/>
            </a:prstGeom>
            <a:noFill/>
            <a:ln w="9525">
              <a:noFill/>
              <a:miter lim="800000"/>
              <a:headEnd/>
              <a:tailEnd/>
            </a:ln>
          </p:spPr>
        </p:pic>
        <p:sp>
          <p:nvSpPr>
            <p:cNvPr id="26635" name="直接连接符 17"/>
            <p:cNvSpPr>
              <a:spLocks noChangeShapeType="1"/>
            </p:cNvSpPr>
            <p:nvPr/>
          </p:nvSpPr>
          <p:spPr bwMode="auto">
            <a:xfrm>
              <a:off x="0" y="210836"/>
              <a:ext cx="4284663" cy="1"/>
            </a:xfrm>
            <a:prstGeom prst="line">
              <a:avLst/>
            </a:prstGeom>
            <a:noFill/>
            <a:ln w="9525">
              <a:solidFill>
                <a:srgbClr val="A71F13"/>
              </a:solidFill>
              <a:bevel/>
            </a:ln>
          </p:spPr>
          <p:txBody>
            <a:bodyPr/>
            <a:lstStyle/>
            <a:p>
              <a:endParaRPr lang="zh-CN" altLang="en-US"/>
            </a:p>
          </p:txBody>
        </p:sp>
      </p:grpSp>
      <p:sp>
        <p:nvSpPr>
          <p:cNvPr id="26629" name="TextBox 8"/>
          <p:cNvSpPr>
            <a:spLocks noChangeArrowheads="1"/>
          </p:cNvSpPr>
          <p:nvPr/>
        </p:nvSpPr>
        <p:spPr bwMode="auto">
          <a:xfrm>
            <a:off x="0" y="160322"/>
            <a:ext cx="9324975" cy="554038"/>
          </a:xfrm>
          <a:prstGeom prst="rect">
            <a:avLst/>
          </a:prstGeom>
          <a:noFill/>
          <a:ln w="9525">
            <a:noFill/>
            <a:miter lim="800000"/>
          </a:ln>
        </p:spPr>
        <p:txBody>
          <a:bodyPr>
            <a:spAutoFit/>
          </a:bodyPr>
          <a:lstStyle/>
          <a:p>
            <a:pPr>
              <a:spcBef>
                <a:spcPts val="600"/>
              </a:spcBef>
              <a:spcAft>
                <a:spcPts val="600"/>
              </a:spcAft>
              <a:buClr>
                <a:srgbClr val="974806"/>
              </a:buClr>
              <a:buSzPct val="65000"/>
              <a:buFont typeface="Wingdings" panose="05000000000000000000" pitchFamily="2" charset="2"/>
              <a:buNone/>
            </a:pPr>
            <a:r>
              <a:rPr lang="en-US" altLang="zh-CN" sz="3000" b="1" dirty="0">
                <a:solidFill>
                  <a:srgbClr val="974806"/>
                </a:solidFill>
                <a:latin typeface="Aharoni" panose="02010803020104030203" pitchFamily="2" charset="-79"/>
                <a:sym typeface="Aharoni" panose="02010803020104030203" pitchFamily="2" charset="-79"/>
              </a:rPr>
              <a:t>Characteristics of Traditional Chinese Architecture</a:t>
            </a:r>
            <a:endParaRPr lang="zh-CN" altLang="en-US" sz="3000" dirty="0"/>
          </a:p>
        </p:txBody>
      </p:sp>
      <p:sp>
        <p:nvSpPr>
          <p:cNvPr id="15369" name="Rectangle 5"/>
          <p:cNvSpPr>
            <a:spLocks noGrp="1" noChangeArrowheads="1"/>
          </p:cNvSpPr>
          <p:nvPr/>
        </p:nvSpPr>
        <p:spPr bwMode="auto">
          <a:xfrm>
            <a:off x="642910" y="1285864"/>
            <a:ext cx="4176713" cy="4924425"/>
          </a:xfrm>
          <a:prstGeom prst="rect">
            <a:avLst/>
          </a:prstGeom>
          <a:noFill/>
          <a:ln w="9525">
            <a:noFill/>
            <a:miter lim="800000"/>
          </a:ln>
        </p:spPr>
        <p:txBody>
          <a:bodyPr/>
          <a:lstStyle/>
          <a:p>
            <a:pPr marL="358775" eaLnBrk="1" hangingPunct="1">
              <a:spcBef>
                <a:spcPts val="600"/>
              </a:spcBef>
            </a:pPr>
            <a:r>
              <a:rPr lang="en-US" altLang="zh-CN" sz="2800" b="1" dirty="0">
                <a:solidFill>
                  <a:srgbClr val="974806"/>
                </a:solidFill>
                <a:sym typeface="Calibri" panose="020F0502020204030204" pitchFamily="34" charset="0"/>
              </a:rPr>
              <a:t> </a:t>
            </a:r>
            <a:r>
              <a:rPr lang="en-US" altLang="zh-CN" sz="2400" b="1" dirty="0">
                <a:solidFill>
                  <a:srgbClr val="CC6600"/>
                </a:solidFill>
                <a:sym typeface="Calibri" panose="020F0502020204030204" pitchFamily="34" charset="0"/>
              </a:rPr>
              <a:t>The colorful paint</a:t>
            </a:r>
            <a:endParaRPr lang="en-US" altLang="zh-CN" sz="2400" b="1" dirty="0">
              <a:solidFill>
                <a:srgbClr val="CC6600"/>
              </a:solidFill>
              <a:sym typeface="Calibri" panose="020F0502020204030204" pitchFamily="34" charset="0"/>
            </a:endParaRPr>
          </a:p>
          <a:p>
            <a:pPr marL="358775" lvl="1" eaLnBrk="1" hangingPunct="1">
              <a:spcBef>
                <a:spcPts val="600"/>
              </a:spcBef>
              <a:buClr>
                <a:schemeClr val="tx1"/>
              </a:buClr>
              <a:buSzPct val="60000"/>
              <a:buFont typeface="Wingdings" panose="05000000000000000000" pitchFamily="2" charset="2"/>
              <a:buChar char="l"/>
            </a:pPr>
            <a:r>
              <a:rPr lang="en-US" altLang="zh-CN" sz="2400" dirty="0">
                <a:sym typeface="Calibri" panose="020F0502020204030204" pitchFamily="34" charset="0"/>
              </a:rPr>
              <a:t>  plays the roles of </a:t>
            </a:r>
            <a:endParaRPr lang="en-US" altLang="zh-CN" sz="2400" dirty="0" smtClean="0">
              <a:sym typeface="Calibri" panose="020F0502020204030204" pitchFamily="34" charset="0"/>
            </a:endParaRPr>
          </a:p>
          <a:p>
            <a:pPr marL="358775" lvl="1" eaLnBrk="1" hangingPunct="1">
              <a:spcBef>
                <a:spcPts val="600"/>
              </a:spcBef>
              <a:buClr>
                <a:schemeClr val="tx1"/>
              </a:buClr>
              <a:buSzPct val="60000"/>
            </a:pPr>
            <a:r>
              <a:rPr lang="en-US" altLang="zh-CN" sz="2400" dirty="0">
                <a:sym typeface="Calibri" panose="020F0502020204030204" pitchFamily="34" charset="0"/>
              </a:rPr>
              <a:t> </a:t>
            </a:r>
            <a:r>
              <a:rPr lang="en-US" altLang="zh-CN" sz="2400" dirty="0" smtClean="0">
                <a:sym typeface="Calibri" panose="020F0502020204030204" pitchFamily="34" charset="0"/>
              </a:rPr>
              <a:t>   decoration </a:t>
            </a:r>
            <a:r>
              <a:rPr lang="en-US" altLang="zh-CN" sz="2400" dirty="0">
                <a:sym typeface="Calibri" panose="020F0502020204030204" pitchFamily="34" charset="0"/>
              </a:rPr>
              <a:t>and protection.</a:t>
            </a:r>
            <a:endParaRPr lang="zh-CN" altLang="en-US" sz="2400" dirty="0">
              <a:sym typeface="Calibri" panose="020F0502020204030204" pitchFamily="34" charset="0"/>
            </a:endParaRPr>
          </a:p>
          <a:p>
            <a:pPr marL="358775" lvl="1" eaLnBrk="1" hangingPunct="1">
              <a:spcBef>
                <a:spcPts val="600"/>
              </a:spcBef>
              <a:buClr>
                <a:schemeClr val="tx1"/>
              </a:buClr>
              <a:buSzPct val="60000"/>
              <a:buFont typeface="Wingdings" panose="05000000000000000000" pitchFamily="2" charset="2"/>
              <a:buChar char="l"/>
            </a:pPr>
            <a:r>
              <a:rPr lang="en-US" altLang="zh-CN" sz="2400" dirty="0">
                <a:sym typeface="宋体" panose="02010600030101010101" pitchFamily="2" charset="-122"/>
              </a:rPr>
              <a:t>  initially </a:t>
            </a:r>
            <a:r>
              <a:rPr lang="en-US" altLang="zh-CN" sz="2400" dirty="0">
                <a:sym typeface="Calibri" panose="020F0502020204030204" pitchFamily="34" charset="0"/>
              </a:rPr>
              <a:t>used on wood for </a:t>
            </a:r>
            <a:endParaRPr lang="en-US" altLang="zh-CN" sz="2400" dirty="0" smtClean="0">
              <a:sym typeface="Calibri" panose="020F0502020204030204" pitchFamily="34" charset="0"/>
            </a:endParaRPr>
          </a:p>
          <a:p>
            <a:pPr marL="358775" lvl="1" eaLnBrk="1" hangingPunct="1">
              <a:spcBef>
                <a:spcPts val="600"/>
              </a:spcBef>
              <a:buClr>
                <a:schemeClr val="tx1"/>
              </a:buClr>
              <a:buSzPct val="60000"/>
            </a:pPr>
            <a:r>
              <a:rPr lang="en-US" altLang="zh-CN" sz="2400" dirty="0">
                <a:sym typeface="Calibri" panose="020F0502020204030204" pitchFamily="34" charset="0"/>
              </a:rPr>
              <a:t> </a:t>
            </a:r>
            <a:r>
              <a:rPr lang="en-US" altLang="zh-CN" sz="2400" dirty="0" smtClean="0">
                <a:sym typeface="Calibri" panose="020F0502020204030204" pitchFamily="34" charset="0"/>
              </a:rPr>
              <a:t>  </a:t>
            </a:r>
            <a:r>
              <a:rPr lang="en-US" altLang="zh-CN" sz="2400" dirty="0" smtClean="0">
                <a:solidFill>
                  <a:srgbClr val="FF0000"/>
                </a:solidFill>
                <a:sym typeface="Calibri" panose="020F0502020204030204" pitchFamily="34" charset="0"/>
              </a:rPr>
              <a:t> antisepsis</a:t>
            </a:r>
            <a:r>
              <a:rPr lang="zh-CN" altLang="en-US" sz="2400" dirty="0">
                <a:sym typeface="Calibri" panose="020F0502020204030204" pitchFamily="34" charset="0"/>
              </a:rPr>
              <a:t> </a:t>
            </a:r>
            <a:r>
              <a:rPr lang="en-US" altLang="zh-CN" sz="2400" dirty="0" smtClean="0">
                <a:sym typeface="Calibri" panose="020F0502020204030204" pitchFamily="34" charset="0"/>
              </a:rPr>
              <a:t>(</a:t>
            </a:r>
            <a:r>
              <a:rPr lang="zh-CN" altLang="en-US" sz="2400" dirty="0">
                <a:sym typeface="Calibri" panose="020F0502020204030204" pitchFamily="34" charset="0"/>
              </a:rPr>
              <a:t>防</a:t>
            </a:r>
            <a:r>
              <a:rPr lang="zh-CN" altLang="en-US" sz="2400" dirty="0" smtClean="0">
                <a:sym typeface="Calibri" panose="020F0502020204030204" pitchFamily="34" charset="0"/>
              </a:rPr>
              <a:t>腐</a:t>
            </a:r>
            <a:r>
              <a:rPr lang="en-US" altLang="zh-CN" sz="2400" dirty="0" smtClean="0">
                <a:sym typeface="Calibri" panose="020F0502020204030204" pitchFamily="34" charset="0"/>
              </a:rPr>
              <a:t>)</a:t>
            </a:r>
            <a:endParaRPr lang="zh-CN" altLang="en-US" sz="2400" dirty="0">
              <a:sym typeface="Calibri" panose="020F0502020204030204" pitchFamily="34" charset="0"/>
            </a:endParaRPr>
          </a:p>
          <a:p>
            <a:pPr marL="358775" lvl="1" eaLnBrk="1" hangingPunct="1">
              <a:spcBef>
                <a:spcPts val="600"/>
              </a:spcBef>
              <a:buClr>
                <a:schemeClr val="tx1"/>
              </a:buClr>
              <a:buSzPct val="60000"/>
              <a:buFont typeface="Wingdings" panose="05000000000000000000" pitchFamily="2" charset="2"/>
              <a:buChar char="l"/>
            </a:pPr>
            <a:r>
              <a:rPr lang="en-US" altLang="zh-CN" sz="2400" dirty="0">
                <a:sym typeface="Calibri" panose="020F0502020204030204" pitchFamily="34" charset="0"/>
              </a:rPr>
              <a:t>  Later, it became an </a:t>
            </a:r>
            <a:endParaRPr lang="en-US" altLang="zh-CN" sz="2400" dirty="0" smtClean="0">
              <a:sym typeface="Calibri" panose="020F0502020204030204" pitchFamily="34" charset="0"/>
            </a:endParaRPr>
          </a:p>
          <a:p>
            <a:pPr marL="358775" lvl="1" eaLnBrk="1" hangingPunct="1">
              <a:spcBef>
                <a:spcPts val="600"/>
              </a:spcBef>
              <a:buClr>
                <a:schemeClr val="tx1"/>
              </a:buClr>
              <a:buSzPct val="60000"/>
            </a:pPr>
            <a:r>
              <a:rPr lang="en-US" altLang="zh-CN" sz="2400" dirty="0">
                <a:sym typeface="Calibri" panose="020F0502020204030204" pitchFamily="34" charset="0"/>
              </a:rPr>
              <a:t> </a:t>
            </a:r>
            <a:r>
              <a:rPr lang="en-US" altLang="zh-CN" sz="2400" dirty="0" smtClean="0">
                <a:sym typeface="Calibri" panose="020F0502020204030204" pitchFamily="34" charset="0"/>
              </a:rPr>
              <a:t>   architectural </a:t>
            </a:r>
            <a:r>
              <a:rPr lang="en-US" altLang="zh-CN" sz="2400" dirty="0">
                <a:sym typeface="Calibri" panose="020F0502020204030204" pitchFamily="34" charset="0"/>
              </a:rPr>
              <a:t>ornament</a:t>
            </a:r>
            <a:endParaRPr lang="zh-CN" altLang="en-US" dirty="0"/>
          </a:p>
        </p:txBody>
      </p:sp>
      <p:pic>
        <p:nvPicPr>
          <p:cNvPr id="15370" name="Picture 8" descr="200782490762"/>
          <p:cNvPicPr>
            <a:picLocks noChangeAspect="1" noChangeArrowheads="1"/>
          </p:cNvPicPr>
          <p:nvPr/>
        </p:nvPicPr>
        <p:blipFill>
          <a:blip r:embed="rId2"/>
          <a:srcRect/>
          <a:stretch>
            <a:fillRect/>
          </a:stretch>
        </p:blipFill>
        <p:spPr bwMode="auto">
          <a:xfrm>
            <a:off x="5143504" y="1214426"/>
            <a:ext cx="3451225" cy="37465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369">
                                            <p:txEl>
                                              <p:pRg st="0" end="0"/>
                                            </p:txEl>
                                          </p:spTgt>
                                        </p:tgtEl>
                                        <p:attrNameLst>
                                          <p:attrName>style.visibility</p:attrName>
                                        </p:attrNameLst>
                                      </p:cBhvr>
                                      <p:to>
                                        <p:strVal val="visible"/>
                                      </p:to>
                                    </p:set>
                                    <p:anim calcmode="lin" valueType="num">
                                      <p:cBhvr>
                                        <p:cTn id="7" dur="500" fill="hold"/>
                                        <p:tgtEl>
                                          <p:spTgt spid="15369">
                                            <p:txEl>
                                              <p:pRg st="0" end="0"/>
                                            </p:txEl>
                                          </p:spTgt>
                                        </p:tgtEl>
                                        <p:attrNameLst>
                                          <p:attrName>ppt_x</p:attrName>
                                        </p:attrNameLst>
                                      </p:cBhvr>
                                      <p:tavLst>
                                        <p:tav tm="0">
                                          <p:val>
                                            <p:strVal val="#ppt_x"/>
                                          </p:val>
                                        </p:tav>
                                        <p:tav tm="100000">
                                          <p:val>
                                            <p:strVal val="#ppt_x"/>
                                          </p:val>
                                        </p:tav>
                                      </p:tavLst>
                                    </p:anim>
                                    <p:anim calcmode="lin" valueType="num">
                                      <p:cBhvr>
                                        <p:cTn id="8" dur="500" fill="hold"/>
                                        <p:tgtEl>
                                          <p:spTgt spid="1536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369">
                                            <p:txEl>
                                              <p:pRg st="1" end="1"/>
                                            </p:txEl>
                                          </p:spTgt>
                                        </p:tgtEl>
                                        <p:attrNameLst>
                                          <p:attrName>style.visibility</p:attrName>
                                        </p:attrNameLst>
                                      </p:cBhvr>
                                      <p:to>
                                        <p:strVal val="visible"/>
                                      </p:to>
                                    </p:set>
                                    <p:anim calcmode="lin" valueType="num">
                                      <p:cBhvr>
                                        <p:cTn id="13" dur="500" fill="hold"/>
                                        <p:tgtEl>
                                          <p:spTgt spid="15369">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15369">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5369">
                                            <p:txEl>
                                              <p:pRg st="2" end="2"/>
                                            </p:txEl>
                                          </p:spTgt>
                                        </p:tgtEl>
                                        <p:attrNameLst>
                                          <p:attrName>style.visibility</p:attrName>
                                        </p:attrNameLst>
                                      </p:cBhvr>
                                      <p:to>
                                        <p:strVal val="visible"/>
                                      </p:to>
                                    </p:set>
                                    <p:anim calcmode="lin" valueType="num">
                                      <p:cBhvr>
                                        <p:cTn id="17" dur="500" fill="hold"/>
                                        <p:tgtEl>
                                          <p:spTgt spid="15369">
                                            <p:txEl>
                                              <p:pRg st="2" end="2"/>
                                            </p:txEl>
                                          </p:spTgt>
                                        </p:tgtEl>
                                        <p:attrNameLst>
                                          <p:attrName>ppt_x</p:attrName>
                                        </p:attrNameLst>
                                      </p:cBhvr>
                                      <p:tavLst>
                                        <p:tav tm="0">
                                          <p:val>
                                            <p:strVal val="#ppt_x"/>
                                          </p:val>
                                        </p:tav>
                                        <p:tav tm="100000">
                                          <p:val>
                                            <p:strVal val="#ppt_x"/>
                                          </p:val>
                                        </p:tav>
                                      </p:tavLst>
                                    </p:anim>
                                    <p:anim calcmode="lin" valueType="num">
                                      <p:cBhvr>
                                        <p:cTn id="18" dur="500" fill="hold"/>
                                        <p:tgtEl>
                                          <p:spTgt spid="1536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5369">
                                            <p:txEl>
                                              <p:pRg st="3" end="3"/>
                                            </p:txEl>
                                          </p:spTgt>
                                        </p:tgtEl>
                                        <p:attrNameLst>
                                          <p:attrName>style.visibility</p:attrName>
                                        </p:attrNameLst>
                                      </p:cBhvr>
                                      <p:to>
                                        <p:strVal val="visible"/>
                                      </p:to>
                                    </p:set>
                                    <p:anim calcmode="lin" valueType="num">
                                      <p:cBhvr>
                                        <p:cTn id="23" dur="500" fill="hold"/>
                                        <p:tgtEl>
                                          <p:spTgt spid="15369">
                                            <p:txEl>
                                              <p:pRg st="3" end="3"/>
                                            </p:txEl>
                                          </p:spTgt>
                                        </p:tgtEl>
                                        <p:attrNameLst>
                                          <p:attrName>ppt_x</p:attrName>
                                        </p:attrNameLst>
                                      </p:cBhvr>
                                      <p:tavLst>
                                        <p:tav tm="0">
                                          <p:val>
                                            <p:strVal val="#ppt_x"/>
                                          </p:val>
                                        </p:tav>
                                        <p:tav tm="100000">
                                          <p:val>
                                            <p:strVal val="#ppt_x"/>
                                          </p:val>
                                        </p:tav>
                                      </p:tavLst>
                                    </p:anim>
                                    <p:anim calcmode="lin" valueType="num">
                                      <p:cBhvr>
                                        <p:cTn id="24" dur="500" fill="hold"/>
                                        <p:tgtEl>
                                          <p:spTgt spid="15369">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5369">
                                            <p:txEl>
                                              <p:pRg st="4" end="4"/>
                                            </p:txEl>
                                          </p:spTgt>
                                        </p:tgtEl>
                                        <p:attrNameLst>
                                          <p:attrName>style.visibility</p:attrName>
                                        </p:attrNameLst>
                                      </p:cBhvr>
                                      <p:to>
                                        <p:strVal val="visible"/>
                                      </p:to>
                                    </p:set>
                                    <p:anim calcmode="lin" valueType="num">
                                      <p:cBhvr>
                                        <p:cTn id="27" dur="500" fill="hold"/>
                                        <p:tgtEl>
                                          <p:spTgt spid="15369">
                                            <p:txEl>
                                              <p:pRg st="4" end="4"/>
                                            </p:txEl>
                                          </p:spTgt>
                                        </p:tgtEl>
                                        <p:attrNameLst>
                                          <p:attrName>ppt_x</p:attrName>
                                        </p:attrNameLst>
                                      </p:cBhvr>
                                      <p:tavLst>
                                        <p:tav tm="0">
                                          <p:val>
                                            <p:strVal val="#ppt_x"/>
                                          </p:val>
                                        </p:tav>
                                        <p:tav tm="100000">
                                          <p:val>
                                            <p:strVal val="#ppt_x"/>
                                          </p:val>
                                        </p:tav>
                                      </p:tavLst>
                                    </p:anim>
                                    <p:anim calcmode="lin" valueType="num">
                                      <p:cBhvr>
                                        <p:cTn id="28" dur="500" fill="hold"/>
                                        <p:tgtEl>
                                          <p:spTgt spid="1536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5369">
                                            <p:txEl>
                                              <p:pRg st="5" end="5"/>
                                            </p:txEl>
                                          </p:spTgt>
                                        </p:tgtEl>
                                        <p:attrNameLst>
                                          <p:attrName>style.visibility</p:attrName>
                                        </p:attrNameLst>
                                      </p:cBhvr>
                                      <p:to>
                                        <p:strVal val="visible"/>
                                      </p:to>
                                    </p:set>
                                    <p:anim calcmode="lin" valueType="num">
                                      <p:cBhvr>
                                        <p:cTn id="33" dur="500" fill="hold"/>
                                        <p:tgtEl>
                                          <p:spTgt spid="15369">
                                            <p:txEl>
                                              <p:pRg st="5" end="5"/>
                                            </p:txEl>
                                          </p:spTgt>
                                        </p:tgtEl>
                                        <p:attrNameLst>
                                          <p:attrName>ppt_x</p:attrName>
                                        </p:attrNameLst>
                                      </p:cBhvr>
                                      <p:tavLst>
                                        <p:tav tm="0">
                                          <p:val>
                                            <p:strVal val="#ppt_x"/>
                                          </p:val>
                                        </p:tav>
                                        <p:tav tm="100000">
                                          <p:val>
                                            <p:strVal val="#ppt_x"/>
                                          </p:val>
                                        </p:tav>
                                      </p:tavLst>
                                    </p:anim>
                                    <p:anim calcmode="lin" valueType="num">
                                      <p:cBhvr>
                                        <p:cTn id="34" dur="500" fill="hold"/>
                                        <p:tgtEl>
                                          <p:spTgt spid="15369">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5369">
                                            <p:txEl>
                                              <p:pRg st="6" end="6"/>
                                            </p:txEl>
                                          </p:spTgt>
                                        </p:tgtEl>
                                        <p:attrNameLst>
                                          <p:attrName>style.visibility</p:attrName>
                                        </p:attrNameLst>
                                      </p:cBhvr>
                                      <p:to>
                                        <p:strVal val="visible"/>
                                      </p:to>
                                    </p:set>
                                    <p:anim calcmode="lin" valueType="num">
                                      <p:cBhvr>
                                        <p:cTn id="37" dur="500" fill="hold"/>
                                        <p:tgtEl>
                                          <p:spTgt spid="15369">
                                            <p:txEl>
                                              <p:pRg st="6" end="6"/>
                                            </p:txEl>
                                          </p:spTgt>
                                        </p:tgtEl>
                                        <p:attrNameLst>
                                          <p:attrName>ppt_x</p:attrName>
                                        </p:attrNameLst>
                                      </p:cBhvr>
                                      <p:tavLst>
                                        <p:tav tm="0">
                                          <p:val>
                                            <p:strVal val="#ppt_x"/>
                                          </p:val>
                                        </p:tav>
                                        <p:tav tm="100000">
                                          <p:val>
                                            <p:strVal val="#ppt_x"/>
                                          </p:val>
                                        </p:tav>
                                      </p:tavLst>
                                    </p:anim>
                                    <p:anim calcmode="lin" valueType="num">
                                      <p:cBhvr>
                                        <p:cTn id="38" dur="500" fill="hold"/>
                                        <p:tgtEl>
                                          <p:spTgt spid="1536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8" presetClass="entr" presetSubtype="16" fill="hold" nodeType="clickEffect">
                                  <p:stCondLst>
                                    <p:cond delay="0"/>
                                  </p:stCondLst>
                                  <p:childTnLst>
                                    <p:set>
                                      <p:cBhvr>
                                        <p:cTn id="42" dur="1" fill="hold">
                                          <p:stCondLst>
                                            <p:cond delay="0"/>
                                          </p:stCondLst>
                                        </p:cTn>
                                        <p:tgtEl>
                                          <p:spTgt spid="15370"/>
                                        </p:tgtEl>
                                        <p:attrNameLst>
                                          <p:attrName>style.visibility</p:attrName>
                                        </p:attrNameLst>
                                      </p:cBhvr>
                                      <p:to>
                                        <p:strVal val="visible"/>
                                      </p:to>
                                    </p:set>
                                    <p:animEffect>
                                      <p:cBhvr>
                                        <p:cTn id="43" dur="2000"/>
                                        <p:tgtEl>
                                          <p:spTgt spid="15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CF8D7"/>
        </a:solidFill>
        <a:effectLst/>
      </p:bgPr>
    </p:bg>
    <p:spTree>
      <p:nvGrpSpPr>
        <p:cNvPr id="1" name=""/>
        <p:cNvGrpSpPr/>
        <p:nvPr/>
      </p:nvGrpSpPr>
      <p:grpSpPr>
        <a:xfrm>
          <a:off x="0" y="0"/>
          <a:ext cx="0" cy="0"/>
          <a:chOff x="0" y="0"/>
          <a:chExt cx="0" cy="0"/>
        </a:xfrm>
      </p:grpSpPr>
      <p:grpSp>
        <p:nvGrpSpPr>
          <p:cNvPr id="27652" name="组合 3"/>
          <p:cNvGrpSpPr/>
          <p:nvPr/>
        </p:nvGrpSpPr>
        <p:grpSpPr bwMode="auto">
          <a:xfrm>
            <a:off x="0" y="579438"/>
            <a:ext cx="9144000" cy="420687"/>
            <a:chOff x="0" y="0"/>
            <a:chExt cx="9144000" cy="420086"/>
          </a:xfrm>
        </p:grpSpPr>
        <p:sp>
          <p:nvSpPr>
            <p:cNvPr id="27658" name="直接连接符 15"/>
            <p:cNvSpPr>
              <a:spLocks noChangeShapeType="1"/>
            </p:cNvSpPr>
            <p:nvPr/>
          </p:nvSpPr>
          <p:spPr bwMode="auto">
            <a:xfrm>
              <a:off x="4859338" y="210836"/>
              <a:ext cx="4284662" cy="1"/>
            </a:xfrm>
            <a:prstGeom prst="line">
              <a:avLst/>
            </a:prstGeom>
            <a:noFill/>
            <a:ln w="9525">
              <a:solidFill>
                <a:srgbClr val="A71F13"/>
              </a:solidFill>
              <a:bevel/>
            </a:ln>
          </p:spPr>
          <p:txBody>
            <a:bodyPr/>
            <a:lstStyle/>
            <a:p>
              <a:endParaRPr lang="zh-CN" altLang="en-US"/>
            </a:p>
          </p:txBody>
        </p:sp>
        <p:pic>
          <p:nvPicPr>
            <p:cNvPr id="27659"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0"/>
              <a:ext cx="420086" cy="420086"/>
            </a:xfrm>
            <a:prstGeom prst="rect">
              <a:avLst/>
            </a:prstGeom>
            <a:noFill/>
            <a:ln w="9525">
              <a:noFill/>
              <a:miter lim="800000"/>
              <a:headEnd/>
              <a:tailEnd/>
            </a:ln>
          </p:spPr>
        </p:pic>
        <p:sp>
          <p:nvSpPr>
            <p:cNvPr id="27660" name="直接连接符 17"/>
            <p:cNvSpPr>
              <a:spLocks noChangeShapeType="1"/>
            </p:cNvSpPr>
            <p:nvPr/>
          </p:nvSpPr>
          <p:spPr bwMode="auto">
            <a:xfrm>
              <a:off x="0" y="210836"/>
              <a:ext cx="4284663" cy="1"/>
            </a:xfrm>
            <a:prstGeom prst="line">
              <a:avLst/>
            </a:prstGeom>
            <a:noFill/>
            <a:ln w="9525">
              <a:solidFill>
                <a:srgbClr val="A71F13"/>
              </a:solidFill>
              <a:bevel/>
            </a:ln>
          </p:spPr>
          <p:txBody>
            <a:bodyPr/>
            <a:lstStyle/>
            <a:p>
              <a:endParaRPr lang="zh-CN" altLang="en-US"/>
            </a:p>
          </p:txBody>
        </p:sp>
      </p:grpSp>
      <p:sp>
        <p:nvSpPr>
          <p:cNvPr id="16392" name="Rectangle 5"/>
          <p:cNvSpPr>
            <a:spLocks noGrp="1" noChangeArrowheads="1"/>
          </p:cNvSpPr>
          <p:nvPr/>
        </p:nvSpPr>
        <p:spPr bwMode="auto">
          <a:xfrm>
            <a:off x="466725" y="1128713"/>
            <a:ext cx="4038600" cy="4926012"/>
          </a:xfrm>
          <a:prstGeom prst="rect">
            <a:avLst/>
          </a:prstGeom>
          <a:noFill/>
          <a:ln w="9525">
            <a:noFill/>
            <a:miter lim="800000"/>
          </a:ln>
        </p:spPr>
        <p:txBody>
          <a:bodyPr/>
          <a:lstStyle/>
          <a:p>
            <a:pPr marL="342900" indent="-342900" eaLnBrk="1" hangingPunct="1">
              <a:spcBef>
                <a:spcPct val="20000"/>
              </a:spcBef>
            </a:pPr>
            <a:r>
              <a:rPr lang="en-US" altLang="zh-CN" sz="2200">
                <a:sym typeface="Calibri" panose="020F0502020204030204" pitchFamily="34" charset="0"/>
              </a:rPr>
              <a:t> </a:t>
            </a:r>
            <a:endParaRPr lang="zh-CN" altLang="en-US"/>
          </a:p>
        </p:txBody>
      </p:sp>
      <p:sp>
        <p:nvSpPr>
          <p:cNvPr id="27654" name="Rectangle 2"/>
          <p:cNvSpPr>
            <a:spLocks noGrp="1" noRot="1" noChangeArrowheads="1"/>
          </p:cNvSpPr>
          <p:nvPr/>
        </p:nvSpPr>
        <p:spPr bwMode="auto">
          <a:xfrm>
            <a:off x="1785918" y="1301745"/>
            <a:ext cx="4608512" cy="769937"/>
          </a:xfrm>
          <a:prstGeom prst="rect">
            <a:avLst/>
          </a:prstGeom>
          <a:noFill/>
          <a:ln w="9525">
            <a:noFill/>
            <a:miter lim="800000"/>
          </a:ln>
        </p:spPr>
        <p:txBody>
          <a:bodyPr anchor="ctr"/>
          <a:lstStyle/>
          <a:p>
            <a:pPr algn="ctr" eaLnBrk="1" hangingPunct="1"/>
            <a:r>
              <a:rPr lang="en-US" altLang="zh-CN" sz="2800" b="1" dirty="0">
                <a:solidFill>
                  <a:srgbClr val="974806"/>
                </a:solidFill>
                <a:sym typeface="宋体" panose="02010600030101010101" pitchFamily="2" charset="-122"/>
              </a:rPr>
              <a:t>              Imperial Architecture </a:t>
            </a:r>
            <a:endParaRPr lang="zh-CN" altLang="en-US" sz="2800" dirty="0"/>
          </a:p>
        </p:txBody>
      </p:sp>
      <p:sp>
        <p:nvSpPr>
          <p:cNvPr id="16394" name="Rectangle 4"/>
          <p:cNvSpPr>
            <a:spLocks noGrp="1" noChangeArrowheads="1"/>
          </p:cNvSpPr>
          <p:nvPr/>
        </p:nvSpPr>
        <p:spPr bwMode="auto">
          <a:xfrm>
            <a:off x="1928794" y="2403503"/>
            <a:ext cx="6126163" cy="2454261"/>
          </a:xfrm>
          <a:prstGeom prst="rect">
            <a:avLst/>
          </a:prstGeom>
          <a:noFill/>
          <a:ln w="9525">
            <a:noFill/>
            <a:miter lim="800000"/>
          </a:ln>
        </p:spPr>
        <p:txBody>
          <a:bodyPr/>
          <a:lstStyle/>
          <a:p>
            <a:pPr marL="358775" eaLnBrk="1" hangingPunct="1">
              <a:spcBef>
                <a:spcPts val="600"/>
              </a:spcBef>
              <a:spcAft>
                <a:spcPts val="1200"/>
              </a:spcAft>
              <a:buSzPct val="60000"/>
              <a:buFont typeface="Wingdings" panose="05000000000000000000" pitchFamily="2" charset="2"/>
              <a:buChar char="l"/>
            </a:pPr>
            <a:r>
              <a:rPr lang="en-US" altLang="zh-CN" sz="2800" dirty="0">
                <a:solidFill>
                  <a:srgbClr val="CC6600"/>
                </a:solidFill>
                <a:sym typeface="Calibri" panose="020F0502020204030204" pitchFamily="34" charset="0"/>
              </a:rPr>
              <a:t>  Imperial </a:t>
            </a:r>
            <a:r>
              <a:rPr lang="en-US" altLang="zh-CN" sz="2800" dirty="0">
                <a:solidFill>
                  <a:srgbClr val="FF0000"/>
                </a:solidFill>
                <a:sym typeface="Calibri" panose="020F0502020204030204" pitchFamily="34" charset="0"/>
              </a:rPr>
              <a:t>mausoleums</a:t>
            </a:r>
            <a:endParaRPr lang="zh-CN" altLang="en-US" sz="2800" dirty="0">
              <a:solidFill>
                <a:srgbClr val="FF0000"/>
              </a:solidFill>
              <a:sym typeface="Calibri" panose="020F0502020204030204" pitchFamily="34" charset="0"/>
            </a:endParaRPr>
          </a:p>
          <a:p>
            <a:pPr marL="358775" eaLnBrk="1" hangingPunct="1">
              <a:spcBef>
                <a:spcPts val="600"/>
              </a:spcBef>
              <a:spcAft>
                <a:spcPts val="1200"/>
              </a:spcAft>
              <a:buSzPct val="60000"/>
              <a:buFont typeface="Wingdings" panose="05000000000000000000" pitchFamily="2" charset="2"/>
              <a:buChar char="l"/>
            </a:pPr>
            <a:r>
              <a:rPr lang="en-US" altLang="zh-CN" sz="2800" dirty="0">
                <a:solidFill>
                  <a:srgbClr val="CC6600"/>
                </a:solidFill>
                <a:sym typeface="宋体" panose="02010600030101010101" pitchFamily="2" charset="-122"/>
              </a:rPr>
              <a:t>  Imperial palaces </a:t>
            </a:r>
            <a:endParaRPr lang="zh-CN" altLang="en-US" sz="2800" dirty="0">
              <a:solidFill>
                <a:srgbClr val="CC6600"/>
              </a:solidFill>
              <a:sym typeface="宋体" panose="02010600030101010101" pitchFamily="2" charset="-122"/>
            </a:endParaRPr>
          </a:p>
          <a:p>
            <a:pPr marL="358775" eaLnBrk="1" hangingPunct="1">
              <a:spcBef>
                <a:spcPts val="600"/>
              </a:spcBef>
              <a:spcAft>
                <a:spcPts val="1200"/>
              </a:spcAft>
              <a:buSzPct val="60000"/>
              <a:buFont typeface="Wingdings" panose="05000000000000000000" pitchFamily="2" charset="2"/>
              <a:buChar char="l"/>
            </a:pPr>
            <a:r>
              <a:rPr lang="en-US" altLang="zh-CN" sz="2800" dirty="0">
                <a:solidFill>
                  <a:srgbClr val="CC6600"/>
                </a:solidFill>
                <a:sym typeface="宋体" panose="02010600030101010101" pitchFamily="2" charset="-122"/>
              </a:rPr>
              <a:t>  The meaning of number nine</a:t>
            </a:r>
            <a:r>
              <a:rPr lang="en-US" altLang="zh-CN" sz="2800" b="1" i="1" dirty="0">
                <a:solidFill>
                  <a:srgbClr val="CC6600"/>
                </a:solidFill>
                <a:sym typeface="宋体" panose="02010600030101010101" pitchFamily="2" charset="-122"/>
              </a:rPr>
              <a:t> </a:t>
            </a:r>
            <a:r>
              <a:rPr lang="en-US" altLang="zh-CN" sz="2800" b="1" i="1" dirty="0">
                <a:solidFill>
                  <a:srgbClr val="CC6600"/>
                </a:solidFill>
                <a:sym typeface="Calibri" panose="020F0502020204030204" pitchFamily="34" charset="0"/>
              </a:rPr>
              <a:t> </a:t>
            </a:r>
            <a:r>
              <a:rPr lang="en-US" altLang="zh-CN" sz="2800" b="1" dirty="0">
                <a:solidFill>
                  <a:srgbClr val="CC6600"/>
                </a:solidFill>
                <a:sym typeface="Calibri" panose="020F0502020204030204" pitchFamily="34" charset="0"/>
              </a:rPr>
              <a:t> </a:t>
            </a:r>
            <a:endParaRPr lang="zh-CN" altLang="en-US" sz="2800" dirty="0">
              <a:solidFill>
                <a:srgbClr val="CC6600"/>
              </a:solidFill>
            </a:endParaRPr>
          </a:p>
        </p:txBody>
      </p:sp>
      <p:sp>
        <p:nvSpPr>
          <p:cNvPr id="27656" name="文本框 2"/>
          <p:cNvSpPr>
            <a:spLocks noChangeArrowheads="1"/>
          </p:cNvSpPr>
          <p:nvPr/>
        </p:nvSpPr>
        <p:spPr bwMode="auto">
          <a:xfrm>
            <a:off x="142844" y="71418"/>
            <a:ext cx="5924550" cy="623887"/>
          </a:xfrm>
          <a:prstGeom prst="rect">
            <a:avLst/>
          </a:prstGeom>
          <a:noFill/>
          <a:ln w="9525">
            <a:noFill/>
            <a:miter lim="800000"/>
          </a:ln>
        </p:spPr>
        <p:txBody>
          <a:bodyPr wrap="none">
            <a:spAutoFit/>
          </a:bodyPr>
          <a:lstStyle/>
          <a:p>
            <a:pPr algn="ctr" eaLnBrk="1" hangingPunct="1">
              <a:lnSpc>
                <a:spcPct val="120000"/>
              </a:lnSpc>
            </a:pPr>
            <a:r>
              <a:rPr lang="en-US" altLang="zh-CN" sz="3000" dirty="0">
                <a:solidFill>
                  <a:srgbClr val="772C03"/>
                </a:solidFill>
                <a:latin typeface="Aharoni" panose="02010803020104030203" pitchFamily="2" charset="-79"/>
                <a:ea typeface="经典繁毛楷" panose="02010600030101010101" charset="-122"/>
                <a:sym typeface="Aharoni" panose="02010803020104030203" pitchFamily="2" charset="-79"/>
              </a:rPr>
              <a:t>Traditional Chinese Architecture</a:t>
            </a:r>
            <a:endParaRPr lang="en-US" altLang="zh-CN" sz="3000" dirty="0">
              <a:solidFill>
                <a:srgbClr val="772C03"/>
              </a:solidFill>
              <a:latin typeface="Aharoni" panose="02010803020104030203" pitchFamily="2" charset="-79"/>
              <a:ea typeface="经典繁毛楷" panose="02010600030101010101" charset="-122"/>
              <a:sym typeface="Aharoni" panose="02010803020104030203" pitchFamily="2" charset="-79"/>
            </a:endParaRPr>
          </a:p>
        </p:txBody>
      </p:sp>
      <p:sp>
        <p:nvSpPr>
          <p:cNvPr id="27657" name="标题 1"/>
          <p:cNvSpPr>
            <a:spLocks noGrp="1" noChangeArrowheads="1"/>
          </p:cNvSpPr>
          <p:nvPr>
            <p:ph type="title" idx="4294967295"/>
          </p:nvPr>
        </p:nvSpPr>
        <p:spPr bwMode="auto">
          <a:xfrm>
            <a:off x="1403350" y="365125"/>
            <a:ext cx="9950450" cy="187325"/>
          </a:xfrm>
          <a:prstGeom prst="rect">
            <a:avLst/>
          </a:prstGeom>
          <a:noFill/>
          <a:ln>
            <a:miter lim="800000"/>
          </a:ln>
        </p:spPr>
        <p:txBody>
          <a:bodyPr vert="horz" wrap="square" lIns="91440" tIns="45720" rIns="91440" bIns="45720" numCol="1" anchor="ctr" anchorCtr="0" compatLnSpc="1"/>
          <a:lstStyle/>
          <a:p>
            <a:r>
              <a:rPr lang="en-US" altLang="zh-CN" sz="4300" smtClean="0"/>
              <a:t>   </a:t>
            </a:r>
            <a:endParaRPr lang="zh-CN" altLang="en-US" sz="4300" smtClean="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392"/>
                                        </p:tgtEl>
                                        <p:attrNameLst>
                                          <p:attrName>style.visibility</p:attrName>
                                        </p:attrNameLst>
                                      </p:cBhvr>
                                      <p:to>
                                        <p:strVal val="visible"/>
                                      </p:to>
                                    </p:set>
                                    <p:anim calcmode="lin" valueType="num">
                                      <p:cBhvr>
                                        <p:cTn id="7" dur="500" fill="hold"/>
                                        <p:tgtEl>
                                          <p:spTgt spid="16392"/>
                                        </p:tgtEl>
                                        <p:attrNameLst>
                                          <p:attrName>ppt_x</p:attrName>
                                        </p:attrNameLst>
                                      </p:cBhvr>
                                      <p:tavLst>
                                        <p:tav tm="0">
                                          <p:val>
                                            <p:strVal val="#ppt_x"/>
                                          </p:val>
                                        </p:tav>
                                        <p:tav tm="100000">
                                          <p:val>
                                            <p:strVal val="#ppt_x"/>
                                          </p:val>
                                        </p:tav>
                                      </p:tavLst>
                                    </p:anim>
                                    <p:anim calcmode="lin" valueType="num">
                                      <p:cBhvr>
                                        <p:cTn id="8" dur="500" fill="hold"/>
                                        <p:tgtEl>
                                          <p:spTgt spid="1639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16394"/>
                                        </p:tgtEl>
                                        <p:attrNameLst>
                                          <p:attrName>style.visibility</p:attrName>
                                        </p:attrNameLst>
                                      </p:cBhvr>
                                      <p:to>
                                        <p:strVal val="visible"/>
                                      </p:to>
                                    </p:set>
                                    <p:animEffect>
                                      <p:cBhvr>
                                        <p:cTn id="13" dur="500"/>
                                        <p:tgtEl>
                                          <p:spTgt spid="16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4" grpId="0" bldLvl="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CF8D7"/>
        </a:solidFill>
        <a:effectLst/>
      </p:bgPr>
    </p:bg>
    <p:spTree>
      <p:nvGrpSpPr>
        <p:cNvPr id="1" name=""/>
        <p:cNvGrpSpPr/>
        <p:nvPr/>
      </p:nvGrpSpPr>
      <p:grpSpPr>
        <a:xfrm>
          <a:off x="0" y="0"/>
          <a:ext cx="0" cy="0"/>
          <a:chOff x="0" y="0"/>
          <a:chExt cx="0" cy="0"/>
        </a:xfrm>
      </p:grpSpPr>
      <p:grpSp>
        <p:nvGrpSpPr>
          <p:cNvPr id="28676" name="组合 3"/>
          <p:cNvGrpSpPr/>
          <p:nvPr/>
        </p:nvGrpSpPr>
        <p:grpSpPr bwMode="auto">
          <a:xfrm>
            <a:off x="0" y="579438"/>
            <a:ext cx="9144000" cy="420687"/>
            <a:chOff x="0" y="0"/>
            <a:chExt cx="9144000" cy="420086"/>
          </a:xfrm>
        </p:grpSpPr>
        <p:sp>
          <p:nvSpPr>
            <p:cNvPr id="28681" name="直接连接符 15"/>
            <p:cNvSpPr>
              <a:spLocks noChangeShapeType="1"/>
            </p:cNvSpPr>
            <p:nvPr/>
          </p:nvSpPr>
          <p:spPr bwMode="auto">
            <a:xfrm>
              <a:off x="4859338" y="210836"/>
              <a:ext cx="4284662" cy="1"/>
            </a:xfrm>
            <a:prstGeom prst="line">
              <a:avLst/>
            </a:prstGeom>
            <a:noFill/>
            <a:ln w="9525">
              <a:solidFill>
                <a:srgbClr val="A71F13"/>
              </a:solidFill>
              <a:bevel/>
            </a:ln>
          </p:spPr>
          <p:txBody>
            <a:bodyPr/>
            <a:lstStyle/>
            <a:p>
              <a:endParaRPr lang="zh-CN" altLang="en-US"/>
            </a:p>
          </p:txBody>
        </p:sp>
        <p:pic>
          <p:nvPicPr>
            <p:cNvPr id="28682"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0"/>
              <a:ext cx="420086" cy="420086"/>
            </a:xfrm>
            <a:prstGeom prst="rect">
              <a:avLst/>
            </a:prstGeom>
            <a:noFill/>
            <a:ln w="9525">
              <a:noFill/>
              <a:miter lim="800000"/>
              <a:headEnd/>
              <a:tailEnd/>
            </a:ln>
          </p:spPr>
        </p:pic>
        <p:sp>
          <p:nvSpPr>
            <p:cNvPr id="28683" name="直接连接符 17"/>
            <p:cNvSpPr>
              <a:spLocks noChangeShapeType="1"/>
            </p:cNvSpPr>
            <p:nvPr/>
          </p:nvSpPr>
          <p:spPr bwMode="auto">
            <a:xfrm>
              <a:off x="0" y="210836"/>
              <a:ext cx="4284663" cy="1"/>
            </a:xfrm>
            <a:prstGeom prst="line">
              <a:avLst/>
            </a:prstGeom>
            <a:noFill/>
            <a:ln w="9525">
              <a:solidFill>
                <a:srgbClr val="A71F13"/>
              </a:solidFill>
              <a:bevel/>
            </a:ln>
          </p:spPr>
          <p:txBody>
            <a:bodyPr/>
            <a:lstStyle/>
            <a:p>
              <a:endParaRPr lang="zh-CN" altLang="en-US"/>
            </a:p>
          </p:txBody>
        </p:sp>
      </p:grpSp>
      <p:sp>
        <p:nvSpPr>
          <p:cNvPr id="17416" name="Rectangle 5"/>
          <p:cNvSpPr>
            <a:spLocks noGrp="1" noChangeArrowheads="1"/>
          </p:cNvSpPr>
          <p:nvPr/>
        </p:nvSpPr>
        <p:spPr bwMode="auto">
          <a:xfrm>
            <a:off x="466725" y="1128713"/>
            <a:ext cx="4038600" cy="4926012"/>
          </a:xfrm>
          <a:prstGeom prst="rect">
            <a:avLst/>
          </a:prstGeom>
          <a:noFill/>
          <a:ln w="9525">
            <a:noFill/>
            <a:miter lim="800000"/>
          </a:ln>
        </p:spPr>
        <p:txBody>
          <a:bodyPr/>
          <a:lstStyle/>
          <a:p>
            <a:pPr marL="342900" indent="-342900" eaLnBrk="1" hangingPunct="1">
              <a:spcBef>
                <a:spcPct val="20000"/>
              </a:spcBef>
            </a:pPr>
            <a:r>
              <a:rPr lang="en-US" altLang="zh-CN" sz="2200">
                <a:sym typeface="Calibri" panose="020F0502020204030204" pitchFamily="34" charset="0"/>
              </a:rPr>
              <a:t> </a:t>
            </a:r>
            <a:endParaRPr lang="zh-CN" altLang="en-US"/>
          </a:p>
        </p:txBody>
      </p:sp>
      <p:sp>
        <p:nvSpPr>
          <p:cNvPr id="28678" name="Rectangle 2"/>
          <p:cNvSpPr>
            <a:spLocks noGrp="1" noRot="1" noChangeArrowheads="1"/>
          </p:cNvSpPr>
          <p:nvPr/>
        </p:nvSpPr>
        <p:spPr bwMode="auto">
          <a:xfrm>
            <a:off x="-34925" y="0"/>
            <a:ext cx="4024313" cy="768350"/>
          </a:xfrm>
          <a:prstGeom prst="rect">
            <a:avLst/>
          </a:prstGeom>
          <a:noFill/>
          <a:ln w="9525">
            <a:noFill/>
            <a:miter lim="800000"/>
          </a:ln>
        </p:spPr>
        <p:txBody>
          <a:bodyPr anchor="ctr"/>
          <a:lstStyle/>
          <a:p>
            <a:pPr algn="ctr" eaLnBrk="1" hangingPunct="1"/>
            <a:r>
              <a:rPr lang="en-US" altLang="zh-CN" sz="3000" b="1">
                <a:solidFill>
                  <a:srgbClr val="974806"/>
                </a:solidFill>
                <a:latin typeface="Aharoni" panose="02010803020104030203" pitchFamily="2" charset="-79"/>
                <a:sym typeface="Aharoni" panose="02010803020104030203" pitchFamily="2" charset="-79"/>
              </a:rPr>
              <a:t>Imperial Architecture </a:t>
            </a:r>
            <a:endParaRPr lang="zh-CN" altLang="en-US"/>
          </a:p>
        </p:txBody>
      </p:sp>
      <p:sp>
        <p:nvSpPr>
          <p:cNvPr id="17418" name="Rectangle 4"/>
          <p:cNvSpPr>
            <a:spLocks noGrp="1" noChangeArrowheads="1"/>
          </p:cNvSpPr>
          <p:nvPr/>
        </p:nvSpPr>
        <p:spPr bwMode="auto">
          <a:xfrm>
            <a:off x="357158" y="1071550"/>
            <a:ext cx="4968875" cy="4525962"/>
          </a:xfrm>
          <a:prstGeom prst="rect">
            <a:avLst/>
          </a:prstGeom>
          <a:noFill/>
          <a:ln w="9525">
            <a:noFill/>
            <a:miter lim="800000"/>
          </a:ln>
        </p:spPr>
        <p:txBody>
          <a:bodyPr/>
          <a:lstStyle/>
          <a:p>
            <a:pPr marL="342900" indent="-342900" eaLnBrk="1" hangingPunct="1">
              <a:spcBef>
                <a:spcPct val="20000"/>
              </a:spcBef>
              <a:buFont typeface="Wingdings" panose="05000000000000000000" pitchFamily="2" charset="2"/>
              <a:buNone/>
              <a:defRPr/>
            </a:pPr>
            <a:endParaRPr lang="en-US" sz="2400" dirty="0">
              <a:solidFill>
                <a:srgbClr val="E36C09"/>
              </a:solidFill>
              <a:ea typeface="宋体" panose="02010600030101010101" pitchFamily="2" charset="-122"/>
              <a:sym typeface="Calibri" panose="020F0502020204030204" pitchFamily="34" charset="0"/>
            </a:endParaRPr>
          </a:p>
          <a:p>
            <a:pPr marL="342900" indent="-342900" eaLnBrk="1" hangingPunct="1">
              <a:spcBef>
                <a:spcPct val="20000"/>
              </a:spcBef>
              <a:spcAft>
                <a:spcPts val="1200"/>
              </a:spcAft>
              <a:buFont typeface="Wingdings" panose="05000000000000000000" pitchFamily="2" charset="2"/>
              <a:buNone/>
              <a:defRPr/>
            </a:pPr>
            <a:r>
              <a:rPr lang="en-US" sz="2400" dirty="0">
                <a:solidFill>
                  <a:srgbClr val="CC6600"/>
                </a:solidFill>
                <a:ea typeface="宋体" panose="02010600030101010101" pitchFamily="2" charset="-122"/>
                <a:sym typeface="Calibri" panose="020F0502020204030204" pitchFamily="34" charset="0"/>
              </a:rPr>
              <a:t>       </a:t>
            </a:r>
            <a:r>
              <a:rPr lang="en-US" sz="2400" b="1" dirty="0">
                <a:solidFill>
                  <a:srgbClr val="CC6600"/>
                </a:solidFill>
                <a:ea typeface="宋体" panose="02010600030101010101" pitchFamily="2" charset="-122"/>
                <a:sym typeface="Calibri" panose="020F0502020204030204" pitchFamily="34" charset="0"/>
              </a:rPr>
              <a:t>Imperial mausoleums</a:t>
            </a:r>
            <a:r>
              <a:rPr lang="en-US" sz="2400" b="1" i="1" dirty="0">
                <a:solidFill>
                  <a:srgbClr val="CC6600"/>
                </a:solidFill>
                <a:ea typeface="宋体" panose="02010600030101010101" pitchFamily="2" charset="-122"/>
                <a:sym typeface="Calibri" panose="020F0502020204030204" pitchFamily="34" charset="0"/>
              </a:rPr>
              <a:t> </a:t>
            </a:r>
            <a:r>
              <a:rPr lang="en-US" sz="2400" b="1" dirty="0">
                <a:solidFill>
                  <a:srgbClr val="CC6600"/>
                </a:solidFill>
                <a:ea typeface="宋体" panose="02010600030101010101" pitchFamily="2" charset="-122"/>
                <a:sym typeface="Calibri" panose="020F0502020204030204" pitchFamily="34" charset="0"/>
              </a:rPr>
              <a:t> </a:t>
            </a:r>
            <a:endParaRPr lang="en-US" sz="2000" b="1" dirty="0">
              <a:ea typeface="宋体" panose="02010600030101010101" pitchFamily="2" charset="-122"/>
              <a:sym typeface="Calibri" panose="020F0502020204030204" pitchFamily="34" charset="0"/>
            </a:endParaRPr>
          </a:p>
          <a:p>
            <a:pPr marL="360045" eaLnBrk="1" hangingPunct="1">
              <a:spcBef>
                <a:spcPts val="600"/>
              </a:spcBef>
              <a:buSzPct val="60000"/>
              <a:buFont typeface="Wingdings" panose="05000000000000000000" pitchFamily="2" charset="2"/>
              <a:buChar char="l"/>
              <a:defRPr/>
            </a:pPr>
            <a:r>
              <a:rPr lang="en-US" sz="2400" dirty="0">
                <a:ea typeface="宋体" panose="02010600030101010101" pitchFamily="2" charset="-122"/>
                <a:sym typeface="Calibri" panose="020F0502020204030204" pitchFamily="34" charset="0"/>
              </a:rPr>
              <a:t>  represented the highest </a:t>
            </a:r>
            <a:endParaRPr lang="en-US" sz="2400" dirty="0" smtClean="0">
              <a:ea typeface="宋体" panose="02010600030101010101" pitchFamily="2" charset="-122"/>
              <a:sym typeface="Calibri" panose="020F0502020204030204" pitchFamily="34" charset="0"/>
            </a:endParaRPr>
          </a:p>
          <a:p>
            <a:pPr marL="360045" eaLnBrk="1" hangingPunct="1">
              <a:spcBef>
                <a:spcPts val="600"/>
              </a:spcBef>
              <a:buSzPct val="60000"/>
              <a:defRPr/>
            </a:pPr>
            <a:r>
              <a:rPr lang="en-US" sz="2400" dirty="0">
                <a:ea typeface="宋体" panose="02010600030101010101" pitchFamily="2" charset="-122"/>
                <a:sym typeface="Calibri" panose="020F0502020204030204" pitchFamily="34" charset="0"/>
              </a:rPr>
              <a:t> </a:t>
            </a:r>
            <a:r>
              <a:rPr lang="en-US" sz="2400" dirty="0" smtClean="0">
                <a:ea typeface="宋体" panose="02010600030101010101" pitchFamily="2" charset="-122"/>
                <a:sym typeface="Calibri" panose="020F0502020204030204" pitchFamily="34" charset="0"/>
              </a:rPr>
              <a:t>   architectural </a:t>
            </a:r>
            <a:r>
              <a:rPr lang="en-US" sz="2400" dirty="0">
                <a:ea typeface="宋体" panose="02010600030101010101" pitchFamily="2" charset="-122"/>
                <a:sym typeface="Calibri" panose="020F0502020204030204" pitchFamily="34" charset="0"/>
              </a:rPr>
              <a:t>techniques of their </a:t>
            </a:r>
            <a:endParaRPr lang="en-US" sz="2400" dirty="0">
              <a:ea typeface="宋体" panose="02010600030101010101" pitchFamily="2" charset="-122"/>
              <a:sym typeface="Calibri" panose="020F0502020204030204" pitchFamily="34" charset="0"/>
            </a:endParaRPr>
          </a:p>
          <a:p>
            <a:pPr marL="360045" eaLnBrk="1" hangingPunct="1">
              <a:spcBef>
                <a:spcPts val="600"/>
              </a:spcBef>
              <a:buSzPct val="60000"/>
              <a:defRPr/>
            </a:pPr>
            <a:r>
              <a:rPr lang="en-US" sz="2400" dirty="0" smtClean="0">
                <a:ea typeface="宋体" panose="02010600030101010101" pitchFamily="2" charset="-122"/>
                <a:sym typeface="Calibri" panose="020F0502020204030204" pitchFamily="34" charset="0"/>
              </a:rPr>
              <a:t>    times</a:t>
            </a:r>
            <a:endParaRPr lang="zh-CN" altLang="en-US" sz="2400" dirty="0">
              <a:ea typeface="宋体" panose="02010600030101010101" pitchFamily="2" charset="-122"/>
              <a:sym typeface="Calibri" panose="020F0502020204030204" pitchFamily="34" charset="0"/>
            </a:endParaRPr>
          </a:p>
          <a:p>
            <a:pPr marL="360045" eaLnBrk="1" hangingPunct="1">
              <a:spcBef>
                <a:spcPts val="600"/>
              </a:spcBef>
              <a:buSzPct val="60000"/>
              <a:buFont typeface="Wingdings" panose="05000000000000000000" pitchFamily="2" charset="2"/>
              <a:buChar char="l"/>
              <a:defRPr/>
            </a:pPr>
            <a:r>
              <a:rPr lang="en-US" sz="2400" dirty="0">
                <a:ea typeface="宋体" panose="02010600030101010101" pitchFamily="2" charset="-122"/>
                <a:sym typeface="宋体" panose="02010600030101010101" pitchFamily="2" charset="-122"/>
              </a:rPr>
              <a:t>  usually built against hills or </a:t>
            </a:r>
            <a:endParaRPr lang="en-US" sz="2400" dirty="0" smtClean="0">
              <a:ea typeface="宋体" panose="02010600030101010101" pitchFamily="2" charset="-122"/>
              <a:sym typeface="宋体" panose="02010600030101010101" pitchFamily="2" charset="-122"/>
            </a:endParaRPr>
          </a:p>
          <a:p>
            <a:pPr marL="360045" eaLnBrk="1" hangingPunct="1">
              <a:spcBef>
                <a:spcPts val="600"/>
              </a:spcBef>
              <a:buSzPct val="60000"/>
              <a:defRPr/>
            </a:pPr>
            <a:r>
              <a:rPr lang="en-US" sz="2400" dirty="0" smtClean="0">
                <a:ea typeface="宋体" panose="02010600030101010101" pitchFamily="2" charset="-122"/>
                <a:sym typeface="宋体" panose="02010600030101010101" pitchFamily="2" charset="-122"/>
              </a:rPr>
              <a:t>    mountains </a:t>
            </a:r>
            <a:r>
              <a:rPr lang="en-US" sz="2400" dirty="0">
                <a:ea typeface="宋体" panose="02010600030101010101" pitchFamily="2" charset="-122"/>
                <a:sym typeface="宋体" panose="02010600030101010101" pitchFamily="2" charset="-122"/>
              </a:rPr>
              <a:t>and face plains</a:t>
            </a:r>
            <a:r>
              <a:rPr lang="en-US" sz="2400" b="1" dirty="0">
                <a:ea typeface="宋体" panose="02010600030101010101" pitchFamily="2" charset="-122"/>
                <a:sym typeface="宋体" panose="02010600030101010101" pitchFamily="2" charset="-122"/>
              </a:rPr>
              <a:t>    </a:t>
            </a:r>
            <a:endParaRPr lang="zh-CN" altLang="en-US" sz="2400" b="1" dirty="0">
              <a:ea typeface="宋体" panose="02010600030101010101" pitchFamily="2" charset="-122"/>
              <a:sym typeface="宋体" panose="02010600030101010101" pitchFamily="2" charset="-122"/>
            </a:endParaRPr>
          </a:p>
          <a:p>
            <a:pPr marL="342900" indent="-342900" eaLnBrk="1" hangingPunct="1">
              <a:spcBef>
                <a:spcPct val="20000"/>
              </a:spcBef>
              <a:buFont typeface="Arial" panose="020B0604020202020204" pitchFamily="34" charset="0"/>
              <a:buNone/>
              <a:defRPr/>
            </a:pPr>
            <a:endParaRPr lang="zh-CN" altLang="en-US" sz="2500" b="1" dirty="0">
              <a:ea typeface="宋体" panose="02010600030101010101" pitchFamily="2" charset="-122"/>
              <a:sym typeface="宋体" panose="02010600030101010101" pitchFamily="2" charset="-122"/>
            </a:endParaRPr>
          </a:p>
          <a:p>
            <a:pPr marL="342900" indent="-342900" eaLnBrk="1" hangingPunct="1">
              <a:spcBef>
                <a:spcPct val="20000"/>
              </a:spcBef>
              <a:buFont typeface="Arial" panose="020B0604020202020204" pitchFamily="34" charset="0"/>
              <a:buChar char="•"/>
              <a:defRPr/>
            </a:pPr>
            <a:endParaRPr lang="zh-CN" altLang="en-US" sz="2800" dirty="0">
              <a:ea typeface="宋体" panose="02010600030101010101" pitchFamily="2" charset="-122"/>
              <a:sym typeface="Calibri" panose="020F0502020204030204" pitchFamily="34" charset="0"/>
            </a:endParaRPr>
          </a:p>
        </p:txBody>
      </p:sp>
      <p:pic>
        <p:nvPicPr>
          <p:cNvPr id="17419" name="Picture 7" descr="6381a35028506f491038c2f2"/>
          <p:cNvPicPr>
            <a:picLocks noChangeAspect="1" noChangeArrowheads="1"/>
          </p:cNvPicPr>
          <p:nvPr/>
        </p:nvPicPr>
        <p:blipFill>
          <a:blip r:embed="rId2"/>
          <a:srcRect/>
          <a:stretch>
            <a:fillRect/>
          </a:stretch>
        </p:blipFill>
        <p:spPr bwMode="auto">
          <a:xfrm>
            <a:off x="5357818" y="1643054"/>
            <a:ext cx="3186113" cy="2971800"/>
          </a:xfrm>
          <a:prstGeom prst="rect">
            <a:avLst/>
          </a:prstGeom>
          <a:noFill/>
          <a:ln w="9525">
            <a:noFill/>
            <a:miter lim="800000"/>
            <a:headEnd/>
            <a:tailEnd/>
          </a:ln>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7419"/>
                                        </p:tgtEl>
                                        <p:attrNameLst>
                                          <p:attrName>style.visibility</p:attrName>
                                        </p:attrNameLst>
                                      </p:cBhvr>
                                      <p:to>
                                        <p:strVal val="visible"/>
                                      </p:to>
                                    </p:set>
                                    <p:animEffect>
                                      <p:cBhvr>
                                        <p:cTn id="7" dur="500"/>
                                        <p:tgtEl>
                                          <p:spTgt spid="1741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7418">
                                            <p:txEl>
                                              <p:pRg st="1" end="1"/>
                                            </p:txEl>
                                          </p:spTgt>
                                        </p:tgtEl>
                                        <p:attrNameLst>
                                          <p:attrName>style.visibility</p:attrName>
                                        </p:attrNameLst>
                                      </p:cBhvr>
                                      <p:to>
                                        <p:strVal val="visible"/>
                                      </p:to>
                                    </p:set>
                                    <p:anim calcmode="lin" valueType="num">
                                      <p:cBhvr>
                                        <p:cTn id="12" dur="500" fill="hold"/>
                                        <p:tgtEl>
                                          <p:spTgt spid="17418">
                                            <p:txEl>
                                              <p:pRg st="1" end="1"/>
                                            </p:txEl>
                                          </p:spTgt>
                                        </p:tgtEl>
                                        <p:attrNameLst>
                                          <p:attrName>ppt_x</p:attrName>
                                        </p:attrNameLst>
                                      </p:cBhvr>
                                      <p:tavLst>
                                        <p:tav tm="0">
                                          <p:val>
                                            <p:strVal val="#ppt_x"/>
                                          </p:val>
                                        </p:tav>
                                        <p:tav tm="100000">
                                          <p:val>
                                            <p:strVal val="#ppt_x"/>
                                          </p:val>
                                        </p:tav>
                                      </p:tavLst>
                                    </p:anim>
                                    <p:anim calcmode="lin" valueType="num">
                                      <p:cBhvr>
                                        <p:cTn id="13" dur="500" fill="hold"/>
                                        <p:tgtEl>
                                          <p:spTgt spid="174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7418">
                                            <p:txEl>
                                              <p:pRg st="2" end="2"/>
                                            </p:txEl>
                                          </p:spTgt>
                                        </p:tgtEl>
                                        <p:attrNameLst>
                                          <p:attrName>style.visibility</p:attrName>
                                        </p:attrNameLst>
                                      </p:cBhvr>
                                      <p:to>
                                        <p:strVal val="visible"/>
                                      </p:to>
                                    </p:set>
                                    <p:anim calcmode="lin" valueType="num">
                                      <p:cBhvr>
                                        <p:cTn id="18" dur="500" fill="hold"/>
                                        <p:tgtEl>
                                          <p:spTgt spid="17418">
                                            <p:txEl>
                                              <p:pRg st="2" end="2"/>
                                            </p:txEl>
                                          </p:spTgt>
                                        </p:tgtEl>
                                        <p:attrNameLst>
                                          <p:attrName>ppt_x</p:attrName>
                                        </p:attrNameLst>
                                      </p:cBhvr>
                                      <p:tavLst>
                                        <p:tav tm="0">
                                          <p:val>
                                            <p:strVal val="#ppt_x"/>
                                          </p:val>
                                        </p:tav>
                                        <p:tav tm="100000">
                                          <p:val>
                                            <p:strVal val="#ppt_x"/>
                                          </p:val>
                                        </p:tav>
                                      </p:tavLst>
                                    </p:anim>
                                    <p:anim calcmode="lin" valueType="num">
                                      <p:cBhvr>
                                        <p:cTn id="19" dur="500" fill="hold"/>
                                        <p:tgtEl>
                                          <p:spTgt spid="17418">
                                            <p:txEl>
                                              <p:pRg st="2" end="2"/>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7418">
                                            <p:txEl>
                                              <p:pRg st="3" end="3"/>
                                            </p:txEl>
                                          </p:spTgt>
                                        </p:tgtEl>
                                        <p:attrNameLst>
                                          <p:attrName>style.visibility</p:attrName>
                                        </p:attrNameLst>
                                      </p:cBhvr>
                                      <p:to>
                                        <p:strVal val="visible"/>
                                      </p:to>
                                    </p:set>
                                    <p:anim calcmode="lin" valueType="num">
                                      <p:cBhvr>
                                        <p:cTn id="22" dur="500" fill="hold"/>
                                        <p:tgtEl>
                                          <p:spTgt spid="17418">
                                            <p:txEl>
                                              <p:pRg st="3" end="3"/>
                                            </p:txEl>
                                          </p:spTgt>
                                        </p:tgtEl>
                                        <p:attrNameLst>
                                          <p:attrName>ppt_x</p:attrName>
                                        </p:attrNameLst>
                                      </p:cBhvr>
                                      <p:tavLst>
                                        <p:tav tm="0">
                                          <p:val>
                                            <p:strVal val="#ppt_x"/>
                                          </p:val>
                                        </p:tav>
                                        <p:tav tm="100000">
                                          <p:val>
                                            <p:strVal val="#ppt_x"/>
                                          </p:val>
                                        </p:tav>
                                      </p:tavLst>
                                    </p:anim>
                                    <p:anim calcmode="lin" valueType="num">
                                      <p:cBhvr>
                                        <p:cTn id="23" dur="500" fill="hold"/>
                                        <p:tgtEl>
                                          <p:spTgt spid="17418">
                                            <p:txEl>
                                              <p:pRg st="3" end="3"/>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7418">
                                            <p:txEl>
                                              <p:pRg st="4" end="4"/>
                                            </p:txEl>
                                          </p:spTgt>
                                        </p:tgtEl>
                                        <p:attrNameLst>
                                          <p:attrName>style.visibility</p:attrName>
                                        </p:attrNameLst>
                                      </p:cBhvr>
                                      <p:to>
                                        <p:strVal val="visible"/>
                                      </p:to>
                                    </p:set>
                                    <p:anim calcmode="lin" valueType="num">
                                      <p:cBhvr>
                                        <p:cTn id="26" dur="500" fill="hold"/>
                                        <p:tgtEl>
                                          <p:spTgt spid="17418">
                                            <p:txEl>
                                              <p:pRg st="4" end="4"/>
                                            </p:txEl>
                                          </p:spTgt>
                                        </p:tgtEl>
                                        <p:attrNameLst>
                                          <p:attrName>ppt_x</p:attrName>
                                        </p:attrNameLst>
                                      </p:cBhvr>
                                      <p:tavLst>
                                        <p:tav tm="0">
                                          <p:val>
                                            <p:strVal val="#ppt_x"/>
                                          </p:val>
                                        </p:tav>
                                        <p:tav tm="100000">
                                          <p:val>
                                            <p:strVal val="#ppt_x"/>
                                          </p:val>
                                        </p:tav>
                                      </p:tavLst>
                                    </p:anim>
                                    <p:anim calcmode="lin" valueType="num">
                                      <p:cBhvr>
                                        <p:cTn id="27" dur="500" fill="hold"/>
                                        <p:tgtEl>
                                          <p:spTgt spid="1741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7416"/>
                                        </p:tgtEl>
                                        <p:attrNameLst>
                                          <p:attrName>style.visibility</p:attrName>
                                        </p:attrNameLst>
                                      </p:cBhvr>
                                      <p:to>
                                        <p:strVal val="visible"/>
                                      </p:to>
                                    </p:set>
                                    <p:anim calcmode="lin" valueType="num">
                                      <p:cBhvr>
                                        <p:cTn id="32" dur="500" fill="hold"/>
                                        <p:tgtEl>
                                          <p:spTgt spid="17416"/>
                                        </p:tgtEl>
                                        <p:attrNameLst>
                                          <p:attrName>ppt_x</p:attrName>
                                        </p:attrNameLst>
                                      </p:cBhvr>
                                      <p:tavLst>
                                        <p:tav tm="0">
                                          <p:val>
                                            <p:strVal val="#ppt_x"/>
                                          </p:val>
                                        </p:tav>
                                        <p:tav tm="100000">
                                          <p:val>
                                            <p:strVal val="#ppt_x"/>
                                          </p:val>
                                        </p:tav>
                                      </p:tavLst>
                                    </p:anim>
                                    <p:anim calcmode="lin" valueType="num">
                                      <p:cBhvr>
                                        <p:cTn id="33" dur="500" fill="hold"/>
                                        <p:tgtEl>
                                          <p:spTgt spid="17416"/>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7418">
                                            <p:txEl>
                                              <p:pRg st="5" end="5"/>
                                            </p:txEl>
                                          </p:spTgt>
                                        </p:tgtEl>
                                        <p:attrNameLst>
                                          <p:attrName>style.visibility</p:attrName>
                                        </p:attrNameLst>
                                      </p:cBhvr>
                                      <p:to>
                                        <p:strVal val="visible"/>
                                      </p:to>
                                    </p:set>
                                    <p:anim calcmode="lin" valueType="num">
                                      <p:cBhvr additive="base">
                                        <p:cTn id="38" dur="500" fill="hold"/>
                                        <p:tgtEl>
                                          <p:spTgt spid="17418">
                                            <p:txEl>
                                              <p:pRg st="5" end="5"/>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17418">
                                            <p:txEl>
                                              <p:pRg st="5" end="5"/>
                                            </p:txEl>
                                          </p:spTgt>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17418">
                                            <p:txEl>
                                              <p:pRg st="6" end="6"/>
                                            </p:txEl>
                                          </p:spTgt>
                                        </p:tgtEl>
                                        <p:attrNameLst>
                                          <p:attrName>style.visibility</p:attrName>
                                        </p:attrNameLst>
                                      </p:cBhvr>
                                      <p:to>
                                        <p:strVal val="visible"/>
                                      </p:to>
                                    </p:set>
                                    <p:anim calcmode="lin" valueType="num">
                                      <p:cBhvr additive="base">
                                        <p:cTn id="42" dur="500" fill="hold"/>
                                        <p:tgtEl>
                                          <p:spTgt spid="17418">
                                            <p:txEl>
                                              <p:pRg st="6" end="6"/>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17418">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700" name="组合 3"/>
          <p:cNvGrpSpPr/>
          <p:nvPr/>
        </p:nvGrpSpPr>
        <p:grpSpPr bwMode="auto">
          <a:xfrm>
            <a:off x="0" y="579438"/>
            <a:ext cx="9144000" cy="420687"/>
            <a:chOff x="0" y="0"/>
            <a:chExt cx="9144000" cy="420086"/>
          </a:xfrm>
        </p:grpSpPr>
        <p:sp>
          <p:nvSpPr>
            <p:cNvPr id="29706" name="直接连接符 15"/>
            <p:cNvSpPr>
              <a:spLocks noChangeShapeType="1"/>
            </p:cNvSpPr>
            <p:nvPr/>
          </p:nvSpPr>
          <p:spPr bwMode="auto">
            <a:xfrm>
              <a:off x="4859338" y="210836"/>
              <a:ext cx="4284662" cy="1"/>
            </a:xfrm>
            <a:prstGeom prst="line">
              <a:avLst/>
            </a:prstGeom>
            <a:noFill/>
            <a:ln w="9525">
              <a:solidFill>
                <a:srgbClr val="A71F13"/>
              </a:solidFill>
              <a:bevel/>
            </a:ln>
          </p:spPr>
          <p:txBody>
            <a:bodyPr/>
            <a:lstStyle/>
            <a:p>
              <a:endParaRPr lang="zh-CN" altLang="en-US"/>
            </a:p>
          </p:txBody>
        </p:sp>
        <p:pic>
          <p:nvPicPr>
            <p:cNvPr id="2970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0"/>
              <a:ext cx="420086" cy="420086"/>
            </a:xfrm>
            <a:prstGeom prst="rect">
              <a:avLst/>
            </a:prstGeom>
            <a:noFill/>
            <a:ln w="9525">
              <a:noFill/>
              <a:miter lim="800000"/>
              <a:headEnd/>
              <a:tailEnd/>
            </a:ln>
          </p:spPr>
        </p:pic>
        <p:sp>
          <p:nvSpPr>
            <p:cNvPr id="29708" name="直接连接符 17"/>
            <p:cNvSpPr>
              <a:spLocks noChangeShapeType="1"/>
            </p:cNvSpPr>
            <p:nvPr/>
          </p:nvSpPr>
          <p:spPr bwMode="auto">
            <a:xfrm>
              <a:off x="0" y="210836"/>
              <a:ext cx="4284663" cy="1"/>
            </a:xfrm>
            <a:prstGeom prst="line">
              <a:avLst/>
            </a:prstGeom>
            <a:noFill/>
            <a:ln w="9525">
              <a:solidFill>
                <a:srgbClr val="A71F13"/>
              </a:solidFill>
              <a:bevel/>
            </a:ln>
          </p:spPr>
          <p:txBody>
            <a:bodyPr/>
            <a:lstStyle/>
            <a:p>
              <a:endParaRPr lang="zh-CN" altLang="en-US"/>
            </a:p>
          </p:txBody>
        </p:sp>
      </p:grpSp>
      <p:sp>
        <p:nvSpPr>
          <p:cNvPr id="18440" name="Rectangle 5"/>
          <p:cNvSpPr>
            <a:spLocks noGrp="1" noChangeArrowheads="1"/>
          </p:cNvSpPr>
          <p:nvPr/>
        </p:nvSpPr>
        <p:spPr bwMode="auto">
          <a:xfrm>
            <a:off x="-4284663" y="4297363"/>
            <a:ext cx="4038600" cy="4926012"/>
          </a:xfrm>
          <a:prstGeom prst="rect">
            <a:avLst/>
          </a:prstGeom>
          <a:noFill/>
          <a:ln w="9525">
            <a:noFill/>
            <a:miter lim="800000"/>
          </a:ln>
        </p:spPr>
        <p:txBody>
          <a:bodyPr/>
          <a:lstStyle/>
          <a:p>
            <a:pPr marL="342900" indent="-342900" eaLnBrk="1" hangingPunct="1">
              <a:spcBef>
                <a:spcPct val="20000"/>
              </a:spcBef>
            </a:pPr>
            <a:r>
              <a:rPr lang="en-US" altLang="zh-CN" sz="2200">
                <a:sym typeface="Calibri" panose="020F0502020204030204" pitchFamily="34" charset="0"/>
              </a:rPr>
              <a:t> </a:t>
            </a:r>
            <a:endParaRPr lang="zh-CN" altLang="en-US"/>
          </a:p>
        </p:txBody>
      </p:sp>
      <p:sp>
        <p:nvSpPr>
          <p:cNvPr id="29702" name="Rectangle 2"/>
          <p:cNvSpPr>
            <a:spLocks noGrp="1" noRot="1" noChangeArrowheads="1"/>
          </p:cNvSpPr>
          <p:nvPr/>
        </p:nvSpPr>
        <p:spPr bwMode="auto">
          <a:xfrm>
            <a:off x="-34925" y="0"/>
            <a:ext cx="4024313" cy="768350"/>
          </a:xfrm>
          <a:prstGeom prst="rect">
            <a:avLst/>
          </a:prstGeom>
          <a:noFill/>
          <a:ln w="9525">
            <a:noFill/>
            <a:miter lim="800000"/>
          </a:ln>
        </p:spPr>
        <p:txBody>
          <a:bodyPr anchor="ctr"/>
          <a:lstStyle/>
          <a:p>
            <a:pPr algn="ctr" eaLnBrk="1" hangingPunct="1"/>
            <a:r>
              <a:rPr lang="en-US" altLang="zh-CN" sz="3000" b="1">
                <a:solidFill>
                  <a:srgbClr val="974806"/>
                </a:solidFill>
                <a:latin typeface="Aharoni" panose="02010803020104030203" pitchFamily="2" charset="-79"/>
                <a:sym typeface="Aharoni" panose="02010803020104030203" pitchFamily="2" charset="-79"/>
              </a:rPr>
              <a:t>Imperial Architecture </a:t>
            </a:r>
            <a:endParaRPr lang="zh-CN" altLang="en-US"/>
          </a:p>
        </p:txBody>
      </p:sp>
      <p:sp>
        <p:nvSpPr>
          <p:cNvPr id="18442" name="Rectangle 4"/>
          <p:cNvSpPr>
            <a:spLocks noGrp="1" noChangeArrowheads="1"/>
          </p:cNvSpPr>
          <p:nvPr/>
        </p:nvSpPr>
        <p:spPr bwMode="auto">
          <a:xfrm>
            <a:off x="457200" y="1600200"/>
            <a:ext cx="4495800" cy="4525963"/>
          </a:xfrm>
          <a:prstGeom prst="rect">
            <a:avLst/>
          </a:prstGeom>
          <a:noFill/>
          <a:ln w="9525">
            <a:noFill/>
            <a:miter lim="800000"/>
          </a:ln>
        </p:spPr>
        <p:txBody>
          <a:bodyPr/>
          <a:lstStyle/>
          <a:p>
            <a:pPr marL="342900" indent="-342900" eaLnBrk="1" hangingPunct="1">
              <a:spcBef>
                <a:spcPct val="20000"/>
              </a:spcBef>
              <a:buFont typeface="Arial" panose="020B0604020202020204" pitchFamily="34" charset="0"/>
              <a:buChar char="•"/>
            </a:pPr>
            <a:endParaRPr lang="zh-CN" altLang="zh-CN" sz="2800">
              <a:sym typeface="Calibri" panose="020F0502020204030204" pitchFamily="34" charset="0"/>
            </a:endParaRPr>
          </a:p>
        </p:txBody>
      </p:sp>
      <p:sp>
        <p:nvSpPr>
          <p:cNvPr id="18443" name="Rectangle 5"/>
          <p:cNvSpPr>
            <a:spLocks noGrp="1" noChangeArrowheads="1"/>
          </p:cNvSpPr>
          <p:nvPr/>
        </p:nvSpPr>
        <p:spPr bwMode="auto">
          <a:xfrm>
            <a:off x="571472" y="1500178"/>
            <a:ext cx="4537075" cy="3357586"/>
          </a:xfrm>
          <a:prstGeom prst="rect">
            <a:avLst/>
          </a:prstGeom>
          <a:noFill/>
          <a:ln w="9525">
            <a:noFill/>
            <a:miter lim="800000"/>
          </a:ln>
        </p:spPr>
        <p:txBody>
          <a:bodyPr/>
          <a:lstStyle/>
          <a:p>
            <a:pPr marL="358775" eaLnBrk="1" hangingPunct="1">
              <a:spcBef>
                <a:spcPts val="600"/>
              </a:spcBef>
              <a:spcAft>
                <a:spcPts val="1200"/>
              </a:spcAft>
            </a:pPr>
            <a:r>
              <a:rPr lang="en-US" altLang="zh-CN" sz="2400" b="1" dirty="0">
                <a:solidFill>
                  <a:srgbClr val="CC6600"/>
                </a:solidFill>
                <a:sym typeface="Calibri" panose="020F0502020204030204" pitchFamily="34" charset="0"/>
              </a:rPr>
              <a:t>Imperial palaces</a:t>
            </a:r>
            <a:endParaRPr lang="en-US" altLang="zh-CN" sz="2800" b="1" dirty="0">
              <a:solidFill>
                <a:srgbClr val="CC6600"/>
              </a:solidFill>
              <a:sym typeface="Calibri" panose="020F0502020204030204" pitchFamily="34" charset="0"/>
            </a:endParaRPr>
          </a:p>
          <a:p>
            <a:pPr marL="358775" algn="just" eaLnBrk="1" hangingPunct="1">
              <a:spcBef>
                <a:spcPts val="600"/>
              </a:spcBef>
              <a:buSzPct val="60000"/>
              <a:buFont typeface="Wingdings" panose="05000000000000000000" pitchFamily="2" charset="2"/>
              <a:buChar char="l"/>
            </a:pPr>
            <a:r>
              <a:rPr lang="en-US" altLang="zh-CN" sz="2400" dirty="0">
                <a:sym typeface="Calibri" panose="020F0502020204030204" pitchFamily="34" charset="0"/>
              </a:rPr>
              <a:t>  emperors lived </a:t>
            </a:r>
            <a:endParaRPr lang="zh-CN" altLang="en-US" sz="2400" dirty="0">
              <a:sym typeface="Calibri" panose="020F0502020204030204" pitchFamily="34" charset="0"/>
            </a:endParaRPr>
          </a:p>
          <a:p>
            <a:pPr marL="358775" algn="just" eaLnBrk="1" hangingPunct="1">
              <a:spcBef>
                <a:spcPts val="600"/>
              </a:spcBef>
              <a:buSzPct val="60000"/>
              <a:buFont typeface="Wingdings" panose="05000000000000000000" pitchFamily="2" charset="2"/>
              <a:buChar char="l"/>
            </a:pPr>
            <a:r>
              <a:rPr lang="en-US" altLang="zh-CN" sz="2400" dirty="0">
                <a:sym typeface="Calibri" panose="020F0502020204030204" pitchFamily="34" charset="0"/>
              </a:rPr>
              <a:t>  administered their court </a:t>
            </a:r>
            <a:endParaRPr lang="zh-CN" altLang="en-US" sz="2400" dirty="0">
              <a:sym typeface="Calibri" panose="020F0502020204030204" pitchFamily="34" charset="0"/>
            </a:endParaRPr>
          </a:p>
          <a:p>
            <a:pPr marL="358775" algn="just" eaLnBrk="1" hangingPunct="1">
              <a:spcBef>
                <a:spcPts val="600"/>
              </a:spcBef>
              <a:buSzPct val="60000"/>
              <a:buFont typeface="Wingdings" panose="05000000000000000000" pitchFamily="2" charset="2"/>
              <a:buChar char="l"/>
            </a:pPr>
            <a:r>
              <a:rPr lang="en-US" altLang="zh-CN" sz="2400" dirty="0">
                <a:sym typeface="Calibri" panose="020F0502020204030204" pitchFamily="34" charset="0"/>
              </a:rPr>
              <a:t>  the most revered, luxurious </a:t>
            </a:r>
            <a:endParaRPr lang="en-US" altLang="zh-CN" sz="2400" dirty="0" smtClean="0">
              <a:sym typeface="Calibri" panose="020F0502020204030204" pitchFamily="34" charset="0"/>
            </a:endParaRPr>
          </a:p>
          <a:p>
            <a:pPr marL="358775" eaLnBrk="1" hangingPunct="1">
              <a:spcBef>
                <a:spcPts val="600"/>
              </a:spcBef>
              <a:buSzPct val="60000"/>
            </a:pPr>
            <a:r>
              <a:rPr lang="en-US" altLang="zh-CN" sz="2400" dirty="0">
                <a:sym typeface="Calibri" panose="020F0502020204030204" pitchFamily="34" charset="0"/>
              </a:rPr>
              <a:t> </a:t>
            </a:r>
            <a:r>
              <a:rPr lang="en-US" altLang="zh-CN" sz="2400" dirty="0" smtClean="0">
                <a:sym typeface="Calibri" panose="020F0502020204030204" pitchFamily="34" charset="0"/>
              </a:rPr>
              <a:t>   and </a:t>
            </a:r>
            <a:r>
              <a:rPr lang="en-US" altLang="zh-CN" sz="2400" dirty="0">
                <a:solidFill>
                  <a:srgbClr val="FF0000"/>
                </a:solidFill>
                <a:sym typeface="Calibri" panose="020F0502020204030204" pitchFamily="34" charset="0"/>
              </a:rPr>
              <a:t>grandiose </a:t>
            </a:r>
            <a:r>
              <a:rPr lang="en-US" altLang="zh-CN" sz="2400" dirty="0">
                <a:sym typeface="Calibri" panose="020F0502020204030204" pitchFamily="34" charset="0"/>
              </a:rPr>
              <a:t>architectural  </a:t>
            </a:r>
            <a:r>
              <a:rPr lang="en-US" altLang="zh-CN" sz="2400" dirty="0" smtClean="0">
                <a:sym typeface="Calibri" panose="020F0502020204030204" pitchFamily="34" charset="0"/>
              </a:rPr>
              <a:t>  </a:t>
            </a:r>
            <a:endParaRPr lang="en-US" altLang="zh-CN" sz="2400" dirty="0" smtClean="0">
              <a:sym typeface="Calibri" panose="020F0502020204030204" pitchFamily="34" charset="0"/>
            </a:endParaRPr>
          </a:p>
          <a:p>
            <a:pPr marL="358775" eaLnBrk="1" hangingPunct="1">
              <a:spcBef>
                <a:spcPts val="600"/>
              </a:spcBef>
              <a:buSzPct val="60000"/>
            </a:pPr>
            <a:r>
              <a:rPr lang="en-US" altLang="zh-CN" sz="2400" dirty="0">
                <a:sym typeface="Calibri" panose="020F0502020204030204" pitchFamily="34" charset="0"/>
              </a:rPr>
              <a:t> </a:t>
            </a:r>
            <a:r>
              <a:rPr lang="en-US" altLang="zh-CN" sz="2400" dirty="0" smtClean="0">
                <a:sym typeface="Calibri" panose="020F0502020204030204" pitchFamily="34" charset="0"/>
              </a:rPr>
              <a:t>   types</a:t>
            </a:r>
            <a:endParaRPr lang="en-US" altLang="zh-CN" sz="2400" dirty="0">
              <a:sym typeface="Calibri" panose="020F0502020204030204" pitchFamily="34" charset="0"/>
            </a:endParaRPr>
          </a:p>
        </p:txBody>
      </p:sp>
      <p:pic>
        <p:nvPicPr>
          <p:cNvPr id="18444" name="Picture 8" descr="0703071542021173253322zjc2_037"/>
          <p:cNvPicPr>
            <a:picLocks noChangeAspect="1" noChangeArrowheads="1"/>
          </p:cNvPicPr>
          <p:nvPr/>
        </p:nvPicPr>
        <p:blipFill>
          <a:blip r:embed="rId2"/>
          <a:srcRect/>
          <a:stretch>
            <a:fillRect/>
          </a:stretch>
        </p:blipFill>
        <p:spPr bwMode="auto">
          <a:xfrm>
            <a:off x="5219700" y="1273175"/>
            <a:ext cx="3311525" cy="38830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443">
                                            <p:txEl>
                                              <p:pRg st="0" end="0"/>
                                            </p:txEl>
                                          </p:spTgt>
                                        </p:tgtEl>
                                        <p:attrNameLst>
                                          <p:attrName>style.visibility</p:attrName>
                                        </p:attrNameLst>
                                      </p:cBhvr>
                                      <p:to>
                                        <p:strVal val="visible"/>
                                      </p:to>
                                    </p:set>
                                    <p:anim calcmode="lin" valueType="num">
                                      <p:cBhvr>
                                        <p:cTn id="7" dur="500" fill="hold"/>
                                        <p:tgtEl>
                                          <p:spTgt spid="18443">
                                            <p:txEl>
                                              <p:pRg st="0" end="0"/>
                                            </p:txEl>
                                          </p:spTgt>
                                        </p:tgtEl>
                                        <p:attrNameLst>
                                          <p:attrName>ppt_x</p:attrName>
                                        </p:attrNameLst>
                                      </p:cBhvr>
                                      <p:tavLst>
                                        <p:tav tm="0">
                                          <p:val>
                                            <p:strVal val="#ppt_x"/>
                                          </p:val>
                                        </p:tav>
                                        <p:tav tm="100000">
                                          <p:val>
                                            <p:strVal val="#ppt_x"/>
                                          </p:val>
                                        </p:tav>
                                      </p:tavLst>
                                    </p:anim>
                                    <p:anim calcmode="lin" valueType="num">
                                      <p:cBhvr>
                                        <p:cTn id="8" dur="500" fill="hold"/>
                                        <p:tgtEl>
                                          <p:spTgt spid="184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443">
                                            <p:txEl>
                                              <p:pRg st="1" end="1"/>
                                            </p:txEl>
                                          </p:spTgt>
                                        </p:tgtEl>
                                        <p:attrNameLst>
                                          <p:attrName>style.visibility</p:attrName>
                                        </p:attrNameLst>
                                      </p:cBhvr>
                                      <p:to>
                                        <p:strVal val="visible"/>
                                      </p:to>
                                    </p:set>
                                    <p:anim calcmode="lin" valueType="num">
                                      <p:cBhvr>
                                        <p:cTn id="13" dur="500" fill="hold"/>
                                        <p:tgtEl>
                                          <p:spTgt spid="18443">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1844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443">
                                            <p:txEl>
                                              <p:pRg st="2" end="2"/>
                                            </p:txEl>
                                          </p:spTgt>
                                        </p:tgtEl>
                                        <p:attrNameLst>
                                          <p:attrName>style.visibility</p:attrName>
                                        </p:attrNameLst>
                                      </p:cBhvr>
                                      <p:to>
                                        <p:strVal val="visible"/>
                                      </p:to>
                                    </p:set>
                                    <p:anim calcmode="lin" valueType="num">
                                      <p:cBhvr>
                                        <p:cTn id="19" dur="500" fill="hold"/>
                                        <p:tgtEl>
                                          <p:spTgt spid="18443">
                                            <p:txEl>
                                              <p:pRg st="2" end="2"/>
                                            </p:txEl>
                                          </p:spTgt>
                                        </p:tgtEl>
                                        <p:attrNameLst>
                                          <p:attrName>ppt_x</p:attrName>
                                        </p:attrNameLst>
                                      </p:cBhvr>
                                      <p:tavLst>
                                        <p:tav tm="0">
                                          <p:val>
                                            <p:strVal val="#ppt_x"/>
                                          </p:val>
                                        </p:tav>
                                        <p:tav tm="100000">
                                          <p:val>
                                            <p:strVal val="#ppt_x"/>
                                          </p:val>
                                        </p:tav>
                                      </p:tavLst>
                                    </p:anim>
                                    <p:anim calcmode="lin" valueType="num">
                                      <p:cBhvr>
                                        <p:cTn id="20" dur="500" fill="hold"/>
                                        <p:tgtEl>
                                          <p:spTgt spid="1844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443">
                                            <p:txEl>
                                              <p:pRg st="3" end="3"/>
                                            </p:txEl>
                                          </p:spTgt>
                                        </p:tgtEl>
                                        <p:attrNameLst>
                                          <p:attrName>style.visibility</p:attrName>
                                        </p:attrNameLst>
                                      </p:cBhvr>
                                      <p:to>
                                        <p:strVal val="visible"/>
                                      </p:to>
                                    </p:set>
                                    <p:anim calcmode="lin" valueType="num">
                                      <p:cBhvr additive="base">
                                        <p:cTn id="25" dur="500" fill="hold"/>
                                        <p:tgtEl>
                                          <p:spTgt spid="1844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44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8443">
                                            <p:txEl>
                                              <p:pRg st="4" end="4"/>
                                            </p:txEl>
                                          </p:spTgt>
                                        </p:tgtEl>
                                        <p:attrNameLst>
                                          <p:attrName>style.visibility</p:attrName>
                                        </p:attrNameLst>
                                      </p:cBhvr>
                                      <p:to>
                                        <p:strVal val="visible"/>
                                      </p:to>
                                    </p:set>
                                    <p:anim calcmode="lin" valueType="num">
                                      <p:cBhvr additive="base">
                                        <p:cTn id="29" dur="500" fill="hold"/>
                                        <p:tgtEl>
                                          <p:spTgt spid="1844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844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8443">
                                            <p:txEl>
                                              <p:pRg st="5" end="5"/>
                                            </p:txEl>
                                          </p:spTgt>
                                        </p:tgtEl>
                                        <p:attrNameLst>
                                          <p:attrName>style.visibility</p:attrName>
                                        </p:attrNameLst>
                                      </p:cBhvr>
                                      <p:to>
                                        <p:strVal val="visible"/>
                                      </p:to>
                                    </p:set>
                                    <p:anim calcmode="lin" valueType="num">
                                      <p:cBhvr additive="base">
                                        <p:cTn id="33" dur="500" fill="hold"/>
                                        <p:tgtEl>
                                          <p:spTgt spid="1844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844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8440"/>
                                        </p:tgtEl>
                                        <p:attrNameLst>
                                          <p:attrName>style.visibility</p:attrName>
                                        </p:attrNameLst>
                                      </p:cBhvr>
                                      <p:to>
                                        <p:strVal val="visible"/>
                                      </p:to>
                                    </p:set>
                                    <p:anim calcmode="lin" valueType="num">
                                      <p:cBhvr>
                                        <p:cTn id="39" dur="500" fill="hold"/>
                                        <p:tgtEl>
                                          <p:spTgt spid="18440"/>
                                        </p:tgtEl>
                                        <p:attrNameLst>
                                          <p:attrName>ppt_x</p:attrName>
                                        </p:attrNameLst>
                                      </p:cBhvr>
                                      <p:tavLst>
                                        <p:tav tm="0">
                                          <p:val>
                                            <p:strVal val="#ppt_x"/>
                                          </p:val>
                                        </p:tav>
                                        <p:tav tm="100000">
                                          <p:val>
                                            <p:strVal val="#ppt_x"/>
                                          </p:val>
                                        </p:tav>
                                      </p:tavLst>
                                    </p:anim>
                                    <p:anim calcmode="lin" valueType="num">
                                      <p:cBhvr>
                                        <p:cTn id="40" dur="500" fill="hold"/>
                                        <p:tgtEl>
                                          <p:spTgt spid="1844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 presetClass="entr" presetSubtype="16" fill="hold" nodeType="clickEffect">
                                  <p:stCondLst>
                                    <p:cond delay="0"/>
                                  </p:stCondLst>
                                  <p:childTnLst>
                                    <p:set>
                                      <p:cBhvr>
                                        <p:cTn id="44" dur="1" fill="hold">
                                          <p:stCondLst>
                                            <p:cond delay="0"/>
                                          </p:stCondLst>
                                        </p:cTn>
                                        <p:tgtEl>
                                          <p:spTgt spid="18444"/>
                                        </p:tgtEl>
                                        <p:attrNameLst>
                                          <p:attrName>style.visibility</p:attrName>
                                        </p:attrNameLst>
                                      </p:cBhvr>
                                      <p:to>
                                        <p:strVal val="visible"/>
                                      </p:to>
                                    </p:set>
                                    <p:animEffect>
                                      <p:cBhvr>
                                        <p:cTn id="45" dur="500"/>
                                        <p:tgtEl>
                                          <p:spTgt spid="184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4" name="组合 3"/>
          <p:cNvGrpSpPr/>
          <p:nvPr/>
        </p:nvGrpSpPr>
        <p:grpSpPr bwMode="auto">
          <a:xfrm>
            <a:off x="0" y="579438"/>
            <a:ext cx="9144000" cy="420687"/>
            <a:chOff x="0" y="0"/>
            <a:chExt cx="9144000" cy="420086"/>
          </a:xfrm>
        </p:grpSpPr>
        <p:sp>
          <p:nvSpPr>
            <p:cNvPr id="30729" name="直接连接符 15"/>
            <p:cNvSpPr>
              <a:spLocks noChangeShapeType="1"/>
            </p:cNvSpPr>
            <p:nvPr/>
          </p:nvSpPr>
          <p:spPr bwMode="auto">
            <a:xfrm>
              <a:off x="4859338" y="210836"/>
              <a:ext cx="4284662" cy="1"/>
            </a:xfrm>
            <a:prstGeom prst="line">
              <a:avLst/>
            </a:prstGeom>
            <a:noFill/>
            <a:ln w="9525">
              <a:solidFill>
                <a:srgbClr val="A71F13"/>
              </a:solidFill>
              <a:bevel/>
            </a:ln>
          </p:spPr>
          <p:txBody>
            <a:bodyPr/>
            <a:lstStyle/>
            <a:p>
              <a:endParaRPr lang="zh-CN" altLang="en-US"/>
            </a:p>
          </p:txBody>
        </p:sp>
        <p:pic>
          <p:nvPicPr>
            <p:cNvPr id="30730"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0"/>
              <a:ext cx="420086" cy="420086"/>
            </a:xfrm>
            <a:prstGeom prst="rect">
              <a:avLst/>
            </a:prstGeom>
            <a:noFill/>
            <a:ln w="9525">
              <a:noFill/>
              <a:miter lim="800000"/>
              <a:headEnd/>
              <a:tailEnd/>
            </a:ln>
          </p:spPr>
        </p:pic>
        <p:sp>
          <p:nvSpPr>
            <p:cNvPr id="30731" name="直接连接符 17"/>
            <p:cNvSpPr>
              <a:spLocks noChangeShapeType="1"/>
            </p:cNvSpPr>
            <p:nvPr/>
          </p:nvSpPr>
          <p:spPr bwMode="auto">
            <a:xfrm>
              <a:off x="0" y="210836"/>
              <a:ext cx="4284663" cy="1"/>
            </a:xfrm>
            <a:prstGeom prst="line">
              <a:avLst/>
            </a:prstGeom>
            <a:noFill/>
            <a:ln w="9525">
              <a:solidFill>
                <a:srgbClr val="A71F13"/>
              </a:solidFill>
              <a:bevel/>
            </a:ln>
          </p:spPr>
          <p:txBody>
            <a:bodyPr/>
            <a:lstStyle/>
            <a:p>
              <a:endParaRPr lang="zh-CN" altLang="en-US"/>
            </a:p>
          </p:txBody>
        </p:sp>
      </p:grpSp>
      <p:sp>
        <p:nvSpPr>
          <p:cNvPr id="19464" name="Rectangle 5"/>
          <p:cNvSpPr>
            <a:spLocks noGrp="1" noChangeArrowheads="1"/>
          </p:cNvSpPr>
          <p:nvPr/>
        </p:nvSpPr>
        <p:spPr bwMode="auto">
          <a:xfrm>
            <a:off x="466725" y="1128713"/>
            <a:ext cx="4038600" cy="4926012"/>
          </a:xfrm>
          <a:prstGeom prst="rect">
            <a:avLst/>
          </a:prstGeom>
          <a:noFill/>
          <a:ln w="9525">
            <a:noFill/>
            <a:miter lim="800000"/>
          </a:ln>
        </p:spPr>
        <p:txBody>
          <a:bodyPr/>
          <a:lstStyle/>
          <a:p>
            <a:pPr marL="342900" indent="-342900" eaLnBrk="1" hangingPunct="1">
              <a:spcBef>
                <a:spcPct val="20000"/>
              </a:spcBef>
            </a:pPr>
            <a:r>
              <a:rPr lang="en-US" altLang="zh-CN" sz="2200">
                <a:sym typeface="Calibri" panose="020F0502020204030204" pitchFamily="34" charset="0"/>
              </a:rPr>
              <a:t> </a:t>
            </a:r>
            <a:endParaRPr lang="zh-CN" altLang="en-US"/>
          </a:p>
        </p:txBody>
      </p:sp>
      <p:sp>
        <p:nvSpPr>
          <p:cNvPr id="30726" name="Rectangle 2"/>
          <p:cNvSpPr>
            <a:spLocks noGrp="1" noRot="1" noChangeArrowheads="1"/>
          </p:cNvSpPr>
          <p:nvPr/>
        </p:nvSpPr>
        <p:spPr bwMode="auto">
          <a:xfrm>
            <a:off x="-34925" y="-20"/>
            <a:ext cx="4024313" cy="768350"/>
          </a:xfrm>
          <a:prstGeom prst="rect">
            <a:avLst/>
          </a:prstGeom>
          <a:noFill/>
          <a:ln w="9525">
            <a:noFill/>
            <a:miter lim="800000"/>
          </a:ln>
        </p:spPr>
        <p:txBody>
          <a:bodyPr anchor="ctr"/>
          <a:lstStyle/>
          <a:p>
            <a:pPr algn="ctr" eaLnBrk="1" hangingPunct="1"/>
            <a:r>
              <a:rPr lang="en-US" altLang="zh-CN" sz="3000" b="1" dirty="0">
                <a:solidFill>
                  <a:srgbClr val="974806"/>
                </a:solidFill>
                <a:latin typeface="Aharoni" panose="02010803020104030203" pitchFamily="2" charset="-79"/>
                <a:sym typeface="Aharoni" panose="02010803020104030203" pitchFamily="2" charset="-79"/>
              </a:rPr>
              <a:t>Imperial</a:t>
            </a:r>
            <a:r>
              <a:rPr lang="en-US" altLang="zh-CN" sz="3000" b="1" dirty="0">
                <a:solidFill>
                  <a:srgbClr val="974806"/>
                </a:solidFill>
                <a:sym typeface="宋体" panose="02010600030101010101" pitchFamily="2" charset="-122"/>
              </a:rPr>
              <a:t> </a:t>
            </a:r>
            <a:r>
              <a:rPr lang="en-US" altLang="zh-CN" sz="3000" b="1" dirty="0">
                <a:solidFill>
                  <a:srgbClr val="974806"/>
                </a:solidFill>
                <a:latin typeface="Aharoni" panose="02010803020104030203" pitchFamily="2" charset="-79"/>
                <a:sym typeface="Aharoni" panose="02010803020104030203" pitchFamily="2" charset="-79"/>
              </a:rPr>
              <a:t>Architecture</a:t>
            </a:r>
            <a:r>
              <a:rPr lang="en-US" altLang="zh-CN" sz="3000" b="1" dirty="0">
                <a:solidFill>
                  <a:srgbClr val="974806"/>
                </a:solidFill>
                <a:sym typeface="宋体" panose="02010600030101010101" pitchFamily="2" charset="-122"/>
              </a:rPr>
              <a:t> </a:t>
            </a:r>
            <a:endParaRPr lang="zh-CN" altLang="en-US" dirty="0"/>
          </a:p>
        </p:txBody>
      </p:sp>
      <p:sp>
        <p:nvSpPr>
          <p:cNvPr id="19466" name="Rectangle 4"/>
          <p:cNvSpPr>
            <a:spLocks noGrp="1" noChangeArrowheads="1"/>
          </p:cNvSpPr>
          <p:nvPr/>
        </p:nvSpPr>
        <p:spPr bwMode="auto">
          <a:xfrm>
            <a:off x="457200" y="1600200"/>
            <a:ext cx="4495800" cy="4525963"/>
          </a:xfrm>
          <a:prstGeom prst="rect">
            <a:avLst/>
          </a:prstGeom>
          <a:noFill/>
          <a:ln w="9525">
            <a:noFill/>
            <a:miter lim="800000"/>
          </a:ln>
        </p:spPr>
        <p:txBody>
          <a:bodyPr/>
          <a:lstStyle/>
          <a:p>
            <a:pPr marL="342900" indent="-342900" eaLnBrk="1" hangingPunct="1">
              <a:spcBef>
                <a:spcPct val="20000"/>
              </a:spcBef>
              <a:buFont typeface="Arial" panose="020B0604020202020204" pitchFamily="34" charset="0"/>
              <a:buChar char="•"/>
            </a:pPr>
            <a:endParaRPr lang="zh-CN" altLang="zh-CN" sz="2800">
              <a:sym typeface="Calibri" panose="020F0502020204030204" pitchFamily="34" charset="0"/>
            </a:endParaRPr>
          </a:p>
        </p:txBody>
      </p:sp>
      <p:sp>
        <p:nvSpPr>
          <p:cNvPr id="19467" name="Rectangle 5"/>
          <p:cNvSpPr>
            <a:spLocks noGrp="1" noChangeArrowheads="1"/>
          </p:cNvSpPr>
          <p:nvPr/>
        </p:nvSpPr>
        <p:spPr bwMode="auto">
          <a:xfrm>
            <a:off x="928662" y="1189038"/>
            <a:ext cx="7173912" cy="4525962"/>
          </a:xfrm>
          <a:prstGeom prst="rect">
            <a:avLst/>
          </a:prstGeom>
          <a:noFill/>
          <a:ln w="9525">
            <a:noFill/>
            <a:miter lim="800000"/>
          </a:ln>
        </p:spPr>
        <p:txBody>
          <a:bodyPr/>
          <a:lstStyle/>
          <a:p>
            <a:pPr marL="342900" indent="-342900" algn="ctr" eaLnBrk="1" hangingPunct="1">
              <a:spcBef>
                <a:spcPct val="20000"/>
              </a:spcBef>
              <a:defRPr/>
            </a:pPr>
            <a:r>
              <a:rPr lang="en-US" altLang="zh-CN" sz="2400" b="1" dirty="0">
                <a:solidFill>
                  <a:srgbClr val="CC6600"/>
                </a:solidFill>
                <a:sym typeface="宋体" panose="02010600030101010101" pitchFamily="2" charset="-122"/>
              </a:rPr>
              <a:t>     The meaning of number nine</a:t>
            </a:r>
            <a:endParaRPr lang="en-US" altLang="zh-CN" sz="2400" b="1" dirty="0">
              <a:solidFill>
                <a:srgbClr val="CC6600"/>
              </a:solidFill>
              <a:sym typeface="Calibri" panose="020F0502020204030204" pitchFamily="34" charset="0"/>
            </a:endParaRPr>
          </a:p>
          <a:p>
            <a:pPr marL="360045" eaLnBrk="1" hangingPunct="1">
              <a:spcBef>
                <a:spcPts val="600"/>
              </a:spcBef>
              <a:buSzPct val="60000"/>
              <a:buFont typeface="Wingdings" panose="05000000000000000000" pitchFamily="2" charset="2"/>
              <a:buChar char="l"/>
              <a:defRPr/>
            </a:pPr>
            <a:r>
              <a:rPr lang="en-US" altLang="zh-CN" sz="2200" dirty="0">
                <a:sym typeface="宋体" panose="02010600030101010101" pitchFamily="2" charset="-122"/>
              </a:rPr>
              <a:t>  odd numbers represent </a:t>
            </a:r>
            <a:r>
              <a:rPr lang="en-US" altLang="zh-CN" sz="2200" i="1" dirty="0">
                <a:sym typeface="宋体" panose="02010600030101010101" pitchFamily="2" charset="-122"/>
              </a:rPr>
              <a:t>yang</a:t>
            </a:r>
            <a:r>
              <a:rPr lang="en-US" altLang="zh-CN" sz="2200" dirty="0">
                <a:sym typeface="宋体" panose="02010600030101010101" pitchFamily="2" charset="-122"/>
              </a:rPr>
              <a:t>; even numbers </a:t>
            </a:r>
            <a:r>
              <a:rPr lang="en-US" altLang="zh-CN" sz="2200" i="1" dirty="0">
                <a:sym typeface="宋体" panose="02010600030101010101" pitchFamily="2" charset="-122"/>
              </a:rPr>
              <a:t>yin</a:t>
            </a:r>
            <a:endParaRPr lang="en-US" altLang="zh-CN" sz="2200" dirty="0">
              <a:sym typeface="宋体" panose="02010600030101010101" pitchFamily="2" charset="-122"/>
            </a:endParaRPr>
          </a:p>
          <a:p>
            <a:pPr marL="360045" eaLnBrk="1" hangingPunct="1">
              <a:spcBef>
                <a:spcPts val="600"/>
              </a:spcBef>
              <a:buSzPct val="60000"/>
              <a:buFont typeface="Wingdings" panose="05000000000000000000" pitchFamily="2" charset="2"/>
              <a:buChar char="l"/>
              <a:defRPr/>
            </a:pPr>
            <a:r>
              <a:rPr lang="en-US" altLang="zh-CN" sz="2200" dirty="0">
                <a:sym typeface="宋体" panose="02010600030101010101" pitchFamily="2" charset="-122"/>
              </a:rPr>
              <a:t>  Nine is the largest odd number under ten, it was </a:t>
            </a:r>
            <a:endParaRPr lang="en-US" altLang="zh-CN" sz="2200" dirty="0" smtClean="0">
              <a:sym typeface="宋体" panose="02010600030101010101" pitchFamily="2" charset="-122"/>
            </a:endParaRPr>
          </a:p>
          <a:p>
            <a:pPr marL="360045" eaLnBrk="1" hangingPunct="1">
              <a:spcBef>
                <a:spcPts val="600"/>
              </a:spcBef>
              <a:buSzPct val="60000"/>
              <a:defRPr/>
            </a:pPr>
            <a:r>
              <a:rPr lang="en-US" altLang="zh-CN" sz="2200" dirty="0">
                <a:sym typeface="宋体" panose="02010600030101010101" pitchFamily="2" charset="-122"/>
              </a:rPr>
              <a:t> </a:t>
            </a:r>
            <a:r>
              <a:rPr lang="en-US" altLang="zh-CN" sz="2200" dirty="0" smtClean="0">
                <a:sym typeface="宋体" panose="02010600030101010101" pitchFamily="2" charset="-122"/>
              </a:rPr>
              <a:t>   regarded </a:t>
            </a:r>
            <a:r>
              <a:rPr lang="en-US" altLang="zh-CN" sz="2200" dirty="0">
                <a:sym typeface="宋体" panose="02010600030101010101" pitchFamily="2" charset="-122"/>
              </a:rPr>
              <a:t>an extremely lucky number. </a:t>
            </a:r>
            <a:endParaRPr lang="zh-CN" altLang="en-US" sz="2200" dirty="0">
              <a:sym typeface="宋体" panose="02010600030101010101" pitchFamily="2" charset="-122"/>
            </a:endParaRPr>
          </a:p>
          <a:p>
            <a:pPr marL="360045" eaLnBrk="1" hangingPunct="1">
              <a:spcBef>
                <a:spcPts val="600"/>
              </a:spcBef>
              <a:buSzPct val="60000"/>
              <a:buFont typeface="Wingdings" panose="05000000000000000000" pitchFamily="2" charset="2"/>
              <a:buChar char="l"/>
              <a:defRPr/>
            </a:pPr>
            <a:r>
              <a:rPr lang="en-US" altLang="zh-CN" sz="2200" dirty="0">
                <a:sym typeface="宋体" panose="02010600030101010101" pitchFamily="2" charset="-122"/>
              </a:rPr>
              <a:t>  emperors liked to monopolize it to symbolize their </a:t>
            </a:r>
            <a:endParaRPr lang="en-US" altLang="zh-CN" sz="2200" dirty="0" smtClean="0">
              <a:sym typeface="宋体" panose="02010600030101010101" pitchFamily="2" charset="-122"/>
            </a:endParaRPr>
          </a:p>
          <a:p>
            <a:pPr marL="360045" eaLnBrk="1" hangingPunct="1">
              <a:spcBef>
                <a:spcPts val="600"/>
              </a:spcBef>
              <a:buSzPct val="60000"/>
              <a:defRPr/>
            </a:pPr>
            <a:r>
              <a:rPr lang="en-US" altLang="zh-CN" sz="2200" dirty="0">
                <a:sym typeface="宋体" panose="02010600030101010101" pitchFamily="2" charset="-122"/>
              </a:rPr>
              <a:t> </a:t>
            </a:r>
            <a:r>
              <a:rPr lang="en-US" altLang="zh-CN" sz="2200" dirty="0" smtClean="0">
                <a:sym typeface="宋体" panose="02010600030101010101" pitchFamily="2" charset="-122"/>
              </a:rPr>
              <a:t>   superiority</a:t>
            </a:r>
            <a:endParaRPr lang="en-US" altLang="zh-CN" sz="2200" dirty="0">
              <a:sym typeface="宋体" panose="02010600030101010101" pitchFamily="2" charset="-122"/>
            </a:endParaRPr>
          </a:p>
          <a:p>
            <a:pPr marL="360045" eaLnBrk="1" hangingPunct="1">
              <a:spcBef>
                <a:spcPts val="600"/>
              </a:spcBef>
              <a:buSzPct val="60000"/>
              <a:buFont typeface="Wingdings" panose="05000000000000000000" pitchFamily="2" charset="2"/>
              <a:buChar char="l"/>
              <a:defRPr/>
            </a:pPr>
            <a:r>
              <a:rPr lang="en-US" altLang="zh-CN" sz="2200" dirty="0">
                <a:sym typeface="宋体" panose="02010600030101010101" pitchFamily="2" charset="-122"/>
              </a:rPr>
              <a:t>  Designs related to nine appeared almost on every </a:t>
            </a:r>
            <a:endParaRPr lang="en-US" altLang="zh-CN" sz="2200" dirty="0" smtClean="0">
              <a:sym typeface="宋体" panose="02010600030101010101" pitchFamily="2" charset="-122"/>
            </a:endParaRPr>
          </a:p>
          <a:p>
            <a:pPr marL="360045" eaLnBrk="1" hangingPunct="1">
              <a:spcBef>
                <a:spcPts val="600"/>
              </a:spcBef>
              <a:buSzPct val="60000"/>
              <a:defRPr/>
            </a:pPr>
            <a:r>
              <a:rPr lang="en-US" altLang="zh-CN" sz="2200" dirty="0">
                <a:sym typeface="宋体" panose="02010600030101010101" pitchFamily="2" charset="-122"/>
              </a:rPr>
              <a:t> </a:t>
            </a:r>
            <a:r>
              <a:rPr lang="en-US" altLang="zh-CN" sz="2200" dirty="0" smtClean="0">
                <a:sym typeface="宋体" panose="02010600030101010101" pitchFamily="2" charset="-122"/>
              </a:rPr>
              <a:t>   imperial </a:t>
            </a:r>
            <a:r>
              <a:rPr lang="en-US" altLang="zh-CN" sz="2200" dirty="0">
                <a:sym typeface="宋体" panose="02010600030101010101" pitchFamily="2" charset="-122"/>
              </a:rPr>
              <a:t>structure. </a:t>
            </a:r>
            <a:endParaRPr lang="en-US" altLang="zh-CN" sz="2200" dirty="0">
              <a:sym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464"/>
                                        </p:tgtEl>
                                        <p:attrNameLst>
                                          <p:attrName>style.visibility</p:attrName>
                                        </p:attrNameLst>
                                      </p:cBhvr>
                                      <p:to>
                                        <p:strVal val="visible"/>
                                      </p:to>
                                    </p:set>
                                    <p:anim calcmode="lin" valueType="num">
                                      <p:cBhvr>
                                        <p:cTn id="7" dur="500" fill="hold"/>
                                        <p:tgtEl>
                                          <p:spTgt spid="19464"/>
                                        </p:tgtEl>
                                        <p:attrNameLst>
                                          <p:attrName>ppt_x</p:attrName>
                                        </p:attrNameLst>
                                      </p:cBhvr>
                                      <p:tavLst>
                                        <p:tav tm="0">
                                          <p:val>
                                            <p:strVal val="#ppt_x"/>
                                          </p:val>
                                        </p:tav>
                                        <p:tav tm="100000">
                                          <p:val>
                                            <p:strVal val="#ppt_x"/>
                                          </p:val>
                                        </p:tav>
                                      </p:tavLst>
                                    </p:anim>
                                    <p:anim calcmode="lin" valueType="num">
                                      <p:cBhvr>
                                        <p:cTn id="8" dur="500" fill="hold"/>
                                        <p:tgtEl>
                                          <p:spTgt spid="1946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466">
                                            <p:txEl>
                                              <p:pRg st="0" end="0"/>
                                            </p:txEl>
                                          </p:spTgt>
                                        </p:tgtEl>
                                        <p:attrNameLst>
                                          <p:attrName>style.visibility</p:attrName>
                                        </p:attrNameLst>
                                      </p:cBhvr>
                                      <p:to>
                                        <p:strVal val="visible"/>
                                      </p:to>
                                    </p:set>
                                    <p:anim calcmode="lin" valueType="num">
                                      <p:cBhvr>
                                        <p:cTn id="13" dur="500" fill="hold"/>
                                        <p:tgtEl>
                                          <p:spTgt spid="19466">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1946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9467">
                                            <p:txEl>
                                              <p:pRg st="0" end="0"/>
                                            </p:txEl>
                                          </p:spTgt>
                                        </p:tgtEl>
                                        <p:attrNameLst>
                                          <p:attrName>style.visibility</p:attrName>
                                        </p:attrNameLst>
                                      </p:cBhvr>
                                      <p:to>
                                        <p:strVal val="visible"/>
                                      </p:to>
                                    </p:set>
                                    <p:anim calcmode="lin" valueType="num">
                                      <p:cBhvr>
                                        <p:cTn id="19" dur="500" fill="hold"/>
                                        <p:tgtEl>
                                          <p:spTgt spid="19467">
                                            <p:txEl>
                                              <p:pRg st="0" end="0"/>
                                            </p:txEl>
                                          </p:spTgt>
                                        </p:tgtEl>
                                        <p:attrNameLst>
                                          <p:attrName>ppt_x</p:attrName>
                                        </p:attrNameLst>
                                      </p:cBhvr>
                                      <p:tavLst>
                                        <p:tav tm="0">
                                          <p:val>
                                            <p:strVal val="#ppt_x"/>
                                          </p:val>
                                        </p:tav>
                                        <p:tav tm="100000">
                                          <p:val>
                                            <p:strVal val="#ppt_x"/>
                                          </p:val>
                                        </p:tav>
                                      </p:tavLst>
                                    </p:anim>
                                    <p:anim calcmode="lin" valueType="num">
                                      <p:cBhvr>
                                        <p:cTn id="20" dur="500" fill="hold"/>
                                        <p:tgtEl>
                                          <p:spTgt spid="194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9467">
                                            <p:txEl>
                                              <p:pRg st="1" end="1"/>
                                            </p:txEl>
                                          </p:spTgt>
                                        </p:tgtEl>
                                        <p:attrNameLst>
                                          <p:attrName>style.visibility</p:attrName>
                                        </p:attrNameLst>
                                      </p:cBhvr>
                                      <p:to>
                                        <p:strVal val="visible"/>
                                      </p:to>
                                    </p:set>
                                    <p:anim calcmode="lin" valueType="num">
                                      <p:cBhvr>
                                        <p:cTn id="25" dur="500" fill="hold"/>
                                        <p:tgtEl>
                                          <p:spTgt spid="19467">
                                            <p:txEl>
                                              <p:pRg st="1" end="1"/>
                                            </p:txEl>
                                          </p:spTgt>
                                        </p:tgtEl>
                                        <p:attrNameLst>
                                          <p:attrName>ppt_x</p:attrName>
                                        </p:attrNameLst>
                                      </p:cBhvr>
                                      <p:tavLst>
                                        <p:tav tm="0">
                                          <p:val>
                                            <p:strVal val="#ppt_x"/>
                                          </p:val>
                                        </p:tav>
                                        <p:tav tm="100000">
                                          <p:val>
                                            <p:strVal val="#ppt_x"/>
                                          </p:val>
                                        </p:tav>
                                      </p:tavLst>
                                    </p:anim>
                                    <p:anim calcmode="lin" valueType="num">
                                      <p:cBhvr>
                                        <p:cTn id="26" dur="500" fill="hold"/>
                                        <p:tgtEl>
                                          <p:spTgt spid="1946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9467">
                                            <p:txEl>
                                              <p:pRg st="2" end="2"/>
                                            </p:txEl>
                                          </p:spTgt>
                                        </p:tgtEl>
                                        <p:attrNameLst>
                                          <p:attrName>style.visibility</p:attrName>
                                        </p:attrNameLst>
                                      </p:cBhvr>
                                      <p:to>
                                        <p:strVal val="visible"/>
                                      </p:to>
                                    </p:set>
                                    <p:anim calcmode="lin" valueType="num">
                                      <p:cBhvr>
                                        <p:cTn id="31" dur="500" fill="hold"/>
                                        <p:tgtEl>
                                          <p:spTgt spid="19467">
                                            <p:txEl>
                                              <p:pRg st="2" end="2"/>
                                            </p:txEl>
                                          </p:spTgt>
                                        </p:tgtEl>
                                        <p:attrNameLst>
                                          <p:attrName>ppt_x</p:attrName>
                                        </p:attrNameLst>
                                      </p:cBhvr>
                                      <p:tavLst>
                                        <p:tav tm="0">
                                          <p:val>
                                            <p:strVal val="#ppt_x"/>
                                          </p:val>
                                        </p:tav>
                                        <p:tav tm="100000">
                                          <p:val>
                                            <p:strVal val="#ppt_x"/>
                                          </p:val>
                                        </p:tav>
                                      </p:tavLst>
                                    </p:anim>
                                    <p:anim calcmode="lin" valueType="num">
                                      <p:cBhvr>
                                        <p:cTn id="32" dur="500" fill="hold"/>
                                        <p:tgtEl>
                                          <p:spTgt spid="19467">
                                            <p:txEl>
                                              <p:pRg st="2" end="2"/>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9467">
                                            <p:txEl>
                                              <p:pRg st="3" end="3"/>
                                            </p:txEl>
                                          </p:spTgt>
                                        </p:tgtEl>
                                        <p:attrNameLst>
                                          <p:attrName>style.visibility</p:attrName>
                                        </p:attrNameLst>
                                      </p:cBhvr>
                                      <p:to>
                                        <p:strVal val="visible"/>
                                      </p:to>
                                    </p:set>
                                    <p:anim calcmode="lin" valueType="num">
                                      <p:cBhvr>
                                        <p:cTn id="35" dur="500" fill="hold"/>
                                        <p:tgtEl>
                                          <p:spTgt spid="19467">
                                            <p:txEl>
                                              <p:pRg st="3" end="3"/>
                                            </p:txEl>
                                          </p:spTgt>
                                        </p:tgtEl>
                                        <p:attrNameLst>
                                          <p:attrName>ppt_x</p:attrName>
                                        </p:attrNameLst>
                                      </p:cBhvr>
                                      <p:tavLst>
                                        <p:tav tm="0">
                                          <p:val>
                                            <p:strVal val="#ppt_x"/>
                                          </p:val>
                                        </p:tav>
                                        <p:tav tm="100000">
                                          <p:val>
                                            <p:strVal val="#ppt_x"/>
                                          </p:val>
                                        </p:tav>
                                      </p:tavLst>
                                    </p:anim>
                                    <p:anim calcmode="lin" valueType="num">
                                      <p:cBhvr>
                                        <p:cTn id="36" dur="500" fill="hold"/>
                                        <p:tgtEl>
                                          <p:spTgt spid="1946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9467">
                                            <p:txEl>
                                              <p:pRg st="4" end="4"/>
                                            </p:txEl>
                                          </p:spTgt>
                                        </p:tgtEl>
                                        <p:attrNameLst>
                                          <p:attrName>style.visibility</p:attrName>
                                        </p:attrNameLst>
                                      </p:cBhvr>
                                      <p:to>
                                        <p:strVal val="visible"/>
                                      </p:to>
                                    </p:set>
                                    <p:anim calcmode="lin" valueType="num">
                                      <p:cBhvr>
                                        <p:cTn id="41" dur="500" fill="hold"/>
                                        <p:tgtEl>
                                          <p:spTgt spid="19467">
                                            <p:txEl>
                                              <p:pRg st="4" end="4"/>
                                            </p:txEl>
                                          </p:spTgt>
                                        </p:tgtEl>
                                        <p:attrNameLst>
                                          <p:attrName>ppt_x</p:attrName>
                                        </p:attrNameLst>
                                      </p:cBhvr>
                                      <p:tavLst>
                                        <p:tav tm="0">
                                          <p:val>
                                            <p:strVal val="#ppt_x"/>
                                          </p:val>
                                        </p:tav>
                                        <p:tav tm="100000">
                                          <p:val>
                                            <p:strVal val="#ppt_x"/>
                                          </p:val>
                                        </p:tav>
                                      </p:tavLst>
                                    </p:anim>
                                    <p:anim calcmode="lin" valueType="num">
                                      <p:cBhvr>
                                        <p:cTn id="42" dur="500" fill="hold"/>
                                        <p:tgtEl>
                                          <p:spTgt spid="19467">
                                            <p:txEl>
                                              <p:pRg st="4" end="4"/>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9467">
                                            <p:txEl>
                                              <p:pRg st="5" end="5"/>
                                            </p:txEl>
                                          </p:spTgt>
                                        </p:tgtEl>
                                        <p:attrNameLst>
                                          <p:attrName>style.visibility</p:attrName>
                                        </p:attrNameLst>
                                      </p:cBhvr>
                                      <p:to>
                                        <p:strVal val="visible"/>
                                      </p:to>
                                    </p:set>
                                    <p:anim calcmode="lin" valueType="num">
                                      <p:cBhvr>
                                        <p:cTn id="45" dur="500" fill="hold"/>
                                        <p:tgtEl>
                                          <p:spTgt spid="19467">
                                            <p:txEl>
                                              <p:pRg st="5" end="5"/>
                                            </p:txEl>
                                          </p:spTgt>
                                        </p:tgtEl>
                                        <p:attrNameLst>
                                          <p:attrName>ppt_x</p:attrName>
                                        </p:attrNameLst>
                                      </p:cBhvr>
                                      <p:tavLst>
                                        <p:tav tm="0">
                                          <p:val>
                                            <p:strVal val="#ppt_x"/>
                                          </p:val>
                                        </p:tav>
                                        <p:tav tm="100000">
                                          <p:val>
                                            <p:strVal val="#ppt_x"/>
                                          </p:val>
                                        </p:tav>
                                      </p:tavLst>
                                    </p:anim>
                                    <p:anim calcmode="lin" valueType="num">
                                      <p:cBhvr>
                                        <p:cTn id="46" dur="500" fill="hold"/>
                                        <p:tgtEl>
                                          <p:spTgt spid="1946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9467">
                                            <p:txEl>
                                              <p:pRg st="6" end="6"/>
                                            </p:txEl>
                                          </p:spTgt>
                                        </p:tgtEl>
                                        <p:attrNameLst>
                                          <p:attrName>style.visibility</p:attrName>
                                        </p:attrNameLst>
                                      </p:cBhvr>
                                      <p:to>
                                        <p:strVal val="visible"/>
                                      </p:to>
                                    </p:set>
                                    <p:anim calcmode="lin" valueType="num">
                                      <p:cBhvr>
                                        <p:cTn id="51" dur="500" fill="hold"/>
                                        <p:tgtEl>
                                          <p:spTgt spid="19467">
                                            <p:txEl>
                                              <p:pRg st="6" end="6"/>
                                            </p:txEl>
                                          </p:spTgt>
                                        </p:tgtEl>
                                        <p:attrNameLst>
                                          <p:attrName>ppt_x</p:attrName>
                                        </p:attrNameLst>
                                      </p:cBhvr>
                                      <p:tavLst>
                                        <p:tav tm="0">
                                          <p:val>
                                            <p:strVal val="#ppt_x"/>
                                          </p:val>
                                        </p:tav>
                                        <p:tav tm="100000">
                                          <p:val>
                                            <p:strVal val="#ppt_x"/>
                                          </p:val>
                                        </p:tav>
                                      </p:tavLst>
                                    </p:anim>
                                    <p:anim calcmode="lin" valueType="num">
                                      <p:cBhvr>
                                        <p:cTn id="52" dur="500" fill="hold"/>
                                        <p:tgtEl>
                                          <p:spTgt spid="19467">
                                            <p:txEl>
                                              <p:pRg st="6" end="6"/>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9467">
                                            <p:txEl>
                                              <p:pRg st="7" end="7"/>
                                            </p:txEl>
                                          </p:spTgt>
                                        </p:tgtEl>
                                        <p:attrNameLst>
                                          <p:attrName>style.visibility</p:attrName>
                                        </p:attrNameLst>
                                      </p:cBhvr>
                                      <p:to>
                                        <p:strVal val="visible"/>
                                      </p:to>
                                    </p:set>
                                    <p:anim calcmode="lin" valueType="num">
                                      <p:cBhvr>
                                        <p:cTn id="55" dur="500" fill="hold"/>
                                        <p:tgtEl>
                                          <p:spTgt spid="19467">
                                            <p:txEl>
                                              <p:pRg st="7" end="7"/>
                                            </p:txEl>
                                          </p:spTgt>
                                        </p:tgtEl>
                                        <p:attrNameLst>
                                          <p:attrName>ppt_x</p:attrName>
                                        </p:attrNameLst>
                                      </p:cBhvr>
                                      <p:tavLst>
                                        <p:tav tm="0">
                                          <p:val>
                                            <p:strVal val="#ppt_x"/>
                                          </p:val>
                                        </p:tav>
                                        <p:tav tm="100000">
                                          <p:val>
                                            <p:strVal val="#ppt_x"/>
                                          </p:val>
                                        </p:tav>
                                      </p:tavLst>
                                    </p:anim>
                                    <p:anim calcmode="lin" valueType="num">
                                      <p:cBhvr>
                                        <p:cTn id="56" dur="500" fill="hold"/>
                                        <p:tgtEl>
                                          <p:spTgt spid="19467">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8" name="组合 3"/>
          <p:cNvGrpSpPr/>
          <p:nvPr/>
        </p:nvGrpSpPr>
        <p:grpSpPr bwMode="auto">
          <a:xfrm>
            <a:off x="0" y="579438"/>
            <a:ext cx="9144000" cy="420687"/>
            <a:chOff x="0" y="0"/>
            <a:chExt cx="9144000" cy="420086"/>
          </a:xfrm>
        </p:grpSpPr>
        <p:sp>
          <p:nvSpPr>
            <p:cNvPr id="31754" name="直接连接符 14"/>
            <p:cNvSpPr>
              <a:spLocks noChangeShapeType="1"/>
            </p:cNvSpPr>
            <p:nvPr/>
          </p:nvSpPr>
          <p:spPr bwMode="auto">
            <a:xfrm>
              <a:off x="4859338" y="210836"/>
              <a:ext cx="4284662" cy="1"/>
            </a:xfrm>
            <a:prstGeom prst="line">
              <a:avLst/>
            </a:prstGeom>
            <a:noFill/>
            <a:ln w="9525">
              <a:solidFill>
                <a:srgbClr val="A71F13"/>
              </a:solidFill>
              <a:bevel/>
            </a:ln>
          </p:spPr>
          <p:txBody>
            <a:bodyPr/>
            <a:lstStyle/>
            <a:p>
              <a:endParaRPr lang="zh-CN" altLang="en-US"/>
            </a:p>
          </p:txBody>
        </p:sp>
        <p:pic>
          <p:nvPicPr>
            <p:cNvPr id="31755"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0"/>
              <a:ext cx="420086" cy="420086"/>
            </a:xfrm>
            <a:prstGeom prst="rect">
              <a:avLst/>
            </a:prstGeom>
            <a:noFill/>
            <a:ln w="9525">
              <a:noFill/>
              <a:miter lim="800000"/>
              <a:headEnd/>
              <a:tailEnd/>
            </a:ln>
          </p:spPr>
        </p:pic>
        <p:sp>
          <p:nvSpPr>
            <p:cNvPr id="31756" name="直接连接符 16"/>
            <p:cNvSpPr>
              <a:spLocks noChangeShapeType="1"/>
            </p:cNvSpPr>
            <p:nvPr/>
          </p:nvSpPr>
          <p:spPr bwMode="auto">
            <a:xfrm>
              <a:off x="0" y="210836"/>
              <a:ext cx="4284663" cy="1"/>
            </a:xfrm>
            <a:prstGeom prst="line">
              <a:avLst/>
            </a:prstGeom>
            <a:noFill/>
            <a:ln w="9525">
              <a:solidFill>
                <a:srgbClr val="A71F13"/>
              </a:solidFill>
              <a:bevel/>
            </a:ln>
          </p:spPr>
          <p:txBody>
            <a:bodyPr/>
            <a:lstStyle/>
            <a:p>
              <a:endParaRPr lang="zh-CN" altLang="en-US"/>
            </a:p>
          </p:txBody>
        </p:sp>
      </p:grpSp>
      <p:sp>
        <p:nvSpPr>
          <p:cNvPr id="20488" name="Rectangle 5"/>
          <p:cNvSpPr>
            <a:spLocks noChangeArrowheads="1"/>
          </p:cNvSpPr>
          <p:nvPr/>
        </p:nvSpPr>
        <p:spPr bwMode="auto">
          <a:xfrm>
            <a:off x="755650" y="2497138"/>
            <a:ext cx="8229600" cy="2143125"/>
          </a:xfrm>
          <a:prstGeom prst="rect">
            <a:avLst/>
          </a:prstGeom>
          <a:noFill/>
          <a:ln w="9525">
            <a:noFill/>
            <a:miter lim="800000"/>
          </a:ln>
        </p:spPr>
        <p:txBody>
          <a:bodyPr/>
          <a:lstStyle/>
          <a:p>
            <a:pPr>
              <a:buFont typeface="Arial" panose="020B0604020202020204" pitchFamily="34" charset="0"/>
              <a:buNone/>
              <a:defRPr/>
            </a:pPr>
            <a:endParaRPr lang="zh-CN" altLang="en-US" sz="2400" dirty="0">
              <a:solidFill>
                <a:srgbClr val="CC6600"/>
              </a:solidFill>
              <a:ea typeface="宋体" panose="02010600030101010101" pitchFamily="2" charset="-122"/>
            </a:endParaRPr>
          </a:p>
          <a:p>
            <a:pPr marL="360045">
              <a:spcBef>
                <a:spcPts val="600"/>
              </a:spcBef>
              <a:buSzPct val="60000"/>
              <a:buFont typeface="Wingdings" panose="05000000000000000000" pitchFamily="2" charset="2"/>
              <a:buChar char="l"/>
              <a:defRPr/>
            </a:pPr>
            <a:r>
              <a:rPr lang="en-US" sz="2400" dirty="0">
                <a:solidFill>
                  <a:srgbClr val="CC6600"/>
                </a:solidFill>
                <a:ea typeface="宋体" panose="02010600030101010101" pitchFamily="2" charset="-122"/>
                <a:sym typeface="宋体" panose="02010600030101010101" pitchFamily="2" charset="-122"/>
              </a:rPr>
              <a:t>  Beijing quadrangles</a:t>
            </a:r>
            <a:endParaRPr lang="en-US" sz="2400" dirty="0">
              <a:solidFill>
                <a:srgbClr val="CC6600"/>
              </a:solidFill>
              <a:ea typeface="宋体" panose="02010600030101010101" pitchFamily="2" charset="-122"/>
              <a:sym typeface="宋体" panose="02010600030101010101" pitchFamily="2" charset="-122"/>
            </a:endParaRPr>
          </a:p>
          <a:p>
            <a:pPr marL="360045">
              <a:spcBef>
                <a:spcPts val="600"/>
              </a:spcBef>
              <a:buSzPct val="60000"/>
              <a:buFont typeface="Wingdings" panose="05000000000000000000" pitchFamily="2" charset="2"/>
              <a:buChar char="l"/>
              <a:defRPr/>
            </a:pPr>
            <a:r>
              <a:rPr lang="en-US" sz="2400" dirty="0">
                <a:solidFill>
                  <a:srgbClr val="CC6600"/>
                </a:solidFill>
                <a:ea typeface="宋体" panose="02010600030101010101" pitchFamily="2" charset="-122"/>
                <a:sym typeface="宋体" panose="02010600030101010101" pitchFamily="2" charset="-122"/>
              </a:rPr>
              <a:t>  </a:t>
            </a:r>
            <a:r>
              <a:rPr lang="en-US" sz="2400" dirty="0" smtClean="0">
                <a:solidFill>
                  <a:srgbClr val="CC6600"/>
                </a:solidFill>
                <a:ea typeface="宋体" panose="02010600030101010101" pitchFamily="2" charset="-122"/>
                <a:sym typeface="宋体" panose="02010600030101010101" pitchFamily="2" charset="-122"/>
              </a:rPr>
              <a:t>Shanxi </a:t>
            </a:r>
            <a:r>
              <a:rPr lang="en-US" sz="2400" dirty="0">
                <a:solidFill>
                  <a:srgbClr val="CC6600"/>
                </a:solidFill>
                <a:ea typeface="宋体" panose="02010600030101010101" pitchFamily="2" charset="-122"/>
                <a:sym typeface="宋体" panose="02010600030101010101" pitchFamily="2" charset="-122"/>
              </a:rPr>
              <a:t>cave dwellings</a:t>
            </a:r>
            <a:endParaRPr lang="en-US" sz="2400" dirty="0">
              <a:solidFill>
                <a:srgbClr val="CC6600"/>
              </a:solidFill>
              <a:ea typeface="宋体" panose="02010600030101010101" pitchFamily="2" charset="-122"/>
              <a:sym typeface="宋体" panose="02010600030101010101" pitchFamily="2" charset="-122"/>
            </a:endParaRPr>
          </a:p>
          <a:p>
            <a:pPr marL="360045">
              <a:spcBef>
                <a:spcPts val="600"/>
              </a:spcBef>
              <a:buSzPct val="60000"/>
              <a:buFont typeface="Wingdings" panose="05000000000000000000" pitchFamily="2" charset="2"/>
              <a:buChar char="l"/>
              <a:defRPr/>
            </a:pPr>
            <a:r>
              <a:rPr lang="en-US" sz="2400" dirty="0">
                <a:solidFill>
                  <a:srgbClr val="CC6600"/>
                </a:solidFill>
                <a:ea typeface="宋体" panose="02010600030101010101" pitchFamily="2" charset="-122"/>
                <a:sym typeface="宋体" panose="02010600030101010101" pitchFamily="2" charset="-122"/>
              </a:rPr>
              <a:t>  Huizhou residential houses</a:t>
            </a:r>
            <a:endParaRPr lang="en-US" sz="2400" dirty="0">
              <a:solidFill>
                <a:srgbClr val="CC6600"/>
              </a:solidFill>
              <a:ea typeface="宋体" panose="02010600030101010101" pitchFamily="2" charset="-122"/>
              <a:sym typeface="宋体" panose="02010600030101010101" pitchFamily="2" charset="-122"/>
            </a:endParaRPr>
          </a:p>
          <a:p>
            <a:pPr marL="360045">
              <a:spcBef>
                <a:spcPts val="600"/>
              </a:spcBef>
              <a:buSzPct val="60000"/>
              <a:buFont typeface="Wingdings" panose="05000000000000000000" pitchFamily="2" charset="2"/>
              <a:buChar char="l"/>
              <a:defRPr/>
            </a:pPr>
            <a:r>
              <a:rPr lang="en-US" sz="2400" dirty="0">
                <a:solidFill>
                  <a:srgbClr val="CC6600"/>
                </a:solidFill>
                <a:ea typeface="宋体" panose="02010600030101010101" pitchFamily="2" charset="-122"/>
                <a:sym typeface="宋体" panose="02010600030101010101" pitchFamily="2" charset="-122"/>
              </a:rPr>
              <a:t>  Hakka castle-like dwellings</a:t>
            </a:r>
            <a:r>
              <a:rPr lang="zh-CN" altLang="en-US" sz="2400" dirty="0">
                <a:solidFill>
                  <a:srgbClr val="CC6600"/>
                </a:solidFill>
                <a:ea typeface="宋体" panose="02010600030101010101" pitchFamily="2" charset="-122"/>
                <a:sym typeface="宋体" panose="02010600030101010101" pitchFamily="2" charset="-122"/>
              </a:rPr>
              <a:t>客家</a:t>
            </a:r>
            <a:r>
              <a:rPr lang="zh-CN" altLang="en-US" sz="2400" dirty="0">
                <a:solidFill>
                  <a:srgbClr val="CC6600"/>
                </a:solidFill>
                <a:ea typeface="宋体" panose="02010600030101010101" pitchFamily="2" charset="-122"/>
                <a:sym typeface="宋体" panose="02010600030101010101" pitchFamily="2" charset="-122"/>
              </a:rPr>
              <a:t>土楼</a:t>
            </a:r>
            <a:r>
              <a:rPr lang="en-US" sz="2400" dirty="0">
                <a:solidFill>
                  <a:srgbClr val="CC6600"/>
                </a:solidFill>
                <a:ea typeface="宋体" panose="02010600030101010101" pitchFamily="2" charset="-122"/>
                <a:sym typeface="宋体" panose="02010600030101010101" pitchFamily="2" charset="-122"/>
              </a:rPr>
              <a:t> </a:t>
            </a:r>
            <a:endParaRPr lang="en-US" altLang="zh-CN" sz="2400" dirty="0">
              <a:solidFill>
                <a:srgbClr val="CC6600"/>
              </a:solidFill>
              <a:ea typeface="宋体" panose="02010600030101010101" pitchFamily="2" charset="-122"/>
              <a:sym typeface="宋体" panose="02010600030101010101" pitchFamily="2" charset="-122"/>
            </a:endParaRPr>
          </a:p>
          <a:p>
            <a:pPr marL="360045">
              <a:spcBef>
                <a:spcPts val="600"/>
              </a:spcBef>
              <a:buSzPct val="60000"/>
              <a:buFont typeface="Wingdings" panose="05000000000000000000" pitchFamily="2" charset="2"/>
              <a:buChar char="l"/>
              <a:defRPr/>
            </a:pPr>
            <a:endParaRPr lang="en-US" sz="2400" i="1" dirty="0">
              <a:solidFill>
                <a:srgbClr val="CC6600"/>
              </a:solidFill>
              <a:ea typeface="宋体" panose="02010600030101010101" pitchFamily="2" charset="-122"/>
              <a:sym typeface="宋体" panose="02010600030101010101" pitchFamily="2" charset="-122"/>
            </a:endParaRPr>
          </a:p>
        </p:txBody>
      </p:sp>
      <p:sp>
        <p:nvSpPr>
          <p:cNvPr id="31750" name="Rectangle 6"/>
          <p:cNvSpPr>
            <a:spLocks noChangeArrowheads="1"/>
          </p:cNvSpPr>
          <p:nvPr/>
        </p:nvSpPr>
        <p:spPr bwMode="auto">
          <a:xfrm>
            <a:off x="2411413" y="1920875"/>
            <a:ext cx="5638800" cy="1724025"/>
          </a:xfrm>
          <a:prstGeom prst="rect">
            <a:avLst/>
          </a:prstGeom>
          <a:noFill/>
          <a:ln w="9525">
            <a:noFill/>
            <a:miter lim="800000"/>
          </a:ln>
        </p:spPr>
        <p:txBody>
          <a:bodyPr/>
          <a:lstStyle/>
          <a:p>
            <a:pPr marL="363855" indent="-363855">
              <a:lnSpc>
                <a:spcPct val="90000"/>
              </a:lnSpc>
              <a:spcBef>
                <a:spcPct val="20000"/>
              </a:spcBef>
              <a:buFont typeface="Arial" panose="020B0604020202020204" pitchFamily="34" charset="0"/>
              <a:buChar char="•"/>
            </a:pPr>
            <a:endParaRPr lang="zh-CN" altLang="zh-CN" sz="2400" i="1">
              <a:sym typeface="宋体" panose="02010600030101010101" pitchFamily="2" charset="-122"/>
            </a:endParaRPr>
          </a:p>
        </p:txBody>
      </p:sp>
      <p:sp>
        <p:nvSpPr>
          <p:cNvPr id="31751" name="Rectangle 2"/>
          <p:cNvSpPr>
            <a:spLocks noGrp="1" noRot="1" noChangeArrowheads="1"/>
          </p:cNvSpPr>
          <p:nvPr/>
        </p:nvSpPr>
        <p:spPr bwMode="auto">
          <a:xfrm>
            <a:off x="263525" y="879475"/>
            <a:ext cx="4668838" cy="825500"/>
          </a:xfrm>
          <a:prstGeom prst="rect">
            <a:avLst/>
          </a:prstGeom>
          <a:noFill/>
          <a:ln w="9525">
            <a:noFill/>
            <a:miter lim="800000"/>
          </a:ln>
        </p:spPr>
        <p:txBody>
          <a:bodyPr anchor="ctr"/>
          <a:lstStyle/>
          <a:p>
            <a:pPr algn="ctr" eaLnBrk="1" hangingPunct="1"/>
            <a:r>
              <a:rPr lang="en-US" altLang="zh-CN" sz="2400" b="1">
                <a:solidFill>
                  <a:srgbClr val="974806"/>
                </a:solidFill>
                <a:sym typeface="宋体" panose="02010600030101010101" pitchFamily="2" charset="-122"/>
              </a:rPr>
              <a:t>Civilian Residential</a:t>
            </a:r>
            <a:r>
              <a:rPr lang="en-US" altLang="zh-CN" sz="2400">
                <a:solidFill>
                  <a:srgbClr val="DA1804"/>
                </a:solidFill>
                <a:sym typeface="Calibri" panose="020F0502020204030204" pitchFamily="34" charset="0"/>
              </a:rPr>
              <a:t> </a:t>
            </a:r>
            <a:r>
              <a:rPr lang="en-US" altLang="zh-CN" sz="2400" b="1">
                <a:solidFill>
                  <a:srgbClr val="974806"/>
                </a:solidFill>
                <a:sym typeface="宋体" panose="02010600030101010101" pitchFamily="2" charset="-122"/>
              </a:rPr>
              <a:t>Housing</a:t>
            </a:r>
            <a:endParaRPr lang="zh-CN" altLang="en-US" sz="2400"/>
          </a:p>
        </p:txBody>
      </p:sp>
      <p:sp>
        <p:nvSpPr>
          <p:cNvPr id="31752" name="Rectangle 3"/>
          <p:cNvSpPr>
            <a:spLocks noGrp="1" noChangeArrowheads="1"/>
          </p:cNvSpPr>
          <p:nvPr/>
        </p:nvSpPr>
        <p:spPr bwMode="auto">
          <a:xfrm>
            <a:off x="466725" y="1128713"/>
            <a:ext cx="8724900" cy="2387600"/>
          </a:xfrm>
          <a:prstGeom prst="rect">
            <a:avLst/>
          </a:prstGeom>
          <a:noFill/>
          <a:ln w="9525">
            <a:noFill/>
            <a:miter lim="800000"/>
          </a:ln>
        </p:spPr>
        <p:txBody>
          <a:bodyPr/>
          <a:lstStyle/>
          <a:p>
            <a:pPr marL="742950" lvl="1" indent="-285750" eaLnBrk="1" hangingPunct="1">
              <a:spcBef>
                <a:spcPct val="20000"/>
              </a:spcBef>
              <a:buFont typeface="Arial" panose="020B0604020202020204" pitchFamily="34" charset="0"/>
              <a:buChar char="–"/>
            </a:pPr>
            <a:endParaRPr lang="zh-CN" altLang="en-US" sz="2800" b="1" dirty="0">
              <a:sym typeface="Calibri" panose="020F0502020204030204" pitchFamily="34" charset="0"/>
            </a:endParaRPr>
          </a:p>
          <a:p>
            <a:pPr marL="342900" indent="-342900" eaLnBrk="1" hangingPunct="1">
              <a:spcBef>
                <a:spcPct val="20000"/>
              </a:spcBef>
            </a:pPr>
            <a:r>
              <a:rPr lang="en-US" altLang="zh-CN" sz="2800" dirty="0">
                <a:sym typeface="Calibri" panose="020F0502020204030204" pitchFamily="34" charset="0"/>
              </a:rPr>
              <a:t>    </a:t>
            </a:r>
            <a:r>
              <a:rPr lang="en-US" altLang="zh-CN" sz="2400" dirty="0">
                <a:sym typeface="Calibri" panose="020F0502020204030204" pitchFamily="34" charset="0"/>
              </a:rPr>
              <a:t>Since China is a country of diverse natural environments and cultural traditions, its civilian residential housing features diverse styles.</a:t>
            </a:r>
            <a:endParaRPr lang="zh-CN" altLang="en-US" sz="2400" dirty="0">
              <a:sym typeface="Calibri" panose="020F0502020204030204" pitchFamily="34" charset="0"/>
            </a:endParaRPr>
          </a:p>
          <a:p>
            <a:pPr marL="342900" indent="-342900" eaLnBrk="1" hangingPunct="1">
              <a:spcBef>
                <a:spcPct val="20000"/>
              </a:spcBef>
            </a:pPr>
            <a:r>
              <a:rPr lang="en-US" altLang="zh-CN" sz="2400" b="1" dirty="0">
                <a:sym typeface="宋体" panose="02010600030101010101" pitchFamily="2" charset="-122"/>
              </a:rPr>
              <a:t>  </a:t>
            </a:r>
            <a:endParaRPr lang="zh-CN" altLang="en-US" sz="3200" dirty="0">
              <a:sym typeface="Calibri" panose="020F0502020204030204" pitchFamily="34" charset="0"/>
            </a:endParaRPr>
          </a:p>
        </p:txBody>
      </p:sp>
      <p:sp>
        <p:nvSpPr>
          <p:cNvPr id="31753" name="文本框 2"/>
          <p:cNvSpPr>
            <a:spLocks noChangeArrowheads="1"/>
          </p:cNvSpPr>
          <p:nvPr/>
        </p:nvSpPr>
        <p:spPr bwMode="auto">
          <a:xfrm>
            <a:off x="117475" y="120650"/>
            <a:ext cx="5940425" cy="682625"/>
          </a:xfrm>
          <a:prstGeom prst="rect">
            <a:avLst/>
          </a:prstGeom>
          <a:noFill/>
          <a:ln w="9525">
            <a:noFill/>
            <a:miter lim="800000"/>
          </a:ln>
        </p:spPr>
        <p:txBody>
          <a:bodyPr wrap="none">
            <a:spAutoFit/>
          </a:bodyPr>
          <a:lstStyle/>
          <a:p>
            <a:pPr algn="ctr" eaLnBrk="1" hangingPunct="1">
              <a:lnSpc>
                <a:spcPct val="120000"/>
              </a:lnSpc>
            </a:pPr>
            <a:r>
              <a:rPr lang="en-US" altLang="zh-CN" sz="3000" b="1">
                <a:solidFill>
                  <a:srgbClr val="974806"/>
                </a:solidFill>
                <a:latin typeface="Aharoni" panose="02010803020104030203" pitchFamily="2" charset="-79"/>
                <a:sym typeface="Aharoni" panose="02010803020104030203" pitchFamily="2" charset="-79"/>
              </a:rPr>
              <a:t>Traditional</a:t>
            </a:r>
            <a:r>
              <a:rPr lang="en-US" altLang="zh-CN" sz="3200">
                <a:solidFill>
                  <a:srgbClr val="772C03"/>
                </a:solidFill>
                <a:latin typeface="Aharoni" panose="02010803020104030203" pitchFamily="2" charset="-79"/>
                <a:ea typeface="经典繁毛楷" panose="02010600030101010101" charset="-122"/>
                <a:sym typeface="Aharoni" panose="02010803020104030203" pitchFamily="2" charset="-79"/>
              </a:rPr>
              <a:t> </a:t>
            </a:r>
            <a:r>
              <a:rPr lang="en-US" altLang="zh-CN" sz="3000" b="1">
                <a:solidFill>
                  <a:srgbClr val="974806"/>
                </a:solidFill>
                <a:latin typeface="Aharoni" panose="02010803020104030203" pitchFamily="2" charset="-79"/>
                <a:sym typeface="Aharoni" panose="02010803020104030203" pitchFamily="2" charset="-79"/>
              </a:rPr>
              <a:t>Chinese</a:t>
            </a:r>
            <a:r>
              <a:rPr lang="en-US" altLang="zh-CN" sz="3200">
                <a:solidFill>
                  <a:srgbClr val="772C03"/>
                </a:solidFill>
                <a:latin typeface="Aharoni" panose="02010803020104030203" pitchFamily="2" charset="-79"/>
                <a:ea typeface="经典繁毛楷" panose="02010600030101010101" charset="-122"/>
                <a:sym typeface="Aharoni" panose="02010803020104030203" pitchFamily="2" charset="-79"/>
              </a:rPr>
              <a:t> </a:t>
            </a:r>
            <a:r>
              <a:rPr lang="en-US" altLang="zh-CN" sz="3000" b="1">
                <a:solidFill>
                  <a:srgbClr val="974806"/>
                </a:solidFill>
                <a:latin typeface="Aharoni" panose="02010803020104030203" pitchFamily="2" charset="-79"/>
                <a:sym typeface="Aharoni" panose="02010803020104030203" pitchFamily="2" charset="-79"/>
              </a:rPr>
              <a:t>Architecture</a:t>
            </a:r>
            <a:endParaRPr lang="en-US" altLang="zh-CN" sz="3000" b="1">
              <a:solidFill>
                <a:srgbClr val="974806"/>
              </a:solidFill>
              <a:latin typeface="Aharoni" panose="02010803020104030203" pitchFamily="2" charset="-79"/>
              <a:sym typeface="Aharoni" panose="02010803020104030203" pitchFamily="2" charset="-79"/>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751">
                                            <p:txEl>
                                              <p:pRg st="0" end="0"/>
                                            </p:txEl>
                                          </p:spTgt>
                                        </p:tgtEl>
                                        <p:attrNameLst>
                                          <p:attrName>style.visibility</p:attrName>
                                        </p:attrNameLst>
                                      </p:cBhvr>
                                      <p:to>
                                        <p:strVal val="visible"/>
                                      </p:to>
                                    </p:set>
                                    <p:anim calcmode="lin" valueType="num">
                                      <p:cBhvr additive="base">
                                        <p:cTn id="7" dur="500" fill="hold"/>
                                        <p:tgtEl>
                                          <p:spTgt spid="317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7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1752">
                                            <p:txEl>
                                              <p:pRg st="1" end="1"/>
                                            </p:txEl>
                                          </p:spTgt>
                                        </p:tgtEl>
                                        <p:attrNameLst>
                                          <p:attrName>style.visibility</p:attrName>
                                        </p:attrNameLst>
                                      </p:cBhvr>
                                      <p:to>
                                        <p:strVal val="visible"/>
                                      </p:to>
                                    </p:set>
                                    <p:anim calcmode="lin" valueType="num">
                                      <p:cBhvr additive="base">
                                        <p:cTn id="13" dur="500" fill="hold"/>
                                        <p:tgtEl>
                                          <p:spTgt spid="3175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175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488">
                                            <p:txEl>
                                              <p:pRg st="1" end="1"/>
                                            </p:txEl>
                                          </p:spTgt>
                                        </p:tgtEl>
                                        <p:attrNameLst>
                                          <p:attrName>style.visibility</p:attrName>
                                        </p:attrNameLst>
                                      </p:cBhvr>
                                      <p:to>
                                        <p:strVal val="visible"/>
                                      </p:to>
                                    </p:set>
                                    <p:anim calcmode="lin" valueType="num">
                                      <p:cBhvr additive="base">
                                        <p:cTn id="19" dur="500" fill="hold"/>
                                        <p:tgtEl>
                                          <p:spTgt spid="20488">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488">
                                            <p:txEl>
                                              <p:pRg st="1" end="1"/>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0488">
                                            <p:txEl>
                                              <p:pRg st="2" end="2"/>
                                            </p:txEl>
                                          </p:spTgt>
                                        </p:tgtEl>
                                        <p:attrNameLst>
                                          <p:attrName>style.visibility</p:attrName>
                                        </p:attrNameLst>
                                      </p:cBhvr>
                                      <p:to>
                                        <p:strVal val="visible"/>
                                      </p:to>
                                    </p:set>
                                    <p:anim calcmode="lin" valueType="num">
                                      <p:cBhvr additive="base">
                                        <p:cTn id="23" dur="500" fill="hold"/>
                                        <p:tgtEl>
                                          <p:spTgt spid="20488">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0488">
                                            <p:txEl>
                                              <p:pRg st="2" end="2"/>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0488">
                                            <p:txEl>
                                              <p:pRg st="3" end="3"/>
                                            </p:txEl>
                                          </p:spTgt>
                                        </p:tgtEl>
                                        <p:attrNameLst>
                                          <p:attrName>style.visibility</p:attrName>
                                        </p:attrNameLst>
                                      </p:cBhvr>
                                      <p:to>
                                        <p:strVal val="visible"/>
                                      </p:to>
                                    </p:set>
                                    <p:anim calcmode="lin" valueType="num">
                                      <p:cBhvr additive="base">
                                        <p:cTn id="27" dur="500" fill="hold"/>
                                        <p:tgtEl>
                                          <p:spTgt spid="20488">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0488">
                                            <p:txEl>
                                              <p:pRg st="3" end="3"/>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0488">
                                            <p:txEl>
                                              <p:pRg st="4" end="4"/>
                                            </p:txEl>
                                          </p:spTgt>
                                        </p:tgtEl>
                                        <p:attrNameLst>
                                          <p:attrName>style.visibility</p:attrName>
                                        </p:attrNameLst>
                                      </p:cBhvr>
                                      <p:to>
                                        <p:strVal val="visible"/>
                                      </p:to>
                                    </p:set>
                                    <p:anim calcmode="lin" valueType="num">
                                      <p:cBhvr additive="base">
                                        <p:cTn id="31" dur="500" fill="hold"/>
                                        <p:tgtEl>
                                          <p:spTgt spid="2048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048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72" name="组合 3"/>
          <p:cNvGrpSpPr/>
          <p:nvPr/>
        </p:nvGrpSpPr>
        <p:grpSpPr bwMode="auto">
          <a:xfrm>
            <a:off x="0" y="579438"/>
            <a:ext cx="9144000" cy="420687"/>
            <a:chOff x="0" y="0"/>
            <a:chExt cx="9144000" cy="420086"/>
          </a:xfrm>
        </p:grpSpPr>
        <p:sp>
          <p:nvSpPr>
            <p:cNvPr id="32777" name="直接连接符 13"/>
            <p:cNvSpPr>
              <a:spLocks noChangeShapeType="1"/>
            </p:cNvSpPr>
            <p:nvPr/>
          </p:nvSpPr>
          <p:spPr bwMode="auto">
            <a:xfrm>
              <a:off x="4859338" y="210836"/>
              <a:ext cx="4284662" cy="1"/>
            </a:xfrm>
            <a:prstGeom prst="line">
              <a:avLst/>
            </a:prstGeom>
            <a:noFill/>
            <a:ln w="9525">
              <a:solidFill>
                <a:srgbClr val="A71F13"/>
              </a:solidFill>
              <a:bevel/>
            </a:ln>
          </p:spPr>
          <p:txBody>
            <a:bodyPr/>
            <a:lstStyle/>
            <a:p>
              <a:endParaRPr lang="zh-CN" altLang="en-US"/>
            </a:p>
          </p:txBody>
        </p:sp>
        <p:pic>
          <p:nvPicPr>
            <p:cNvPr id="32778"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0"/>
              <a:ext cx="420086" cy="420086"/>
            </a:xfrm>
            <a:prstGeom prst="rect">
              <a:avLst/>
            </a:prstGeom>
            <a:noFill/>
            <a:ln w="9525">
              <a:noFill/>
              <a:miter lim="800000"/>
              <a:headEnd/>
              <a:tailEnd/>
            </a:ln>
          </p:spPr>
        </p:pic>
        <p:sp>
          <p:nvSpPr>
            <p:cNvPr id="32779" name="直接连接符 15"/>
            <p:cNvSpPr>
              <a:spLocks noChangeShapeType="1"/>
            </p:cNvSpPr>
            <p:nvPr/>
          </p:nvSpPr>
          <p:spPr bwMode="auto">
            <a:xfrm>
              <a:off x="0" y="210836"/>
              <a:ext cx="4284663" cy="1"/>
            </a:xfrm>
            <a:prstGeom prst="line">
              <a:avLst/>
            </a:prstGeom>
            <a:noFill/>
            <a:ln w="9525">
              <a:solidFill>
                <a:srgbClr val="A71F13"/>
              </a:solidFill>
              <a:bevel/>
            </a:ln>
          </p:spPr>
          <p:txBody>
            <a:bodyPr/>
            <a:lstStyle/>
            <a:p>
              <a:endParaRPr lang="zh-CN" altLang="en-US"/>
            </a:p>
          </p:txBody>
        </p:sp>
      </p:grpSp>
      <p:sp>
        <p:nvSpPr>
          <p:cNvPr id="32774" name="TextBox 8"/>
          <p:cNvSpPr>
            <a:spLocks noChangeArrowheads="1"/>
          </p:cNvSpPr>
          <p:nvPr/>
        </p:nvSpPr>
        <p:spPr bwMode="auto">
          <a:xfrm>
            <a:off x="-682625" y="71418"/>
            <a:ext cx="6623050" cy="554038"/>
          </a:xfrm>
          <a:prstGeom prst="rect">
            <a:avLst/>
          </a:prstGeom>
          <a:noFill/>
          <a:ln w="9525">
            <a:noFill/>
            <a:miter lim="800000"/>
          </a:ln>
        </p:spPr>
        <p:txBody>
          <a:bodyPr>
            <a:spAutoFit/>
          </a:bodyPr>
          <a:lstStyle/>
          <a:p>
            <a:pPr algn="ctr" eaLnBrk="1" hangingPunct="1"/>
            <a:r>
              <a:rPr lang="en-US" altLang="zh-CN" sz="3000" b="1" dirty="0">
                <a:solidFill>
                  <a:srgbClr val="974806"/>
                </a:solidFill>
                <a:latin typeface="Aharoni" panose="02010803020104030203" pitchFamily="2" charset="-79"/>
                <a:sym typeface="Aharoni" panose="02010803020104030203" pitchFamily="2" charset="-79"/>
              </a:rPr>
              <a:t>Civilian</a:t>
            </a:r>
            <a:r>
              <a:rPr lang="en-US" altLang="zh-CN" sz="3000" b="1" dirty="0">
                <a:solidFill>
                  <a:srgbClr val="974806"/>
                </a:solidFill>
                <a:sym typeface="Calibri" panose="020F0502020204030204" pitchFamily="34" charset="0"/>
              </a:rPr>
              <a:t> </a:t>
            </a:r>
            <a:r>
              <a:rPr lang="en-US" altLang="zh-CN" sz="3000" b="1" dirty="0">
                <a:solidFill>
                  <a:srgbClr val="974806"/>
                </a:solidFill>
                <a:latin typeface="Aharoni" panose="02010803020104030203" pitchFamily="2" charset="-79"/>
                <a:sym typeface="Aharoni" panose="02010803020104030203" pitchFamily="2" charset="-79"/>
              </a:rPr>
              <a:t>residential</a:t>
            </a:r>
            <a:r>
              <a:rPr lang="en-US" altLang="zh-CN" sz="3000" b="1" dirty="0">
                <a:solidFill>
                  <a:srgbClr val="974806"/>
                </a:solidFill>
                <a:sym typeface="Calibri" panose="020F0502020204030204" pitchFamily="34" charset="0"/>
              </a:rPr>
              <a:t> </a:t>
            </a:r>
            <a:r>
              <a:rPr lang="en-US" altLang="zh-CN" sz="3000" b="1" dirty="0">
                <a:solidFill>
                  <a:srgbClr val="974806"/>
                </a:solidFill>
                <a:latin typeface="Aharoni" panose="02010803020104030203" pitchFamily="2" charset="-79"/>
                <a:sym typeface="Aharoni" panose="02010803020104030203" pitchFamily="2" charset="-79"/>
              </a:rPr>
              <a:t>housing   </a:t>
            </a:r>
            <a:endParaRPr lang="zh-CN" altLang="en-US" dirty="0"/>
          </a:p>
        </p:txBody>
      </p:sp>
      <p:sp>
        <p:nvSpPr>
          <p:cNvPr id="32775" name="文本框 1"/>
          <p:cNvSpPr>
            <a:spLocks noChangeArrowheads="1"/>
          </p:cNvSpPr>
          <p:nvPr/>
        </p:nvSpPr>
        <p:spPr bwMode="auto">
          <a:xfrm>
            <a:off x="357158" y="1285864"/>
            <a:ext cx="6572296" cy="3738245"/>
          </a:xfrm>
          <a:prstGeom prst="rect">
            <a:avLst/>
          </a:prstGeom>
          <a:noFill/>
          <a:ln w="9525">
            <a:noFill/>
            <a:miter lim="800000"/>
          </a:ln>
        </p:spPr>
        <p:txBody>
          <a:bodyPr wrap="square">
            <a:spAutoFit/>
          </a:bodyPr>
          <a:lstStyle/>
          <a:p>
            <a:pPr marL="358775">
              <a:spcBef>
                <a:spcPts val="600"/>
              </a:spcBef>
              <a:spcAft>
                <a:spcPts val="1200"/>
              </a:spcAft>
            </a:pPr>
            <a:r>
              <a:rPr lang="en-US" altLang="zh-CN" sz="2400" b="1" dirty="0">
                <a:solidFill>
                  <a:srgbClr val="CC6600"/>
                </a:solidFill>
                <a:sym typeface="Calibri" panose="020F0502020204030204" pitchFamily="34" charset="0"/>
              </a:rPr>
              <a:t>Beijing quadrangles (</a:t>
            </a:r>
            <a:r>
              <a:rPr lang="en-US" sz="2400" b="1" dirty="0" err="1">
                <a:solidFill>
                  <a:srgbClr val="CC6600"/>
                </a:solidFill>
                <a:sym typeface="Calibri" panose="020F0502020204030204" pitchFamily="34" charset="0"/>
              </a:rPr>
              <a:t>北京四合院</a:t>
            </a:r>
            <a:r>
              <a:rPr lang="en-US" altLang="zh-CN" sz="2400" b="1" dirty="0">
                <a:solidFill>
                  <a:srgbClr val="CC6600"/>
                </a:solidFill>
                <a:sym typeface="Calibri" panose="020F0502020204030204" pitchFamily="34" charset="0"/>
              </a:rPr>
              <a:t>)</a:t>
            </a:r>
            <a:endParaRPr lang="zh-CN" altLang="en-US" sz="2400" b="1" dirty="0">
              <a:solidFill>
                <a:srgbClr val="CC6600"/>
              </a:solidFill>
              <a:sym typeface="Calibri" panose="020F0502020204030204" pitchFamily="34" charset="0"/>
            </a:endParaRPr>
          </a:p>
          <a:p>
            <a:pPr marL="358775" eaLnBrk="1" hangingPunct="1">
              <a:spcBef>
                <a:spcPts val="600"/>
              </a:spcBef>
              <a:buSzPct val="60000"/>
              <a:buFont typeface="Wingdings" panose="05000000000000000000" pitchFamily="2" charset="2"/>
              <a:buChar char="l"/>
            </a:pPr>
            <a:r>
              <a:rPr lang="en-US" altLang="zh-CN" sz="2400" dirty="0">
                <a:solidFill>
                  <a:srgbClr val="000000"/>
                </a:solidFill>
                <a:sym typeface="Calibri" panose="020F0502020204030204" pitchFamily="34" charset="0"/>
              </a:rPr>
              <a:t>  f</a:t>
            </a:r>
            <a:r>
              <a:rPr lang="en-US" altLang="zh-CN" sz="2400" dirty="0">
                <a:sym typeface="Calibri" panose="020F0502020204030204" pitchFamily="34" charset="0"/>
              </a:rPr>
              <a:t>ormed by four inward-facing houses</a:t>
            </a:r>
            <a:endParaRPr lang="zh-CN" altLang="en-US" sz="2400" dirty="0">
              <a:sym typeface="Calibri" panose="020F0502020204030204" pitchFamily="34" charset="0"/>
            </a:endParaRPr>
          </a:p>
          <a:p>
            <a:pPr marL="358775" eaLnBrk="1" hangingPunct="1">
              <a:spcBef>
                <a:spcPts val="600"/>
              </a:spcBef>
              <a:buSzPct val="60000"/>
              <a:buFont typeface="Wingdings" panose="05000000000000000000" pitchFamily="2" charset="2"/>
              <a:buChar char="l"/>
            </a:pPr>
            <a:r>
              <a:rPr lang="en-US" altLang="zh-CN" sz="2400" dirty="0">
                <a:solidFill>
                  <a:srgbClr val="000000"/>
                </a:solidFill>
                <a:sym typeface="Calibri" panose="020F0502020204030204" pitchFamily="34" charset="0"/>
              </a:rPr>
              <a:t>  l</a:t>
            </a:r>
            <a:r>
              <a:rPr lang="en-US" altLang="zh-CN" sz="2400" dirty="0">
                <a:sym typeface="Calibri" panose="020F0502020204030204" pitchFamily="34" charset="0"/>
              </a:rPr>
              <a:t>inked by enclosing walls</a:t>
            </a:r>
            <a:endParaRPr lang="zh-CN" altLang="en-US" sz="2400" dirty="0">
              <a:sym typeface="Calibri" panose="020F0502020204030204" pitchFamily="34" charset="0"/>
            </a:endParaRPr>
          </a:p>
          <a:p>
            <a:pPr marL="358775" eaLnBrk="1" hangingPunct="1">
              <a:spcBef>
                <a:spcPts val="600"/>
              </a:spcBef>
              <a:buSzPct val="60000"/>
              <a:buFont typeface="Wingdings" panose="05000000000000000000" pitchFamily="2" charset="2"/>
              <a:buChar char="l"/>
            </a:pPr>
            <a:r>
              <a:rPr lang="en-US" altLang="zh-CN" sz="2400" dirty="0">
                <a:solidFill>
                  <a:srgbClr val="000000"/>
                </a:solidFill>
                <a:sym typeface="宋体" panose="02010600030101010101" pitchFamily="2" charset="-122"/>
              </a:rPr>
              <a:t>  the principal room: f</a:t>
            </a:r>
            <a:r>
              <a:rPr lang="en-US" altLang="zh-CN" sz="2400" dirty="0">
                <a:sym typeface="Calibri" panose="020F0502020204030204" pitchFamily="34" charset="0"/>
              </a:rPr>
              <a:t>amily rituals take </a:t>
            </a:r>
            <a:endParaRPr lang="en-US" altLang="zh-CN" sz="2400" dirty="0" smtClean="0">
              <a:sym typeface="Calibri" panose="020F0502020204030204" pitchFamily="34" charset="0"/>
            </a:endParaRPr>
          </a:p>
          <a:p>
            <a:pPr marL="358775" eaLnBrk="1" hangingPunct="1">
              <a:spcBef>
                <a:spcPts val="600"/>
              </a:spcBef>
              <a:buSzPct val="60000"/>
            </a:pPr>
            <a:r>
              <a:rPr lang="en-US" altLang="zh-CN" sz="2400" dirty="0">
                <a:sym typeface="Calibri" panose="020F0502020204030204" pitchFamily="34" charset="0"/>
              </a:rPr>
              <a:t> </a:t>
            </a:r>
            <a:r>
              <a:rPr lang="en-US" altLang="zh-CN" sz="2400" dirty="0" smtClean="0">
                <a:sym typeface="Calibri" panose="020F0502020204030204" pitchFamily="34" charset="0"/>
              </a:rPr>
              <a:t>    place and distinguished </a:t>
            </a:r>
            <a:r>
              <a:rPr lang="en-US" altLang="zh-CN" sz="2400" dirty="0">
                <a:sym typeface="Calibri" panose="020F0502020204030204" pitchFamily="34" charset="0"/>
              </a:rPr>
              <a:t>guests are welcomed </a:t>
            </a:r>
            <a:endParaRPr lang="zh-CN" altLang="en-US" sz="2400" dirty="0">
              <a:sym typeface="Calibri" panose="020F0502020204030204" pitchFamily="34" charset="0"/>
            </a:endParaRPr>
          </a:p>
          <a:p>
            <a:pPr marL="358775" eaLnBrk="1" hangingPunct="1">
              <a:spcBef>
                <a:spcPts val="600"/>
              </a:spcBef>
              <a:buSzPct val="60000"/>
              <a:buFont typeface="Wingdings" panose="05000000000000000000" pitchFamily="2" charset="2"/>
              <a:buChar char="l"/>
            </a:pPr>
            <a:r>
              <a:rPr lang="en-US" altLang="zh-CN" sz="2400" dirty="0">
                <a:sym typeface="Calibri" panose="020F0502020204030204" pitchFamily="34" charset="0"/>
              </a:rPr>
              <a:t>  all rooms face a courtyard</a:t>
            </a:r>
            <a:endParaRPr lang="en-US" altLang="zh-CN" sz="2400" dirty="0">
              <a:solidFill>
                <a:srgbClr val="000000"/>
              </a:solidFill>
              <a:sym typeface="Calibri" panose="020F0502020204030204" pitchFamily="34" charset="0"/>
            </a:endParaRPr>
          </a:p>
          <a:p>
            <a:pPr marL="358775" eaLnBrk="1" hangingPunct="1">
              <a:spcBef>
                <a:spcPts val="600"/>
              </a:spcBef>
              <a:buSzPct val="60000"/>
              <a:buFont typeface="Wingdings" panose="05000000000000000000" pitchFamily="2" charset="2"/>
              <a:buChar char="l"/>
            </a:pPr>
            <a:r>
              <a:rPr lang="en-US" altLang="zh-CN" sz="2400" dirty="0">
                <a:sym typeface="Calibri" panose="020F0502020204030204" pitchFamily="34" charset="0"/>
              </a:rPr>
              <a:t>  screen wall: to prevent outsiders from </a:t>
            </a:r>
            <a:endParaRPr lang="en-US" altLang="zh-CN" sz="2400" dirty="0" smtClean="0">
              <a:sym typeface="Calibri" panose="020F0502020204030204" pitchFamily="34" charset="0"/>
            </a:endParaRPr>
          </a:p>
          <a:p>
            <a:pPr marL="358775" eaLnBrk="1" hangingPunct="1">
              <a:spcBef>
                <a:spcPts val="600"/>
              </a:spcBef>
              <a:buSzPct val="60000"/>
            </a:pPr>
            <a:r>
              <a:rPr lang="en-US" altLang="zh-CN" sz="2400" dirty="0">
                <a:sym typeface="Calibri" panose="020F0502020204030204" pitchFamily="34" charset="0"/>
              </a:rPr>
              <a:t> </a:t>
            </a:r>
            <a:r>
              <a:rPr lang="en-US" altLang="zh-CN" sz="2400" dirty="0" smtClean="0">
                <a:sym typeface="Calibri" panose="020F0502020204030204" pitchFamily="34" charset="0"/>
              </a:rPr>
              <a:t>   peeping </a:t>
            </a:r>
            <a:r>
              <a:rPr lang="en-US" altLang="zh-CN" sz="2400" dirty="0">
                <a:sym typeface="Calibri" panose="020F0502020204030204" pitchFamily="34" charset="0"/>
              </a:rPr>
              <a:t>in</a:t>
            </a:r>
            <a:r>
              <a:rPr lang="zh-CN" altLang="en-US" sz="2400" dirty="0">
                <a:sym typeface="Calibri" panose="020F0502020204030204" pitchFamily="34" charset="0"/>
              </a:rPr>
              <a:t>影壁墙</a:t>
            </a:r>
            <a:endParaRPr lang="zh-CN" altLang="en-US" sz="2400" dirty="0">
              <a:sym typeface="Calibri" panose="020F0502020204030204" pitchFamily="34" charset="0"/>
            </a:endParaRPr>
          </a:p>
        </p:txBody>
      </p:sp>
      <p:pic>
        <p:nvPicPr>
          <p:cNvPr id="21515" name="Picture 10" descr="edce6decf0d155ccb21cb153"/>
          <p:cNvPicPr>
            <a:picLocks noChangeAspect="1" noChangeArrowheads="1"/>
          </p:cNvPicPr>
          <p:nvPr/>
        </p:nvPicPr>
        <p:blipFill>
          <a:blip r:embed="rId2"/>
          <a:srcRect/>
          <a:stretch>
            <a:fillRect/>
          </a:stretch>
        </p:blipFill>
        <p:spPr bwMode="auto">
          <a:xfrm>
            <a:off x="6858017" y="1785930"/>
            <a:ext cx="2285984" cy="2629602"/>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1515"/>
                                        </p:tgtEl>
                                        <p:attrNameLst>
                                          <p:attrName>style.visibility</p:attrName>
                                        </p:attrNameLst>
                                      </p:cBhvr>
                                      <p:to>
                                        <p:strVal val="visible"/>
                                      </p:to>
                                    </p:set>
                                    <p:animEffect>
                                      <p:cBhvr>
                                        <p:cTn id="7" dur="500"/>
                                        <p:tgtEl>
                                          <p:spTgt spid="2151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2775">
                                            <p:txEl>
                                              <p:pRg st="1" end="1"/>
                                            </p:txEl>
                                          </p:spTgt>
                                        </p:tgtEl>
                                        <p:attrNameLst>
                                          <p:attrName>style.visibility</p:attrName>
                                        </p:attrNameLst>
                                      </p:cBhvr>
                                      <p:to>
                                        <p:strVal val="visible"/>
                                      </p:to>
                                    </p:set>
                                    <p:animEffect transition="in" filter="randombar(horizontal)">
                                      <p:cBhvr>
                                        <p:cTn id="12" dur="500"/>
                                        <p:tgtEl>
                                          <p:spTgt spid="3277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2775">
                                            <p:txEl>
                                              <p:pRg st="2" end="2"/>
                                            </p:txEl>
                                          </p:spTgt>
                                        </p:tgtEl>
                                        <p:attrNameLst>
                                          <p:attrName>style.visibility</p:attrName>
                                        </p:attrNameLst>
                                      </p:cBhvr>
                                      <p:to>
                                        <p:strVal val="visible"/>
                                      </p:to>
                                    </p:set>
                                    <p:animEffect transition="in" filter="randombar(horizontal)">
                                      <p:cBhvr>
                                        <p:cTn id="17" dur="500"/>
                                        <p:tgtEl>
                                          <p:spTgt spid="3277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2775">
                                            <p:txEl>
                                              <p:pRg st="3" end="3"/>
                                            </p:txEl>
                                          </p:spTgt>
                                        </p:tgtEl>
                                        <p:attrNameLst>
                                          <p:attrName>style.visibility</p:attrName>
                                        </p:attrNameLst>
                                      </p:cBhvr>
                                      <p:to>
                                        <p:strVal val="visible"/>
                                      </p:to>
                                    </p:set>
                                    <p:animEffect transition="in" filter="randombar(horizontal)">
                                      <p:cBhvr>
                                        <p:cTn id="22" dur="500"/>
                                        <p:tgtEl>
                                          <p:spTgt spid="32775">
                                            <p:txEl>
                                              <p:pRg st="3" end="3"/>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32775">
                                            <p:txEl>
                                              <p:pRg st="4" end="4"/>
                                            </p:txEl>
                                          </p:spTgt>
                                        </p:tgtEl>
                                        <p:attrNameLst>
                                          <p:attrName>style.visibility</p:attrName>
                                        </p:attrNameLst>
                                      </p:cBhvr>
                                      <p:to>
                                        <p:strVal val="visible"/>
                                      </p:to>
                                    </p:set>
                                    <p:animEffect transition="in" filter="randombar(horizontal)">
                                      <p:cBhvr>
                                        <p:cTn id="25" dur="500"/>
                                        <p:tgtEl>
                                          <p:spTgt spid="32775">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nodeType="clickEffect">
                                  <p:stCondLst>
                                    <p:cond delay="0"/>
                                  </p:stCondLst>
                                  <p:childTnLst>
                                    <p:set>
                                      <p:cBhvr>
                                        <p:cTn id="29" dur="1" fill="hold">
                                          <p:stCondLst>
                                            <p:cond delay="0"/>
                                          </p:stCondLst>
                                        </p:cTn>
                                        <p:tgtEl>
                                          <p:spTgt spid="32775">
                                            <p:txEl>
                                              <p:pRg st="5" end="5"/>
                                            </p:txEl>
                                          </p:spTgt>
                                        </p:tgtEl>
                                        <p:attrNameLst>
                                          <p:attrName>style.visibility</p:attrName>
                                        </p:attrNameLst>
                                      </p:cBhvr>
                                      <p:to>
                                        <p:strVal val="visible"/>
                                      </p:to>
                                    </p:set>
                                    <p:animEffect transition="in" filter="randombar(horizontal)">
                                      <p:cBhvr>
                                        <p:cTn id="30" dur="500"/>
                                        <p:tgtEl>
                                          <p:spTgt spid="32775">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32775">
                                            <p:txEl>
                                              <p:pRg st="6" end="6"/>
                                            </p:txEl>
                                          </p:spTgt>
                                        </p:tgtEl>
                                        <p:attrNameLst>
                                          <p:attrName>style.visibility</p:attrName>
                                        </p:attrNameLst>
                                      </p:cBhvr>
                                      <p:to>
                                        <p:strVal val="visible"/>
                                      </p:to>
                                    </p:set>
                                    <p:animEffect transition="in" filter="randombar(horizontal)">
                                      <p:cBhvr>
                                        <p:cTn id="35" dur="500"/>
                                        <p:tgtEl>
                                          <p:spTgt spid="32775">
                                            <p:txEl>
                                              <p:pRg st="6" end="6"/>
                                            </p:txEl>
                                          </p:spTgt>
                                        </p:tgtEl>
                                      </p:cBhvr>
                                    </p:animEffect>
                                  </p:childTnLst>
                                </p:cTn>
                              </p:par>
                              <p:par>
                                <p:cTn id="36" presetID="14" presetClass="entr" presetSubtype="10" fill="hold" nodeType="withEffect">
                                  <p:stCondLst>
                                    <p:cond delay="0"/>
                                  </p:stCondLst>
                                  <p:childTnLst>
                                    <p:set>
                                      <p:cBhvr>
                                        <p:cTn id="37" dur="1" fill="hold">
                                          <p:stCondLst>
                                            <p:cond delay="0"/>
                                          </p:stCondLst>
                                        </p:cTn>
                                        <p:tgtEl>
                                          <p:spTgt spid="32775">
                                            <p:txEl>
                                              <p:pRg st="7" end="7"/>
                                            </p:txEl>
                                          </p:spTgt>
                                        </p:tgtEl>
                                        <p:attrNameLst>
                                          <p:attrName>style.visibility</p:attrName>
                                        </p:attrNameLst>
                                      </p:cBhvr>
                                      <p:to>
                                        <p:strVal val="visible"/>
                                      </p:to>
                                    </p:set>
                                    <p:animEffect transition="in" filter="randombar(horizontal)">
                                      <p:cBhvr>
                                        <p:cTn id="38" dur="500"/>
                                        <p:tgtEl>
                                          <p:spTgt spid="3277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5" name="Picture 2" descr="C:\Documents and Settings\Administrator\桌面\东京国际朝日学院\14545531.png"/>
          <p:cNvPicPr>
            <a:picLocks noChangeAspect="1" noChangeArrowheads="1"/>
          </p:cNvPicPr>
          <p:nvPr/>
        </p:nvPicPr>
        <p:blipFill>
          <a:blip r:embed="rId1"/>
          <a:srcRect/>
          <a:stretch>
            <a:fillRect/>
          </a:stretch>
        </p:blipFill>
        <p:spPr bwMode="auto">
          <a:xfrm>
            <a:off x="-12700" y="4075113"/>
            <a:ext cx="2209800" cy="1639887"/>
          </a:xfrm>
          <a:prstGeom prst="rect">
            <a:avLst/>
          </a:prstGeom>
          <a:noFill/>
          <a:ln w="9525">
            <a:noFill/>
            <a:miter lim="800000"/>
            <a:headEnd/>
            <a:tailEnd/>
          </a:ln>
        </p:spPr>
      </p:pic>
      <p:pic>
        <p:nvPicPr>
          <p:cNvPr id="15366" name="Picture 4" descr="C:\Documents and Settings\Administrator\桌面\素材\miaoyu1.png"/>
          <p:cNvPicPr>
            <a:picLocks noChangeAspect="1" noChangeArrowheads="1"/>
          </p:cNvPicPr>
          <p:nvPr/>
        </p:nvPicPr>
        <p:blipFill>
          <a:blip r:embed="rId2"/>
          <a:srcRect/>
          <a:stretch>
            <a:fillRect/>
          </a:stretch>
        </p:blipFill>
        <p:spPr bwMode="auto">
          <a:xfrm>
            <a:off x="7092950" y="0"/>
            <a:ext cx="2044700" cy="1924050"/>
          </a:xfrm>
          <a:prstGeom prst="rect">
            <a:avLst/>
          </a:prstGeom>
          <a:noFill/>
          <a:ln w="9525">
            <a:noFill/>
            <a:miter lim="800000"/>
            <a:headEnd/>
            <a:tailEnd/>
          </a:ln>
        </p:spPr>
      </p:pic>
      <p:pic>
        <p:nvPicPr>
          <p:cNvPr id="15367" name="Picture 3" descr="C:\Users\Administrator\Desktop\QQ图片20151109142648.jpgQQ图片20151109142648"/>
          <p:cNvPicPr>
            <a:picLocks noChangeAspect="1" noChangeArrowheads="1"/>
          </p:cNvPicPr>
          <p:nvPr/>
        </p:nvPicPr>
        <p:blipFill>
          <a:blip r:embed="rId3"/>
          <a:srcRect/>
          <a:stretch>
            <a:fillRect/>
          </a:stretch>
        </p:blipFill>
        <p:spPr bwMode="auto">
          <a:xfrm>
            <a:off x="2627313" y="1057275"/>
            <a:ext cx="3749675" cy="3851275"/>
          </a:xfrm>
          <a:prstGeom prst="rect">
            <a:avLst/>
          </a:prstGeom>
          <a:noFill/>
          <a:ln w="9525">
            <a:noFill/>
            <a:bevel/>
          </a:ln>
        </p:spPr>
      </p:pic>
      <p:sp>
        <p:nvSpPr>
          <p:cNvPr id="15368" name="圆角矩形 16"/>
          <p:cNvSpPr>
            <a:spLocks noChangeArrowheads="1"/>
          </p:cNvSpPr>
          <p:nvPr/>
        </p:nvSpPr>
        <p:spPr bwMode="auto">
          <a:xfrm>
            <a:off x="3276600" y="2286000"/>
            <a:ext cx="2590800" cy="1357313"/>
          </a:xfrm>
          <a:prstGeom prst="roundRect">
            <a:avLst>
              <a:gd name="adj" fmla="val 16667"/>
            </a:avLst>
          </a:prstGeom>
          <a:solidFill>
            <a:srgbClr val="FFFFFF"/>
          </a:solidFill>
          <a:ln w="25400">
            <a:solidFill>
              <a:srgbClr val="974806"/>
            </a:solidFill>
            <a:bevel/>
          </a:ln>
        </p:spPr>
        <p:txBody>
          <a:bodyPr anchor="ctr"/>
          <a:lstStyle/>
          <a:p>
            <a:pPr algn="ctr">
              <a:lnSpc>
                <a:spcPct val="120000"/>
              </a:lnSpc>
            </a:pPr>
            <a:r>
              <a:rPr lang="en-US" altLang="zh-CN" sz="2600" smtClean="0">
                <a:solidFill>
                  <a:srgbClr val="000000"/>
                </a:solidFill>
                <a:latin typeface="Aharoni" panose="02010803020104030203" pitchFamily="2" charset="-79"/>
                <a:ea typeface="微软雅黑" panose="020B0503020204020204" pitchFamily="34" charset="-122"/>
                <a:sym typeface="Aharoni" panose="02010803020104030203" pitchFamily="2" charset="-79"/>
              </a:rPr>
              <a:t>Chapter</a:t>
            </a:r>
            <a:r>
              <a:rPr lang="en-US" altLang="zh-CN" sz="3200" b="1" smtClean="0">
                <a:solidFill>
                  <a:srgbClr val="000000"/>
                </a:solidFill>
                <a:latin typeface="Aharoni" panose="02010803020104030203" pitchFamily="2" charset="-79"/>
                <a:ea typeface="微软雅黑" panose="020B0503020204020204" pitchFamily="34" charset="-122"/>
                <a:sym typeface="Aharoni" panose="02010803020104030203" pitchFamily="2" charset="-79"/>
              </a:rPr>
              <a:t>10</a:t>
            </a:r>
            <a:endParaRPr lang="zh-CN" altLang="en-US" sz="3200" b="1" dirty="0">
              <a:solidFill>
                <a:srgbClr val="000000"/>
              </a:solidFill>
              <a:latin typeface="Aharoni" panose="02010803020104030203" pitchFamily="2" charset="-79"/>
              <a:ea typeface="微软雅黑" panose="020B0503020204020204" pitchFamily="34" charset="-122"/>
              <a:sym typeface="Aharoni" panose="02010803020104030203" pitchFamily="2" charset="-79"/>
            </a:endParaRPr>
          </a:p>
          <a:p>
            <a:pPr algn="ctr">
              <a:lnSpc>
                <a:spcPct val="120000"/>
              </a:lnSpc>
            </a:pPr>
            <a:r>
              <a:rPr lang="en-US" altLang="zh-CN" sz="2600" dirty="0">
                <a:solidFill>
                  <a:srgbClr val="000000"/>
                </a:solidFill>
                <a:latin typeface="Aharoni" panose="02010803020104030203" pitchFamily="2" charset="-79"/>
                <a:ea typeface="微软雅黑" panose="020B0503020204020204" pitchFamily="34" charset="-122"/>
                <a:sym typeface="Aharoni" panose="02010803020104030203" pitchFamily="2" charset="-79"/>
              </a:rPr>
              <a:t>Architecture</a:t>
            </a:r>
            <a:endParaRPr lang="zh-CN"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bwMode="auto">
      <p:bgPr>
        <a:solidFill>
          <a:srgbClr val="FCF8D7"/>
        </a:solidFill>
        <a:effectLst/>
      </p:bgPr>
    </p:bg>
    <p:spTree>
      <p:nvGrpSpPr>
        <p:cNvPr id="1" name=""/>
        <p:cNvGrpSpPr/>
        <p:nvPr/>
      </p:nvGrpSpPr>
      <p:grpSpPr>
        <a:xfrm>
          <a:off x="0" y="0"/>
          <a:ext cx="0" cy="0"/>
          <a:chOff x="0" y="0"/>
          <a:chExt cx="0" cy="0"/>
        </a:xfrm>
      </p:grpSpPr>
      <p:grpSp>
        <p:nvGrpSpPr>
          <p:cNvPr id="33795" name="组合 3"/>
          <p:cNvGrpSpPr/>
          <p:nvPr/>
        </p:nvGrpSpPr>
        <p:grpSpPr bwMode="auto">
          <a:xfrm>
            <a:off x="0" y="579438"/>
            <a:ext cx="9144000" cy="420687"/>
            <a:chOff x="0" y="0"/>
            <a:chExt cx="9144000" cy="420086"/>
          </a:xfrm>
        </p:grpSpPr>
        <p:sp>
          <p:nvSpPr>
            <p:cNvPr id="33801" name="直接连接符 18"/>
            <p:cNvSpPr>
              <a:spLocks noChangeShapeType="1"/>
            </p:cNvSpPr>
            <p:nvPr/>
          </p:nvSpPr>
          <p:spPr bwMode="auto">
            <a:xfrm>
              <a:off x="4859338" y="210836"/>
              <a:ext cx="4284662" cy="1"/>
            </a:xfrm>
            <a:prstGeom prst="line">
              <a:avLst/>
            </a:prstGeom>
            <a:noFill/>
            <a:ln w="9525">
              <a:solidFill>
                <a:srgbClr val="A71F13"/>
              </a:solidFill>
              <a:bevel/>
            </a:ln>
          </p:spPr>
          <p:txBody>
            <a:bodyPr/>
            <a:lstStyle/>
            <a:p>
              <a:endParaRPr lang="zh-CN" altLang="en-US"/>
            </a:p>
          </p:txBody>
        </p:sp>
        <p:pic>
          <p:nvPicPr>
            <p:cNvPr id="33802"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0"/>
              <a:ext cx="420086" cy="420086"/>
            </a:xfrm>
            <a:prstGeom prst="rect">
              <a:avLst/>
            </a:prstGeom>
            <a:noFill/>
            <a:ln w="9525">
              <a:noFill/>
              <a:miter lim="800000"/>
              <a:headEnd/>
              <a:tailEnd/>
            </a:ln>
          </p:spPr>
        </p:pic>
        <p:sp>
          <p:nvSpPr>
            <p:cNvPr id="33803" name="直接连接符 21"/>
            <p:cNvSpPr>
              <a:spLocks noChangeShapeType="1"/>
            </p:cNvSpPr>
            <p:nvPr/>
          </p:nvSpPr>
          <p:spPr bwMode="auto">
            <a:xfrm>
              <a:off x="0" y="210836"/>
              <a:ext cx="4284663" cy="1"/>
            </a:xfrm>
            <a:prstGeom prst="line">
              <a:avLst/>
            </a:prstGeom>
            <a:noFill/>
            <a:ln w="9525">
              <a:solidFill>
                <a:srgbClr val="A71F13"/>
              </a:solidFill>
              <a:bevel/>
            </a:ln>
          </p:spPr>
          <p:txBody>
            <a:bodyPr/>
            <a:lstStyle/>
            <a:p>
              <a:endParaRPr lang="zh-CN" altLang="en-US"/>
            </a:p>
          </p:txBody>
        </p:sp>
      </p:grpSp>
      <p:sp>
        <p:nvSpPr>
          <p:cNvPr id="22536" name="Rectangle 6"/>
          <p:cNvSpPr>
            <a:spLocks noChangeArrowheads="1"/>
          </p:cNvSpPr>
          <p:nvPr/>
        </p:nvSpPr>
        <p:spPr bwMode="auto">
          <a:xfrm>
            <a:off x="3708400" y="1920875"/>
            <a:ext cx="5029200" cy="3668713"/>
          </a:xfrm>
          <a:prstGeom prst="rect">
            <a:avLst/>
          </a:prstGeom>
          <a:noFill/>
          <a:ln w="9525">
            <a:noFill/>
            <a:miter lim="800000"/>
          </a:ln>
        </p:spPr>
        <p:txBody>
          <a:bodyPr/>
          <a:lstStyle/>
          <a:p>
            <a:pPr>
              <a:spcBef>
                <a:spcPct val="20000"/>
              </a:spcBef>
            </a:pPr>
            <a:endParaRPr lang="zh-CN" altLang="zh-CN" sz="2400" i="1">
              <a:sym typeface="宋体" panose="02010600030101010101" pitchFamily="2" charset="-122"/>
            </a:endParaRPr>
          </a:p>
        </p:txBody>
      </p:sp>
      <p:sp>
        <p:nvSpPr>
          <p:cNvPr id="33798" name="文本框 1"/>
          <p:cNvSpPr>
            <a:spLocks noChangeArrowheads="1"/>
          </p:cNvSpPr>
          <p:nvPr/>
        </p:nvSpPr>
        <p:spPr bwMode="auto">
          <a:xfrm>
            <a:off x="500034" y="1214426"/>
            <a:ext cx="5705475" cy="4030980"/>
          </a:xfrm>
          <a:prstGeom prst="rect">
            <a:avLst/>
          </a:prstGeom>
          <a:noFill/>
          <a:ln w="9525">
            <a:noFill/>
            <a:miter lim="800000"/>
          </a:ln>
        </p:spPr>
        <p:txBody>
          <a:bodyPr>
            <a:spAutoFit/>
          </a:bodyPr>
          <a:lstStyle/>
          <a:p>
            <a:pPr marL="358775">
              <a:spcBef>
                <a:spcPts val="600"/>
              </a:spcBef>
            </a:pPr>
            <a:r>
              <a:rPr lang="en-US" altLang="zh-CN" sz="2400" b="1" dirty="0" smtClean="0">
                <a:solidFill>
                  <a:srgbClr val="CC6600"/>
                </a:solidFill>
                <a:sym typeface="Calibri" panose="020F0502020204030204" pitchFamily="34" charset="0"/>
              </a:rPr>
              <a:t>Shanxi </a:t>
            </a:r>
            <a:r>
              <a:rPr lang="en-US" altLang="zh-CN" sz="2400" b="1" dirty="0">
                <a:solidFill>
                  <a:srgbClr val="CC6600"/>
                </a:solidFill>
                <a:sym typeface="Calibri" panose="020F0502020204030204" pitchFamily="34" charset="0"/>
              </a:rPr>
              <a:t>cave dwellings (</a:t>
            </a:r>
            <a:r>
              <a:rPr lang="en-US" sz="2400" b="1" dirty="0">
                <a:solidFill>
                  <a:srgbClr val="CC6600"/>
                </a:solidFill>
                <a:sym typeface="Calibri" panose="020F0502020204030204" pitchFamily="34" charset="0"/>
              </a:rPr>
              <a:t>窑洞</a:t>
            </a:r>
            <a:r>
              <a:rPr lang="en-US" altLang="zh-CN" sz="2400" b="1" dirty="0">
                <a:solidFill>
                  <a:srgbClr val="CC6600"/>
                </a:solidFill>
                <a:sym typeface="Calibri" panose="020F0502020204030204" pitchFamily="34" charset="0"/>
              </a:rPr>
              <a:t>) </a:t>
            </a:r>
            <a:endParaRPr lang="en-US" altLang="zh-CN" sz="2400" b="1" dirty="0">
              <a:solidFill>
                <a:srgbClr val="CC6600"/>
              </a:solidFill>
              <a:sym typeface="Calibri" panose="020F0502020204030204" pitchFamily="34" charset="0"/>
            </a:endParaRPr>
          </a:p>
          <a:p>
            <a:pPr marL="358775" lvl="1" eaLnBrk="1" hangingPunct="1">
              <a:spcBef>
                <a:spcPts val="600"/>
              </a:spcBef>
              <a:buSzPct val="60000"/>
              <a:buFont typeface="Wingdings" panose="05000000000000000000" pitchFamily="2" charset="2"/>
              <a:buChar char="l"/>
            </a:pPr>
            <a:r>
              <a:rPr lang="en-US" altLang="zh-CN" sz="2400" dirty="0">
                <a:sym typeface="Calibri" panose="020F0502020204030204" pitchFamily="34" charset="0"/>
              </a:rPr>
              <a:t>  the northwest Loess Plateau of China</a:t>
            </a:r>
            <a:r>
              <a:rPr lang="zh-CN" altLang="en-US" sz="2400" dirty="0" smtClean="0">
                <a:sym typeface="Calibri" panose="020F0502020204030204" pitchFamily="34" charset="0"/>
              </a:rPr>
              <a:t>；</a:t>
            </a:r>
            <a:endParaRPr lang="en-US" altLang="zh-CN" sz="2400" dirty="0" smtClean="0">
              <a:sym typeface="Calibri" panose="020F0502020204030204" pitchFamily="34" charset="0"/>
            </a:endParaRPr>
          </a:p>
          <a:p>
            <a:pPr marL="358775" lvl="1" eaLnBrk="1" hangingPunct="1">
              <a:spcBef>
                <a:spcPts val="600"/>
              </a:spcBef>
              <a:buSzPct val="60000"/>
            </a:pPr>
            <a:r>
              <a:rPr lang="en-US" altLang="zh-CN" sz="2400" dirty="0">
                <a:sym typeface="Calibri" panose="020F0502020204030204" pitchFamily="34" charset="0"/>
              </a:rPr>
              <a:t> </a:t>
            </a:r>
            <a:r>
              <a:rPr lang="en-US" altLang="zh-CN" sz="2400" dirty="0" smtClean="0">
                <a:sym typeface="Calibri" panose="020F0502020204030204" pitchFamily="34" charset="0"/>
              </a:rPr>
              <a:t>   the </a:t>
            </a:r>
            <a:r>
              <a:rPr lang="en-US" altLang="zh-CN" sz="2400" dirty="0">
                <a:sym typeface="Calibri" panose="020F0502020204030204" pitchFamily="34" charset="0"/>
              </a:rPr>
              <a:t>middle and upper reaches of the  </a:t>
            </a:r>
            <a:endParaRPr lang="en-US" altLang="zh-CN" sz="2400" dirty="0" smtClean="0">
              <a:sym typeface="Calibri" panose="020F0502020204030204" pitchFamily="34" charset="0"/>
            </a:endParaRPr>
          </a:p>
          <a:p>
            <a:pPr marL="358775" lvl="1" eaLnBrk="1" hangingPunct="1">
              <a:spcBef>
                <a:spcPts val="600"/>
              </a:spcBef>
              <a:buSzPct val="60000"/>
            </a:pPr>
            <a:r>
              <a:rPr lang="en-US" altLang="zh-CN" sz="2400" dirty="0">
                <a:sym typeface="Calibri" panose="020F0502020204030204" pitchFamily="34" charset="0"/>
              </a:rPr>
              <a:t> </a:t>
            </a:r>
            <a:r>
              <a:rPr lang="en-US" altLang="zh-CN" sz="2400" dirty="0" smtClean="0">
                <a:sym typeface="Calibri" panose="020F0502020204030204" pitchFamily="34" charset="0"/>
              </a:rPr>
              <a:t>   Yellow </a:t>
            </a:r>
            <a:r>
              <a:rPr lang="en-US" altLang="zh-CN" sz="2400" dirty="0">
                <a:sym typeface="Calibri" panose="020F0502020204030204" pitchFamily="34" charset="0"/>
              </a:rPr>
              <a:t>River</a:t>
            </a:r>
            <a:endParaRPr lang="zh-CN" altLang="en-US" sz="2400" dirty="0">
              <a:sym typeface="Calibri" panose="020F0502020204030204" pitchFamily="34" charset="0"/>
            </a:endParaRPr>
          </a:p>
          <a:p>
            <a:pPr marL="358775" lvl="1" eaLnBrk="1" hangingPunct="1">
              <a:spcBef>
                <a:spcPts val="600"/>
              </a:spcBef>
              <a:buSzPct val="60000"/>
              <a:buFont typeface="Wingdings" panose="05000000000000000000" pitchFamily="2" charset="2"/>
              <a:buChar char="l"/>
            </a:pPr>
            <a:r>
              <a:rPr lang="en-US" altLang="zh-CN" sz="2400" dirty="0">
                <a:solidFill>
                  <a:srgbClr val="000000"/>
                </a:solidFill>
                <a:sym typeface="Calibri" panose="020F0502020204030204" pitchFamily="34" charset="0"/>
              </a:rPr>
              <a:t>  natural condition of d</a:t>
            </a:r>
            <a:r>
              <a:rPr lang="en-US" altLang="zh-CN" sz="2400" dirty="0">
                <a:sym typeface="Calibri" panose="020F0502020204030204" pitchFamily="34" charset="0"/>
              </a:rPr>
              <a:t>ry weather, little </a:t>
            </a:r>
            <a:endParaRPr lang="en-US" altLang="zh-CN" sz="2400" dirty="0" smtClean="0">
              <a:sym typeface="Calibri" panose="020F0502020204030204" pitchFamily="34" charset="0"/>
            </a:endParaRPr>
          </a:p>
          <a:p>
            <a:pPr marL="358775" lvl="1" eaLnBrk="1" hangingPunct="1">
              <a:spcBef>
                <a:spcPts val="600"/>
              </a:spcBef>
              <a:buSzPct val="60000"/>
            </a:pPr>
            <a:r>
              <a:rPr lang="en-US" altLang="zh-CN" sz="2400" dirty="0">
                <a:sym typeface="Calibri" panose="020F0502020204030204" pitchFamily="34" charset="0"/>
              </a:rPr>
              <a:t> </a:t>
            </a:r>
            <a:r>
              <a:rPr lang="en-US" altLang="zh-CN" sz="2400" dirty="0" smtClean="0">
                <a:sym typeface="Calibri" panose="020F0502020204030204" pitchFamily="34" charset="0"/>
              </a:rPr>
              <a:t>   rain</a:t>
            </a:r>
            <a:r>
              <a:rPr lang="en-US" altLang="zh-CN" sz="2400" dirty="0">
                <a:sym typeface="Calibri" panose="020F0502020204030204" pitchFamily="34" charset="0"/>
              </a:rPr>
              <a:t>, cold winter and limited timber  </a:t>
            </a:r>
            <a:endParaRPr lang="zh-CN" altLang="en-US" sz="2400" dirty="0">
              <a:sym typeface="Calibri" panose="020F0502020204030204" pitchFamily="34" charset="0"/>
            </a:endParaRPr>
          </a:p>
          <a:p>
            <a:pPr marL="358775" lvl="1" eaLnBrk="1" hangingPunct="1">
              <a:spcBef>
                <a:spcPts val="600"/>
              </a:spcBef>
              <a:buSzPct val="60000"/>
              <a:buFont typeface="Wingdings" panose="05000000000000000000" pitchFamily="2" charset="2"/>
              <a:buChar char="l"/>
            </a:pPr>
            <a:r>
              <a:rPr lang="en-US" altLang="zh-CN" sz="2400" dirty="0">
                <a:sym typeface="Calibri" panose="020F0502020204030204" pitchFamily="34" charset="0"/>
              </a:rPr>
              <a:t>  warm in winter and cool in summer </a:t>
            </a:r>
            <a:endParaRPr lang="zh-CN" altLang="en-US" sz="2400" dirty="0">
              <a:sym typeface="Calibri" panose="020F0502020204030204" pitchFamily="34" charset="0"/>
            </a:endParaRPr>
          </a:p>
          <a:p>
            <a:pPr marL="358775" lvl="1" eaLnBrk="1" hangingPunct="1">
              <a:spcBef>
                <a:spcPts val="600"/>
              </a:spcBef>
              <a:buSzPct val="60000"/>
              <a:buFont typeface="Wingdings" panose="05000000000000000000" pitchFamily="2" charset="2"/>
              <a:buChar char="l"/>
            </a:pPr>
            <a:r>
              <a:rPr lang="en-US" altLang="zh-CN" sz="2400" dirty="0">
                <a:solidFill>
                  <a:srgbClr val="000000"/>
                </a:solidFill>
                <a:sym typeface="Calibri" panose="020F0502020204030204" pitchFamily="34" charset="0"/>
              </a:rPr>
              <a:t>  Economical, require almost no timber </a:t>
            </a:r>
            <a:endParaRPr lang="en-US" altLang="zh-CN" sz="2400" dirty="0" smtClean="0">
              <a:solidFill>
                <a:srgbClr val="000000"/>
              </a:solidFill>
              <a:sym typeface="Calibri" panose="020F0502020204030204" pitchFamily="34" charset="0"/>
            </a:endParaRPr>
          </a:p>
          <a:p>
            <a:pPr marL="358775" lvl="1" eaLnBrk="1" hangingPunct="1">
              <a:spcBef>
                <a:spcPts val="600"/>
              </a:spcBef>
              <a:buSzPct val="60000"/>
            </a:pPr>
            <a:r>
              <a:rPr lang="en-US" altLang="zh-CN" sz="2400" dirty="0">
                <a:solidFill>
                  <a:srgbClr val="000000"/>
                </a:solidFill>
                <a:sym typeface="Calibri" panose="020F0502020204030204" pitchFamily="34" charset="0"/>
              </a:rPr>
              <a:t> </a:t>
            </a:r>
            <a:r>
              <a:rPr lang="en-US" altLang="zh-CN" sz="2400" dirty="0" smtClean="0">
                <a:solidFill>
                  <a:srgbClr val="000000"/>
                </a:solidFill>
                <a:sym typeface="Calibri" panose="020F0502020204030204" pitchFamily="34" charset="0"/>
              </a:rPr>
              <a:t>   in </a:t>
            </a:r>
            <a:r>
              <a:rPr lang="en-US" altLang="zh-CN" sz="2400" dirty="0">
                <a:solidFill>
                  <a:srgbClr val="000000"/>
                </a:solidFill>
                <a:sym typeface="Calibri" panose="020F0502020204030204" pitchFamily="34" charset="0"/>
              </a:rPr>
              <a:t>construction</a:t>
            </a:r>
            <a:endParaRPr lang="en-US" altLang="zh-CN" sz="2400" dirty="0">
              <a:sym typeface="Calibri" panose="020F0502020204030204" pitchFamily="34" charset="0"/>
            </a:endParaRPr>
          </a:p>
        </p:txBody>
      </p:sp>
      <p:pic>
        <p:nvPicPr>
          <p:cNvPr id="22538" name="Picture 10" descr="efc82cd712"/>
          <p:cNvPicPr>
            <a:picLocks noChangeAspect="1" noChangeArrowheads="1"/>
          </p:cNvPicPr>
          <p:nvPr/>
        </p:nvPicPr>
        <p:blipFill>
          <a:blip r:embed="rId2"/>
          <a:srcRect/>
          <a:stretch>
            <a:fillRect/>
          </a:stretch>
        </p:blipFill>
        <p:spPr bwMode="auto">
          <a:xfrm>
            <a:off x="6143636" y="1285864"/>
            <a:ext cx="2774950" cy="3952875"/>
          </a:xfrm>
          <a:prstGeom prst="rect">
            <a:avLst/>
          </a:prstGeom>
          <a:noFill/>
          <a:ln w="9525">
            <a:noFill/>
            <a:miter lim="800000"/>
            <a:headEnd/>
            <a:tailEnd/>
          </a:ln>
        </p:spPr>
      </p:pic>
      <p:sp>
        <p:nvSpPr>
          <p:cNvPr id="33800" name="TextBox 8"/>
          <p:cNvSpPr>
            <a:spLocks noChangeArrowheads="1"/>
          </p:cNvSpPr>
          <p:nvPr/>
        </p:nvSpPr>
        <p:spPr bwMode="auto">
          <a:xfrm>
            <a:off x="-827088" y="88884"/>
            <a:ext cx="6838951" cy="554038"/>
          </a:xfrm>
          <a:prstGeom prst="rect">
            <a:avLst/>
          </a:prstGeom>
          <a:noFill/>
          <a:ln w="9525">
            <a:noFill/>
            <a:miter lim="800000"/>
          </a:ln>
        </p:spPr>
        <p:txBody>
          <a:bodyPr>
            <a:spAutoFit/>
          </a:bodyPr>
          <a:lstStyle/>
          <a:p>
            <a:pPr algn="ctr" eaLnBrk="1" hangingPunct="1"/>
            <a:r>
              <a:rPr lang="en-US" altLang="zh-CN" sz="3000" b="1" dirty="0">
                <a:solidFill>
                  <a:srgbClr val="974806"/>
                </a:solidFill>
                <a:latin typeface="Aharoni" panose="02010803020104030203" pitchFamily="2" charset="-79"/>
                <a:sym typeface="Aharoni" panose="02010803020104030203" pitchFamily="2" charset="-79"/>
              </a:rPr>
              <a:t>Civilian</a:t>
            </a:r>
            <a:r>
              <a:rPr lang="en-US" altLang="zh-CN" sz="3000" b="1" dirty="0">
                <a:solidFill>
                  <a:srgbClr val="974806"/>
                </a:solidFill>
                <a:sym typeface="Calibri" panose="020F0502020204030204" pitchFamily="34" charset="0"/>
              </a:rPr>
              <a:t> </a:t>
            </a:r>
            <a:r>
              <a:rPr lang="en-US" altLang="zh-CN" sz="3000" b="1" dirty="0">
                <a:solidFill>
                  <a:srgbClr val="974806"/>
                </a:solidFill>
                <a:latin typeface="Aharoni" panose="02010803020104030203" pitchFamily="2" charset="-79"/>
                <a:sym typeface="Aharoni" panose="02010803020104030203" pitchFamily="2" charset="-79"/>
              </a:rPr>
              <a:t>residential</a:t>
            </a:r>
            <a:r>
              <a:rPr lang="en-US" altLang="zh-CN" sz="3000" b="1" dirty="0">
                <a:solidFill>
                  <a:srgbClr val="974806"/>
                </a:solidFill>
                <a:sym typeface="Calibri" panose="020F0502020204030204" pitchFamily="34" charset="0"/>
              </a:rPr>
              <a:t> </a:t>
            </a:r>
            <a:r>
              <a:rPr lang="en-US" altLang="zh-CN" sz="3000" b="1" dirty="0">
                <a:solidFill>
                  <a:srgbClr val="974806"/>
                </a:solidFill>
                <a:latin typeface="Aharoni" panose="02010803020104030203" pitchFamily="2" charset="-79"/>
                <a:sym typeface="Aharoni" panose="02010803020104030203" pitchFamily="2" charset="-79"/>
              </a:rPr>
              <a:t>housing</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536">
                                            <p:txEl>
                                              <p:pRg st="0" end="0"/>
                                            </p:txEl>
                                          </p:spTgt>
                                        </p:tgtEl>
                                        <p:attrNameLst>
                                          <p:attrName>style.visibility</p:attrName>
                                        </p:attrNameLst>
                                      </p:cBhvr>
                                      <p:to>
                                        <p:strVal val="visible"/>
                                      </p:to>
                                    </p:set>
                                    <p:anim calcmode="lin" valueType="num">
                                      <p:cBhvr>
                                        <p:cTn id="7" dur="1000" fill="hold"/>
                                        <p:tgtEl>
                                          <p:spTgt spid="22536">
                                            <p:txEl>
                                              <p:pRg st="0" end="0"/>
                                            </p:txEl>
                                          </p:spTgt>
                                        </p:tgtEl>
                                        <p:attrNameLst>
                                          <p:attrName>ppt_x</p:attrName>
                                        </p:attrNameLst>
                                      </p:cBhvr>
                                      <p:tavLst>
                                        <p:tav tm="0">
                                          <p:val>
                                            <p:strVal val="#ppt_x"/>
                                          </p:val>
                                        </p:tav>
                                        <p:tav tm="100000">
                                          <p:val>
                                            <p:strVal val="#ppt_x"/>
                                          </p:val>
                                        </p:tav>
                                      </p:tavLst>
                                    </p:anim>
                                    <p:anim calcmode="lin" valueType="num">
                                      <p:cBhvr>
                                        <p:cTn id="8" dur="1000" fill="hold"/>
                                        <p:tgtEl>
                                          <p:spTgt spid="2253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6" fill="hold" nodeType="clickEffect">
                                  <p:stCondLst>
                                    <p:cond delay="0"/>
                                  </p:stCondLst>
                                  <p:childTnLst>
                                    <p:set>
                                      <p:cBhvr>
                                        <p:cTn id="12" dur="1" fill="hold">
                                          <p:stCondLst>
                                            <p:cond delay="0"/>
                                          </p:stCondLst>
                                        </p:cTn>
                                        <p:tgtEl>
                                          <p:spTgt spid="33798">
                                            <p:txEl>
                                              <p:pRg st="1" end="1"/>
                                            </p:txEl>
                                          </p:spTgt>
                                        </p:tgtEl>
                                        <p:attrNameLst>
                                          <p:attrName>style.visibility</p:attrName>
                                        </p:attrNameLst>
                                      </p:cBhvr>
                                      <p:to>
                                        <p:strVal val="visible"/>
                                      </p:to>
                                    </p:set>
                                    <p:animEffect transition="in" filter="barn(inHorizontal)">
                                      <p:cBhvr>
                                        <p:cTn id="13" dur="500"/>
                                        <p:tgtEl>
                                          <p:spTgt spid="33798">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6" fill="hold" nodeType="clickEffect">
                                  <p:stCondLst>
                                    <p:cond delay="0"/>
                                  </p:stCondLst>
                                  <p:childTnLst>
                                    <p:set>
                                      <p:cBhvr>
                                        <p:cTn id="17" dur="1" fill="hold">
                                          <p:stCondLst>
                                            <p:cond delay="0"/>
                                          </p:stCondLst>
                                        </p:cTn>
                                        <p:tgtEl>
                                          <p:spTgt spid="33798">
                                            <p:txEl>
                                              <p:pRg st="2" end="2"/>
                                            </p:txEl>
                                          </p:spTgt>
                                        </p:tgtEl>
                                        <p:attrNameLst>
                                          <p:attrName>style.visibility</p:attrName>
                                        </p:attrNameLst>
                                      </p:cBhvr>
                                      <p:to>
                                        <p:strVal val="visible"/>
                                      </p:to>
                                    </p:set>
                                    <p:animEffect transition="in" filter="barn(inHorizontal)">
                                      <p:cBhvr>
                                        <p:cTn id="18" dur="500"/>
                                        <p:tgtEl>
                                          <p:spTgt spid="33798">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6" fill="hold" nodeType="clickEffect">
                                  <p:stCondLst>
                                    <p:cond delay="0"/>
                                  </p:stCondLst>
                                  <p:childTnLst>
                                    <p:set>
                                      <p:cBhvr>
                                        <p:cTn id="22" dur="1" fill="hold">
                                          <p:stCondLst>
                                            <p:cond delay="0"/>
                                          </p:stCondLst>
                                        </p:cTn>
                                        <p:tgtEl>
                                          <p:spTgt spid="33798">
                                            <p:txEl>
                                              <p:pRg st="3" end="3"/>
                                            </p:txEl>
                                          </p:spTgt>
                                        </p:tgtEl>
                                        <p:attrNameLst>
                                          <p:attrName>style.visibility</p:attrName>
                                        </p:attrNameLst>
                                      </p:cBhvr>
                                      <p:to>
                                        <p:strVal val="visible"/>
                                      </p:to>
                                    </p:set>
                                    <p:animEffect transition="in" filter="barn(inHorizontal)">
                                      <p:cBhvr>
                                        <p:cTn id="23" dur="500"/>
                                        <p:tgtEl>
                                          <p:spTgt spid="33798">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6" fill="hold" nodeType="clickEffect">
                                  <p:stCondLst>
                                    <p:cond delay="0"/>
                                  </p:stCondLst>
                                  <p:childTnLst>
                                    <p:set>
                                      <p:cBhvr>
                                        <p:cTn id="27" dur="1" fill="hold">
                                          <p:stCondLst>
                                            <p:cond delay="0"/>
                                          </p:stCondLst>
                                        </p:cTn>
                                        <p:tgtEl>
                                          <p:spTgt spid="33798">
                                            <p:txEl>
                                              <p:pRg st="4" end="4"/>
                                            </p:txEl>
                                          </p:spTgt>
                                        </p:tgtEl>
                                        <p:attrNameLst>
                                          <p:attrName>style.visibility</p:attrName>
                                        </p:attrNameLst>
                                      </p:cBhvr>
                                      <p:to>
                                        <p:strVal val="visible"/>
                                      </p:to>
                                    </p:set>
                                    <p:animEffect transition="in" filter="barn(inHorizontal)">
                                      <p:cBhvr>
                                        <p:cTn id="28" dur="500"/>
                                        <p:tgtEl>
                                          <p:spTgt spid="33798">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6" fill="hold" nodeType="clickEffect">
                                  <p:stCondLst>
                                    <p:cond delay="0"/>
                                  </p:stCondLst>
                                  <p:childTnLst>
                                    <p:set>
                                      <p:cBhvr>
                                        <p:cTn id="32" dur="1" fill="hold">
                                          <p:stCondLst>
                                            <p:cond delay="0"/>
                                          </p:stCondLst>
                                        </p:cTn>
                                        <p:tgtEl>
                                          <p:spTgt spid="33798">
                                            <p:txEl>
                                              <p:pRg st="5" end="5"/>
                                            </p:txEl>
                                          </p:spTgt>
                                        </p:tgtEl>
                                        <p:attrNameLst>
                                          <p:attrName>style.visibility</p:attrName>
                                        </p:attrNameLst>
                                      </p:cBhvr>
                                      <p:to>
                                        <p:strVal val="visible"/>
                                      </p:to>
                                    </p:set>
                                    <p:animEffect transition="in" filter="barn(inHorizontal)">
                                      <p:cBhvr>
                                        <p:cTn id="33" dur="500"/>
                                        <p:tgtEl>
                                          <p:spTgt spid="33798">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6" fill="hold" nodeType="clickEffect">
                                  <p:stCondLst>
                                    <p:cond delay="0"/>
                                  </p:stCondLst>
                                  <p:childTnLst>
                                    <p:set>
                                      <p:cBhvr>
                                        <p:cTn id="37" dur="1" fill="hold">
                                          <p:stCondLst>
                                            <p:cond delay="0"/>
                                          </p:stCondLst>
                                        </p:cTn>
                                        <p:tgtEl>
                                          <p:spTgt spid="33798">
                                            <p:txEl>
                                              <p:pRg st="6" end="6"/>
                                            </p:txEl>
                                          </p:spTgt>
                                        </p:tgtEl>
                                        <p:attrNameLst>
                                          <p:attrName>style.visibility</p:attrName>
                                        </p:attrNameLst>
                                      </p:cBhvr>
                                      <p:to>
                                        <p:strVal val="visible"/>
                                      </p:to>
                                    </p:set>
                                    <p:animEffect transition="in" filter="barn(inHorizontal)">
                                      <p:cBhvr>
                                        <p:cTn id="38" dur="500"/>
                                        <p:tgtEl>
                                          <p:spTgt spid="33798">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6" fill="hold" nodeType="clickEffect">
                                  <p:stCondLst>
                                    <p:cond delay="0"/>
                                  </p:stCondLst>
                                  <p:childTnLst>
                                    <p:set>
                                      <p:cBhvr>
                                        <p:cTn id="42" dur="1" fill="hold">
                                          <p:stCondLst>
                                            <p:cond delay="0"/>
                                          </p:stCondLst>
                                        </p:cTn>
                                        <p:tgtEl>
                                          <p:spTgt spid="33798">
                                            <p:txEl>
                                              <p:pRg st="7" end="7"/>
                                            </p:txEl>
                                          </p:spTgt>
                                        </p:tgtEl>
                                        <p:attrNameLst>
                                          <p:attrName>style.visibility</p:attrName>
                                        </p:attrNameLst>
                                      </p:cBhvr>
                                      <p:to>
                                        <p:strVal val="visible"/>
                                      </p:to>
                                    </p:set>
                                    <p:animEffect transition="in" filter="barn(inHorizontal)">
                                      <p:cBhvr>
                                        <p:cTn id="43" dur="500"/>
                                        <p:tgtEl>
                                          <p:spTgt spid="33798">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6" fill="hold" nodeType="clickEffect">
                                  <p:stCondLst>
                                    <p:cond delay="0"/>
                                  </p:stCondLst>
                                  <p:childTnLst>
                                    <p:set>
                                      <p:cBhvr>
                                        <p:cTn id="47" dur="1" fill="hold">
                                          <p:stCondLst>
                                            <p:cond delay="0"/>
                                          </p:stCondLst>
                                        </p:cTn>
                                        <p:tgtEl>
                                          <p:spTgt spid="33798">
                                            <p:txEl>
                                              <p:pRg st="8" end="8"/>
                                            </p:txEl>
                                          </p:spTgt>
                                        </p:tgtEl>
                                        <p:attrNameLst>
                                          <p:attrName>style.visibility</p:attrName>
                                        </p:attrNameLst>
                                      </p:cBhvr>
                                      <p:to>
                                        <p:strVal val="visible"/>
                                      </p:to>
                                    </p:set>
                                    <p:animEffect transition="in" filter="barn(inHorizontal)">
                                      <p:cBhvr>
                                        <p:cTn id="48" dur="500"/>
                                        <p:tgtEl>
                                          <p:spTgt spid="33798">
                                            <p:txEl>
                                              <p:pRg st="8" end="8"/>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3" presetClass="entr" presetSubtype="16" fill="hold" nodeType="clickEffect">
                                  <p:stCondLst>
                                    <p:cond delay="0"/>
                                  </p:stCondLst>
                                  <p:childTnLst>
                                    <p:set>
                                      <p:cBhvr>
                                        <p:cTn id="52" dur="1" fill="hold">
                                          <p:stCondLst>
                                            <p:cond delay="0"/>
                                          </p:stCondLst>
                                        </p:cTn>
                                        <p:tgtEl>
                                          <p:spTgt spid="22538"/>
                                        </p:tgtEl>
                                        <p:attrNameLst>
                                          <p:attrName>style.visibility</p:attrName>
                                        </p:attrNameLst>
                                      </p:cBhvr>
                                      <p:to>
                                        <p:strVal val="visible"/>
                                      </p:to>
                                    </p:set>
                                    <p:anim calcmode="lin" valueType="num">
                                      <p:cBhvr>
                                        <p:cTn id="53" dur="500" fill="hold"/>
                                        <p:tgtEl>
                                          <p:spTgt spid="22538"/>
                                        </p:tgtEl>
                                        <p:attrNameLst>
                                          <p:attrName>ppt_w</p:attrName>
                                        </p:attrNameLst>
                                      </p:cBhvr>
                                      <p:tavLst>
                                        <p:tav tm="0">
                                          <p:val>
                                            <p:fltVal val="0"/>
                                          </p:val>
                                        </p:tav>
                                        <p:tav tm="100000">
                                          <p:val>
                                            <p:strVal val="#ppt_w"/>
                                          </p:val>
                                        </p:tav>
                                      </p:tavLst>
                                    </p:anim>
                                    <p:anim calcmode="lin" valueType="num">
                                      <p:cBhvr>
                                        <p:cTn id="54" dur="500" fill="hold"/>
                                        <p:tgtEl>
                                          <p:spTgt spid="2253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6" grpId="0" bldLvl="0" autoUpdateAnimBg="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9" name="组合 4"/>
          <p:cNvGrpSpPr/>
          <p:nvPr/>
        </p:nvGrpSpPr>
        <p:grpSpPr bwMode="auto">
          <a:xfrm>
            <a:off x="0" y="571500"/>
            <a:ext cx="9144000" cy="420688"/>
            <a:chOff x="0" y="0"/>
            <a:chExt cx="9144000" cy="420086"/>
          </a:xfrm>
        </p:grpSpPr>
        <p:sp>
          <p:nvSpPr>
            <p:cNvPr id="34823" name="直接连接符 5"/>
            <p:cNvSpPr>
              <a:spLocks noChangeShapeType="1"/>
            </p:cNvSpPr>
            <p:nvPr/>
          </p:nvSpPr>
          <p:spPr bwMode="auto">
            <a:xfrm>
              <a:off x="4859338" y="210836"/>
              <a:ext cx="4284662" cy="1"/>
            </a:xfrm>
            <a:prstGeom prst="line">
              <a:avLst/>
            </a:prstGeom>
            <a:noFill/>
            <a:ln w="9525">
              <a:solidFill>
                <a:srgbClr val="A71F13"/>
              </a:solidFill>
              <a:bevel/>
            </a:ln>
          </p:spPr>
          <p:txBody>
            <a:bodyPr/>
            <a:lstStyle/>
            <a:p>
              <a:endParaRPr lang="zh-CN" altLang="en-US"/>
            </a:p>
          </p:txBody>
        </p:sp>
        <p:pic>
          <p:nvPicPr>
            <p:cNvPr id="34824"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0"/>
              <a:ext cx="420086" cy="420086"/>
            </a:xfrm>
            <a:prstGeom prst="rect">
              <a:avLst/>
            </a:prstGeom>
            <a:noFill/>
            <a:ln w="9525">
              <a:noFill/>
              <a:miter lim="800000"/>
              <a:headEnd/>
              <a:tailEnd/>
            </a:ln>
          </p:spPr>
        </p:pic>
        <p:sp>
          <p:nvSpPr>
            <p:cNvPr id="34825" name="直接连接符 7"/>
            <p:cNvSpPr>
              <a:spLocks noChangeShapeType="1"/>
            </p:cNvSpPr>
            <p:nvPr/>
          </p:nvSpPr>
          <p:spPr bwMode="auto">
            <a:xfrm>
              <a:off x="0" y="210836"/>
              <a:ext cx="4284663" cy="1"/>
            </a:xfrm>
            <a:prstGeom prst="line">
              <a:avLst/>
            </a:prstGeom>
            <a:noFill/>
            <a:ln w="9525">
              <a:solidFill>
                <a:srgbClr val="A71F13"/>
              </a:solidFill>
              <a:bevel/>
            </a:ln>
          </p:spPr>
          <p:txBody>
            <a:bodyPr/>
            <a:lstStyle/>
            <a:p>
              <a:endParaRPr lang="zh-CN" altLang="en-US"/>
            </a:p>
          </p:txBody>
        </p:sp>
      </p:grpSp>
      <p:sp>
        <p:nvSpPr>
          <p:cNvPr id="23560" name="文本框 2"/>
          <p:cNvSpPr>
            <a:spLocks noChangeArrowheads="1"/>
          </p:cNvSpPr>
          <p:nvPr/>
        </p:nvSpPr>
        <p:spPr bwMode="auto">
          <a:xfrm>
            <a:off x="714348" y="1285864"/>
            <a:ext cx="7994650" cy="3507740"/>
          </a:xfrm>
          <a:prstGeom prst="rect">
            <a:avLst/>
          </a:prstGeom>
          <a:noFill/>
          <a:ln w="9525" cmpd="sng">
            <a:noFill/>
            <a:miter lim="800000"/>
          </a:ln>
        </p:spPr>
        <p:txBody>
          <a:bodyPr>
            <a:spAutoFit/>
          </a:bodyPr>
          <a:lstStyle/>
          <a:p>
            <a:pPr algn="ctr">
              <a:spcBef>
                <a:spcPts val="600"/>
              </a:spcBef>
              <a:spcAft>
                <a:spcPts val="600"/>
              </a:spcAft>
              <a:buFont typeface="Arial" panose="020B0604020202020204" pitchFamily="34" charset="0"/>
              <a:buNone/>
              <a:defRPr/>
            </a:pPr>
            <a:r>
              <a:rPr lang="en-US" sz="2800" b="1" dirty="0">
                <a:solidFill>
                  <a:srgbClr val="974806"/>
                </a:solidFill>
                <a:ea typeface="宋体" panose="02010600030101010101" pitchFamily="2" charset="-122"/>
                <a:sym typeface="Calibri" panose="020F0502020204030204" pitchFamily="34" charset="0"/>
              </a:rPr>
              <a:t>     </a:t>
            </a:r>
            <a:r>
              <a:rPr lang="en-US" sz="2400" b="1" dirty="0">
                <a:solidFill>
                  <a:srgbClr val="CC6600"/>
                </a:solidFill>
                <a:ea typeface="宋体" panose="02010600030101010101" pitchFamily="2" charset="-122"/>
                <a:sym typeface="Calibri" panose="020F0502020204030204" pitchFamily="34" charset="0"/>
              </a:rPr>
              <a:t>Huizhou residential houses</a:t>
            </a:r>
            <a:endParaRPr lang="en-US" sz="2400" b="1" dirty="0">
              <a:solidFill>
                <a:srgbClr val="CC6600"/>
              </a:solidFill>
              <a:ea typeface="宋体" panose="02010600030101010101" pitchFamily="2" charset="-122"/>
              <a:sym typeface="Calibri" panose="020F0502020204030204" pitchFamily="34" charset="0"/>
            </a:endParaRPr>
          </a:p>
          <a:p>
            <a:pPr marL="342900">
              <a:spcBef>
                <a:spcPts val="600"/>
              </a:spcBef>
              <a:buSzPct val="60000"/>
              <a:buFont typeface="Wingdings" panose="05000000000000000000" pitchFamily="2" charset="2"/>
              <a:buChar char="l"/>
              <a:defRPr/>
            </a:pPr>
            <a:r>
              <a:rPr lang="en-US" sz="2200" dirty="0">
                <a:solidFill>
                  <a:srgbClr val="000000"/>
                </a:solidFill>
                <a:ea typeface="宋体" panose="02010600030101010101" pitchFamily="2" charset="-122"/>
                <a:sym typeface="Calibri" panose="020F0502020204030204" pitchFamily="34" charset="0"/>
              </a:rPr>
              <a:t>  e</a:t>
            </a:r>
            <a:r>
              <a:rPr lang="en-US" sz="2200" dirty="0">
                <a:ea typeface="宋体" panose="02010600030101010101" pitchFamily="2" charset="-122"/>
                <a:sym typeface="Calibri" panose="020F0502020204030204" pitchFamily="34" charset="0"/>
              </a:rPr>
              <a:t>mbraced local physical features  </a:t>
            </a:r>
            <a:endParaRPr lang="en-US" sz="2200" dirty="0">
              <a:ea typeface="宋体" panose="02010600030101010101" pitchFamily="2" charset="-122"/>
              <a:sym typeface="Calibri" panose="020F0502020204030204" pitchFamily="34" charset="0"/>
            </a:endParaRPr>
          </a:p>
          <a:p>
            <a:pPr marL="342900">
              <a:spcBef>
                <a:spcPts val="600"/>
              </a:spcBef>
              <a:buSzPct val="60000"/>
              <a:buFont typeface="Wingdings" panose="05000000000000000000" pitchFamily="2" charset="2"/>
              <a:buChar char="l"/>
              <a:defRPr/>
            </a:pPr>
            <a:r>
              <a:rPr lang="en-US" sz="2200" dirty="0">
                <a:solidFill>
                  <a:srgbClr val="000000"/>
                </a:solidFill>
                <a:ea typeface="宋体" panose="02010600030101010101" pitchFamily="2" charset="-122"/>
                <a:sym typeface="Calibri" panose="020F0502020204030204" pitchFamily="34" charset="0"/>
              </a:rPr>
              <a:t>  i</a:t>
            </a:r>
            <a:r>
              <a:rPr lang="en-US" sz="2200" dirty="0">
                <a:ea typeface="宋体" panose="02010600030101010101" pitchFamily="2" charset="-122"/>
                <a:sym typeface="Calibri" panose="020F0502020204030204" pitchFamily="34" charset="0"/>
              </a:rPr>
              <a:t>ncorporated fengshui concepts and aesthetic trends</a:t>
            </a:r>
            <a:endParaRPr lang="en-US" sz="2200" dirty="0">
              <a:ea typeface="宋体" panose="02010600030101010101" pitchFamily="2" charset="-122"/>
              <a:sym typeface="Calibri" panose="020F0502020204030204" pitchFamily="34" charset="0"/>
            </a:endParaRPr>
          </a:p>
          <a:p>
            <a:pPr marL="342900">
              <a:spcBef>
                <a:spcPts val="600"/>
              </a:spcBef>
              <a:buSzPct val="60000"/>
              <a:buFont typeface="Wingdings" panose="05000000000000000000" pitchFamily="2" charset="2"/>
              <a:buChar char="l"/>
              <a:defRPr/>
            </a:pPr>
            <a:r>
              <a:rPr lang="en-US" sz="2200" dirty="0">
                <a:solidFill>
                  <a:srgbClr val="000000"/>
                </a:solidFill>
                <a:ea typeface="宋体" panose="02010600030101010101" pitchFamily="2" charset="-122"/>
                <a:sym typeface="Calibri" panose="020F0502020204030204" pitchFamily="34" charset="0"/>
              </a:rPr>
              <a:t>  b</a:t>
            </a:r>
            <a:r>
              <a:rPr lang="en-US" sz="2200" dirty="0">
                <a:ea typeface="宋体" panose="02010600030101010101" pitchFamily="2" charset="-122"/>
                <a:sym typeface="Calibri" panose="020F0502020204030204" pitchFamily="34" charset="0"/>
              </a:rPr>
              <a:t>lack tiles, white walls and decorations placed elegantly on </a:t>
            </a:r>
            <a:endParaRPr lang="en-US" sz="2200" dirty="0" smtClean="0">
              <a:ea typeface="宋体" panose="02010600030101010101" pitchFamily="2" charset="-122"/>
              <a:sym typeface="Calibri" panose="020F0502020204030204" pitchFamily="34" charset="0"/>
            </a:endParaRPr>
          </a:p>
          <a:p>
            <a:pPr marL="342900">
              <a:spcBef>
                <a:spcPts val="600"/>
              </a:spcBef>
              <a:buSzPct val="60000"/>
              <a:defRPr/>
            </a:pPr>
            <a:r>
              <a:rPr lang="en-US" sz="2200" dirty="0">
                <a:ea typeface="宋体" panose="02010600030101010101" pitchFamily="2" charset="-122"/>
                <a:sym typeface="Calibri" panose="020F0502020204030204" pitchFamily="34" charset="0"/>
              </a:rPr>
              <a:t> </a:t>
            </a:r>
            <a:r>
              <a:rPr lang="en-US" sz="2200" dirty="0" smtClean="0">
                <a:ea typeface="宋体" panose="02010600030101010101" pitchFamily="2" charset="-122"/>
                <a:sym typeface="Calibri" panose="020F0502020204030204" pitchFamily="34" charset="0"/>
              </a:rPr>
              <a:t>   </a:t>
            </a:r>
            <a:r>
              <a:rPr lang="en-US" sz="2200" dirty="0" smtClean="0">
                <a:solidFill>
                  <a:srgbClr val="FF0000"/>
                </a:solidFill>
                <a:ea typeface="宋体" panose="02010600030101010101" pitchFamily="2" charset="-122"/>
                <a:sym typeface="Calibri" panose="020F0502020204030204" pitchFamily="34" charset="0"/>
              </a:rPr>
              <a:t>upturned </a:t>
            </a:r>
            <a:r>
              <a:rPr lang="en-US" sz="2200" dirty="0">
                <a:solidFill>
                  <a:srgbClr val="FF0000"/>
                </a:solidFill>
                <a:ea typeface="宋体" panose="02010600030101010101" pitchFamily="2" charset="-122"/>
                <a:sym typeface="Calibri" panose="020F0502020204030204" pitchFamily="34" charset="0"/>
              </a:rPr>
              <a:t>eaves</a:t>
            </a:r>
            <a:r>
              <a:rPr lang="zh-CN" altLang="en-US" sz="2200" dirty="0">
                <a:solidFill>
                  <a:srgbClr val="FF0000"/>
                </a:solidFill>
                <a:ea typeface="宋体" panose="02010600030101010101" pitchFamily="2" charset="-122"/>
                <a:sym typeface="Calibri" panose="020F0502020204030204" pitchFamily="34" charset="0"/>
              </a:rPr>
              <a:t>飞檐</a:t>
            </a:r>
            <a:endParaRPr lang="en-US" sz="2200" dirty="0">
              <a:solidFill>
                <a:srgbClr val="FF0000"/>
              </a:solidFill>
              <a:ea typeface="宋体" panose="02010600030101010101" pitchFamily="2" charset="-122"/>
              <a:sym typeface="Calibri" panose="020F0502020204030204" pitchFamily="34" charset="0"/>
            </a:endParaRPr>
          </a:p>
          <a:p>
            <a:pPr marL="342900">
              <a:spcBef>
                <a:spcPts val="600"/>
              </a:spcBef>
              <a:buSzPct val="60000"/>
              <a:buFont typeface="Wingdings" panose="05000000000000000000" pitchFamily="2" charset="2"/>
              <a:buChar char="l"/>
              <a:defRPr/>
            </a:pPr>
            <a:r>
              <a:rPr lang="en-US" sz="2200" dirty="0">
                <a:solidFill>
                  <a:srgbClr val="000000"/>
                </a:solidFill>
                <a:ea typeface="宋体" panose="02010600030101010101" pitchFamily="2" charset="-122"/>
                <a:sym typeface="Calibri" panose="020F0502020204030204" pitchFamily="34" charset="0"/>
              </a:rPr>
              <a:t>  t</a:t>
            </a:r>
            <a:r>
              <a:rPr lang="en-US" sz="2200" dirty="0">
                <a:ea typeface="宋体" panose="02010600030101010101" pitchFamily="2" charset="-122"/>
                <a:sym typeface="Calibri" panose="020F0502020204030204" pitchFamily="34" charset="0"/>
              </a:rPr>
              <a:t>he garden-style </a:t>
            </a:r>
            <a:r>
              <a:rPr lang="en-US" sz="2200" dirty="0">
                <a:solidFill>
                  <a:srgbClr val="000000"/>
                </a:solidFill>
                <a:ea typeface="宋体" panose="02010600030101010101" pitchFamily="2" charset="-122"/>
                <a:sym typeface="Calibri" panose="020F0502020204030204" pitchFamily="34" charset="0"/>
              </a:rPr>
              <a:t>with</a:t>
            </a:r>
            <a:r>
              <a:rPr lang="en-US" sz="2200" dirty="0">
                <a:ea typeface="宋体" panose="02010600030101010101" pitchFamily="2" charset="-122"/>
                <a:sym typeface="Calibri" panose="020F0502020204030204" pitchFamily="34" charset="0"/>
              </a:rPr>
              <a:t> exquisite carvings on the doors and </a:t>
            </a:r>
            <a:endParaRPr lang="en-US" sz="2200" dirty="0" smtClean="0">
              <a:ea typeface="宋体" panose="02010600030101010101" pitchFamily="2" charset="-122"/>
              <a:sym typeface="Calibri" panose="020F0502020204030204" pitchFamily="34" charset="0"/>
            </a:endParaRPr>
          </a:p>
          <a:p>
            <a:pPr marL="342900">
              <a:spcBef>
                <a:spcPts val="600"/>
              </a:spcBef>
              <a:buSzPct val="60000"/>
              <a:defRPr/>
            </a:pPr>
            <a:r>
              <a:rPr lang="en-US" sz="2200" dirty="0">
                <a:ea typeface="宋体" panose="02010600030101010101" pitchFamily="2" charset="-122"/>
                <a:sym typeface="Calibri" panose="020F0502020204030204" pitchFamily="34" charset="0"/>
              </a:rPr>
              <a:t> </a:t>
            </a:r>
            <a:r>
              <a:rPr lang="en-US" sz="2200" dirty="0" smtClean="0">
                <a:ea typeface="宋体" panose="02010600030101010101" pitchFamily="2" charset="-122"/>
                <a:sym typeface="Calibri" panose="020F0502020204030204" pitchFamily="34" charset="0"/>
              </a:rPr>
              <a:t>   windows</a:t>
            </a:r>
            <a:endParaRPr lang="en-US" sz="2200" dirty="0">
              <a:ea typeface="宋体" panose="02010600030101010101" pitchFamily="2" charset="-122"/>
              <a:sym typeface="Calibri" panose="020F0502020204030204" pitchFamily="34" charset="0"/>
            </a:endParaRPr>
          </a:p>
          <a:p>
            <a:pPr marL="342900">
              <a:spcBef>
                <a:spcPts val="600"/>
              </a:spcBef>
              <a:buSzPct val="60000"/>
              <a:buFont typeface="Wingdings" panose="05000000000000000000" pitchFamily="2" charset="2"/>
              <a:buChar char="l"/>
              <a:defRPr/>
            </a:pPr>
            <a:r>
              <a:rPr lang="en-US" sz="2200" dirty="0">
                <a:solidFill>
                  <a:srgbClr val="000000"/>
                </a:solidFill>
                <a:ea typeface="宋体" panose="02010600030101010101" pitchFamily="2" charset="-122"/>
                <a:sym typeface="Calibri" panose="020F0502020204030204" pitchFamily="34" charset="0"/>
              </a:rPr>
              <a:t>  doorframe constructed with  one stone rather than a wood</a:t>
            </a:r>
            <a:endParaRPr lang="en-US" sz="2200" dirty="0">
              <a:ea typeface="宋体" panose="02010600030101010101" pitchFamily="2" charset="-122"/>
              <a:sym typeface="Calibri" panose="020F0502020204030204" pitchFamily="34" charset="0"/>
            </a:endParaRPr>
          </a:p>
        </p:txBody>
      </p:sp>
      <p:sp>
        <p:nvSpPr>
          <p:cNvPr id="34822" name="TextBox 8"/>
          <p:cNvSpPr>
            <a:spLocks noChangeArrowheads="1"/>
          </p:cNvSpPr>
          <p:nvPr/>
        </p:nvSpPr>
        <p:spPr bwMode="auto">
          <a:xfrm>
            <a:off x="-325438" y="142856"/>
            <a:ext cx="7273926" cy="554038"/>
          </a:xfrm>
          <a:prstGeom prst="rect">
            <a:avLst/>
          </a:prstGeom>
          <a:noFill/>
          <a:ln w="9525">
            <a:noFill/>
            <a:miter lim="800000"/>
          </a:ln>
        </p:spPr>
        <p:txBody>
          <a:bodyPr>
            <a:spAutoFit/>
          </a:bodyPr>
          <a:lstStyle/>
          <a:p>
            <a:pPr eaLnBrk="1" hangingPunct="1"/>
            <a:r>
              <a:rPr lang="en-US" altLang="zh-CN" sz="3000" b="1" dirty="0">
                <a:solidFill>
                  <a:srgbClr val="974806"/>
                </a:solidFill>
                <a:latin typeface="Aharoni" panose="02010803020104030203" pitchFamily="2" charset="-79"/>
                <a:sym typeface="Aharoni" panose="02010803020104030203" pitchFamily="2" charset="-79"/>
              </a:rPr>
              <a:t>    Civilian</a:t>
            </a:r>
            <a:r>
              <a:rPr lang="en-US" altLang="zh-CN" sz="3000" b="1" dirty="0">
                <a:solidFill>
                  <a:srgbClr val="974806"/>
                </a:solidFill>
                <a:sym typeface="Calibri" panose="020F0502020204030204" pitchFamily="34" charset="0"/>
              </a:rPr>
              <a:t> </a:t>
            </a:r>
            <a:r>
              <a:rPr lang="en-US" altLang="zh-CN" sz="3000" b="1" dirty="0">
                <a:solidFill>
                  <a:srgbClr val="974806"/>
                </a:solidFill>
                <a:latin typeface="Aharoni" panose="02010803020104030203" pitchFamily="2" charset="-79"/>
                <a:sym typeface="Aharoni" panose="02010803020104030203" pitchFamily="2" charset="-79"/>
              </a:rPr>
              <a:t>residential</a:t>
            </a:r>
            <a:r>
              <a:rPr lang="en-US" altLang="zh-CN" sz="3000" b="1" dirty="0">
                <a:solidFill>
                  <a:srgbClr val="974806"/>
                </a:solidFill>
                <a:sym typeface="Calibri" panose="020F0502020204030204" pitchFamily="34" charset="0"/>
              </a:rPr>
              <a:t> </a:t>
            </a:r>
            <a:r>
              <a:rPr lang="en-US" altLang="zh-CN" sz="3000" b="1" dirty="0">
                <a:solidFill>
                  <a:srgbClr val="974806"/>
                </a:solidFill>
                <a:latin typeface="Aharoni" panose="02010803020104030203" pitchFamily="2" charset="-79"/>
                <a:sym typeface="Aharoni" panose="02010803020104030203" pitchFamily="2" charset="-79"/>
              </a:rPr>
              <a:t>housing</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3560">
                                            <p:txEl>
                                              <p:pRg st="1" end="1"/>
                                            </p:txEl>
                                          </p:spTgt>
                                        </p:tgtEl>
                                        <p:attrNameLst>
                                          <p:attrName>style.visibility</p:attrName>
                                        </p:attrNameLst>
                                      </p:cBhvr>
                                      <p:to>
                                        <p:strVal val="visible"/>
                                      </p:to>
                                    </p:set>
                                    <p:anim calcmode="lin" valueType="num">
                                      <p:cBhvr>
                                        <p:cTn id="7" dur="500" fill="hold"/>
                                        <p:tgtEl>
                                          <p:spTgt spid="23560">
                                            <p:txEl>
                                              <p:pRg st="1" end="1"/>
                                            </p:txEl>
                                          </p:spTgt>
                                        </p:tgtEl>
                                        <p:attrNameLst>
                                          <p:attrName>ppt_w</p:attrName>
                                        </p:attrNameLst>
                                      </p:cBhvr>
                                      <p:tavLst>
                                        <p:tav tm="0">
                                          <p:val>
                                            <p:strVal val="#ppt_w*0.70"/>
                                          </p:val>
                                        </p:tav>
                                        <p:tav tm="100000">
                                          <p:val>
                                            <p:strVal val="#ppt_w"/>
                                          </p:val>
                                        </p:tav>
                                      </p:tavLst>
                                    </p:anim>
                                    <p:anim calcmode="lin" valueType="num">
                                      <p:cBhvr>
                                        <p:cTn id="8" dur="500" fill="hold"/>
                                        <p:tgtEl>
                                          <p:spTgt spid="23560">
                                            <p:txEl>
                                              <p:pRg st="1" end="1"/>
                                            </p:txEl>
                                          </p:spTgt>
                                        </p:tgtEl>
                                        <p:attrNameLst>
                                          <p:attrName>ppt_h</p:attrName>
                                        </p:attrNameLst>
                                      </p:cBhvr>
                                      <p:tavLst>
                                        <p:tav tm="0">
                                          <p:val>
                                            <p:strVal val="#ppt_h"/>
                                          </p:val>
                                        </p:tav>
                                        <p:tav tm="100000">
                                          <p:val>
                                            <p:strVal val="#ppt_h"/>
                                          </p:val>
                                        </p:tav>
                                      </p:tavLst>
                                    </p:anim>
                                    <p:animEffect transition="in" filter="fade">
                                      <p:cBhvr>
                                        <p:cTn id="9" dur="500"/>
                                        <p:tgtEl>
                                          <p:spTgt spid="23560">
                                            <p:txEl>
                                              <p:pRg st="1" end="1"/>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23560">
                                            <p:txEl>
                                              <p:pRg st="2" end="2"/>
                                            </p:txEl>
                                          </p:spTgt>
                                        </p:tgtEl>
                                        <p:attrNameLst>
                                          <p:attrName>style.visibility</p:attrName>
                                        </p:attrNameLst>
                                      </p:cBhvr>
                                      <p:to>
                                        <p:strVal val="visible"/>
                                      </p:to>
                                    </p:set>
                                    <p:anim calcmode="lin" valueType="num">
                                      <p:cBhvr>
                                        <p:cTn id="14" dur="500" fill="hold"/>
                                        <p:tgtEl>
                                          <p:spTgt spid="23560">
                                            <p:txEl>
                                              <p:pRg st="2" end="2"/>
                                            </p:txEl>
                                          </p:spTgt>
                                        </p:tgtEl>
                                        <p:attrNameLst>
                                          <p:attrName>ppt_w</p:attrName>
                                        </p:attrNameLst>
                                      </p:cBhvr>
                                      <p:tavLst>
                                        <p:tav tm="0">
                                          <p:val>
                                            <p:strVal val="#ppt_w*0.70"/>
                                          </p:val>
                                        </p:tav>
                                        <p:tav tm="100000">
                                          <p:val>
                                            <p:strVal val="#ppt_w"/>
                                          </p:val>
                                        </p:tav>
                                      </p:tavLst>
                                    </p:anim>
                                    <p:anim calcmode="lin" valueType="num">
                                      <p:cBhvr>
                                        <p:cTn id="15" dur="500" fill="hold"/>
                                        <p:tgtEl>
                                          <p:spTgt spid="23560">
                                            <p:txEl>
                                              <p:pRg st="2" end="2"/>
                                            </p:txEl>
                                          </p:spTgt>
                                        </p:tgtEl>
                                        <p:attrNameLst>
                                          <p:attrName>ppt_h</p:attrName>
                                        </p:attrNameLst>
                                      </p:cBhvr>
                                      <p:tavLst>
                                        <p:tav tm="0">
                                          <p:val>
                                            <p:strVal val="#ppt_h"/>
                                          </p:val>
                                        </p:tav>
                                        <p:tav tm="100000">
                                          <p:val>
                                            <p:strVal val="#ppt_h"/>
                                          </p:val>
                                        </p:tav>
                                      </p:tavLst>
                                    </p:anim>
                                    <p:animEffect transition="in" filter="fade">
                                      <p:cBhvr>
                                        <p:cTn id="16" dur="500"/>
                                        <p:tgtEl>
                                          <p:spTgt spid="23560">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23560">
                                            <p:txEl>
                                              <p:pRg st="3" end="3"/>
                                            </p:txEl>
                                          </p:spTgt>
                                        </p:tgtEl>
                                        <p:attrNameLst>
                                          <p:attrName>style.visibility</p:attrName>
                                        </p:attrNameLst>
                                      </p:cBhvr>
                                      <p:to>
                                        <p:strVal val="visible"/>
                                      </p:to>
                                    </p:set>
                                    <p:anim calcmode="lin" valueType="num">
                                      <p:cBhvr>
                                        <p:cTn id="21" dur="500" fill="hold"/>
                                        <p:tgtEl>
                                          <p:spTgt spid="23560">
                                            <p:txEl>
                                              <p:pRg st="3" end="3"/>
                                            </p:txEl>
                                          </p:spTgt>
                                        </p:tgtEl>
                                        <p:attrNameLst>
                                          <p:attrName>ppt_w</p:attrName>
                                        </p:attrNameLst>
                                      </p:cBhvr>
                                      <p:tavLst>
                                        <p:tav tm="0">
                                          <p:val>
                                            <p:strVal val="#ppt_w*0.70"/>
                                          </p:val>
                                        </p:tav>
                                        <p:tav tm="100000">
                                          <p:val>
                                            <p:strVal val="#ppt_w"/>
                                          </p:val>
                                        </p:tav>
                                      </p:tavLst>
                                    </p:anim>
                                    <p:anim calcmode="lin" valueType="num">
                                      <p:cBhvr>
                                        <p:cTn id="22" dur="500" fill="hold"/>
                                        <p:tgtEl>
                                          <p:spTgt spid="23560">
                                            <p:txEl>
                                              <p:pRg st="3" end="3"/>
                                            </p:txEl>
                                          </p:spTgt>
                                        </p:tgtEl>
                                        <p:attrNameLst>
                                          <p:attrName>ppt_h</p:attrName>
                                        </p:attrNameLst>
                                      </p:cBhvr>
                                      <p:tavLst>
                                        <p:tav tm="0">
                                          <p:val>
                                            <p:strVal val="#ppt_h"/>
                                          </p:val>
                                        </p:tav>
                                        <p:tav tm="100000">
                                          <p:val>
                                            <p:strVal val="#ppt_h"/>
                                          </p:val>
                                        </p:tav>
                                      </p:tavLst>
                                    </p:anim>
                                    <p:animEffect transition="in" filter="fade">
                                      <p:cBhvr>
                                        <p:cTn id="23" dur="500"/>
                                        <p:tgtEl>
                                          <p:spTgt spid="23560">
                                            <p:txEl>
                                              <p:pRg st="3" end="3"/>
                                            </p:txEl>
                                          </p:spTgt>
                                        </p:tgtEl>
                                      </p:cBhvr>
                                    </p:animEffect>
                                  </p:childTnLst>
                                </p:cTn>
                              </p:par>
                              <p:par>
                                <p:cTn id="24" presetID="55" presetClass="entr" presetSubtype="0" fill="hold" nodeType="withEffect">
                                  <p:stCondLst>
                                    <p:cond delay="0"/>
                                  </p:stCondLst>
                                  <p:childTnLst>
                                    <p:set>
                                      <p:cBhvr>
                                        <p:cTn id="25" dur="1" fill="hold">
                                          <p:stCondLst>
                                            <p:cond delay="0"/>
                                          </p:stCondLst>
                                        </p:cTn>
                                        <p:tgtEl>
                                          <p:spTgt spid="23560">
                                            <p:txEl>
                                              <p:pRg st="4" end="4"/>
                                            </p:txEl>
                                          </p:spTgt>
                                        </p:tgtEl>
                                        <p:attrNameLst>
                                          <p:attrName>style.visibility</p:attrName>
                                        </p:attrNameLst>
                                      </p:cBhvr>
                                      <p:to>
                                        <p:strVal val="visible"/>
                                      </p:to>
                                    </p:set>
                                    <p:anim calcmode="lin" valueType="num">
                                      <p:cBhvr>
                                        <p:cTn id="26" dur="500" fill="hold"/>
                                        <p:tgtEl>
                                          <p:spTgt spid="23560">
                                            <p:txEl>
                                              <p:pRg st="4" end="4"/>
                                            </p:txEl>
                                          </p:spTgt>
                                        </p:tgtEl>
                                        <p:attrNameLst>
                                          <p:attrName>ppt_w</p:attrName>
                                        </p:attrNameLst>
                                      </p:cBhvr>
                                      <p:tavLst>
                                        <p:tav tm="0">
                                          <p:val>
                                            <p:strVal val="#ppt_w*0.70"/>
                                          </p:val>
                                        </p:tav>
                                        <p:tav tm="100000">
                                          <p:val>
                                            <p:strVal val="#ppt_w"/>
                                          </p:val>
                                        </p:tav>
                                      </p:tavLst>
                                    </p:anim>
                                    <p:anim calcmode="lin" valueType="num">
                                      <p:cBhvr>
                                        <p:cTn id="27" dur="500" fill="hold"/>
                                        <p:tgtEl>
                                          <p:spTgt spid="23560">
                                            <p:txEl>
                                              <p:pRg st="4" end="4"/>
                                            </p:txEl>
                                          </p:spTgt>
                                        </p:tgtEl>
                                        <p:attrNameLst>
                                          <p:attrName>ppt_h</p:attrName>
                                        </p:attrNameLst>
                                      </p:cBhvr>
                                      <p:tavLst>
                                        <p:tav tm="0">
                                          <p:val>
                                            <p:strVal val="#ppt_h"/>
                                          </p:val>
                                        </p:tav>
                                        <p:tav tm="100000">
                                          <p:val>
                                            <p:strVal val="#ppt_h"/>
                                          </p:val>
                                        </p:tav>
                                      </p:tavLst>
                                    </p:anim>
                                    <p:animEffect transition="in" filter="fade">
                                      <p:cBhvr>
                                        <p:cTn id="28" dur="500"/>
                                        <p:tgtEl>
                                          <p:spTgt spid="23560">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5" presetClass="entr" presetSubtype="0" fill="hold" nodeType="clickEffect">
                                  <p:stCondLst>
                                    <p:cond delay="0"/>
                                  </p:stCondLst>
                                  <p:childTnLst>
                                    <p:set>
                                      <p:cBhvr>
                                        <p:cTn id="32" dur="1" fill="hold">
                                          <p:stCondLst>
                                            <p:cond delay="0"/>
                                          </p:stCondLst>
                                        </p:cTn>
                                        <p:tgtEl>
                                          <p:spTgt spid="23560">
                                            <p:txEl>
                                              <p:pRg st="5" end="5"/>
                                            </p:txEl>
                                          </p:spTgt>
                                        </p:tgtEl>
                                        <p:attrNameLst>
                                          <p:attrName>style.visibility</p:attrName>
                                        </p:attrNameLst>
                                      </p:cBhvr>
                                      <p:to>
                                        <p:strVal val="visible"/>
                                      </p:to>
                                    </p:set>
                                    <p:anim calcmode="lin" valueType="num">
                                      <p:cBhvr>
                                        <p:cTn id="33" dur="500" fill="hold"/>
                                        <p:tgtEl>
                                          <p:spTgt spid="23560">
                                            <p:txEl>
                                              <p:pRg st="5" end="5"/>
                                            </p:txEl>
                                          </p:spTgt>
                                        </p:tgtEl>
                                        <p:attrNameLst>
                                          <p:attrName>ppt_w</p:attrName>
                                        </p:attrNameLst>
                                      </p:cBhvr>
                                      <p:tavLst>
                                        <p:tav tm="0">
                                          <p:val>
                                            <p:strVal val="#ppt_w*0.70"/>
                                          </p:val>
                                        </p:tav>
                                        <p:tav tm="100000">
                                          <p:val>
                                            <p:strVal val="#ppt_w"/>
                                          </p:val>
                                        </p:tav>
                                      </p:tavLst>
                                    </p:anim>
                                    <p:anim calcmode="lin" valueType="num">
                                      <p:cBhvr>
                                        <p:cTn id="34" dur="500" fill="hold"/>
                                        <p:tgtEl>
                                          <p:spTgt spid="23560">
                                            <p:txEl>
                                              <p:pRg st="5" end="5"/>
                                            </p:txEl>
                                          </p:spTgt>
                                        </p:tgtEl>
                                        <p:attrNameLst>
                                          <p:attrName>ppt_h</p:attrName>
                                        </p:attrNameLst>
                                      </p:cBhvr>
                                      <p:tavLst>
                                        <p:tav tm="0">
                                          <p:val>
                                            <p:strVal val="#ppt_h"/>
                                          </p:val>
                                        </p:tav>
                                        <p:tav tm="100000">
                                          <p:val>
                                            <p:strVal val="#ppt_h"/>
                                          </p:val>
                                        </p:tav>
                                      </p:tavLst>
                                    </p:anim>
                                    <p:animEffect transition="in" filter="fade">
                                      <p:cBhvr>
                                        <p:cTn id="35" dur="500"/>
                                        <p:tgtEl>
                                          <p:spTgt spid="23560">
                                            <p:txEl>
                                              <p:pRg st="5" end="5"/>
                                            </p:txEl>
                                          </p:spTgt>
                                        </p:tgtEl>
                                      </p:cBhvr>
                                    </p:animEffect>
                                  </p:childTnLst>
                                </p:cTn>
                              </p:par>
                              <p:par>
                                <p:cTn id="36" presetID="55" presetClass="entr" presetSubtype="0" fill="hold" nodeType="withEffect">
                                  <p:stCondLst>
                                    <p:cond delay="0"/>
                                  </p:stCondLst>
                                  <p:childTnLst>
                                    <p:set>
                                      <p:cBhvr>
                                        <p:cTn id="37" dur="1" fill="hold">
                                          <p:stCondLst>
                                            <p:cond delay="0"/>
                                          </p:stCondLst>
                                        </p:cTn>
                                        <p:tgtEl>
                                          <p:spTgt spid="23560">
                                            <p:txEl>
                                              <p:pRg st="6" end="6"/>
                                            </p:txEl>
                                          </p:spTgt>
                                        </p:tgtEl>
                                        <p:attrNameLst>
                                          <p:attrName>style.visibility</p:attrName>
                                        </p:attrNameLst>
                                      </p:cBhvr>
                                      <p:to>
                                        <p:strVal val="visible"/>
                                      </p:to>
                                    </p:set>
                                    <p:anim calcmode="lin" valueType="num">
                                      <p:cBhvr>
                                        <p:cTn id="38" dur="500" fill="hold"/>
                                        <p:tgtEl>
                                          <p:spTgt spid="23560">
                                            <p:txEl>
                                              <p:pRg st="6" end="6"/>
                                            </p:txEl>
                                          </p:spTgt>
                                        </p:tgtEl>
                                        <p:attrNameLst>
                                          <p:attrName>ppt_w</p:attrName>
                                        </p:attrNameLst>
                                      </p:cBhvr>
                                      <p:tavLst>
                                        <p:tav tm="0">
                                          <p:val>
                                            <p:strVal val="#ppt_w*0.70"/>
                                          </p:val>
                                        </p:tav>
                                        <p:tav tm="100000">
                                          <p:val>
                                            <p:strVal val="#ppt_w"/>
                                          </p:val>
                                        </p:tav>
                                      </p:tavLst>
                                    </p:anim>
                                    <p:anim calcmode="lin" valueType="num">
                                      <p:cBhvr>
                                        <p:cTn id="39" dur="500" fill="hold"/>
                                        <p:tgtEl>
                                          <p:spTgt spid="23560">
                                            <p:txEl>
                                              <p:pRg st="6" end="6"/>
                                            </p:txEl>
                                          </p:spTgt>
                                        </p:tgtEl>
                                        <p:attrNameLst>
                                          <p:attrName>ppt_h</p:attrName>
                                        </p:attrNameLst>
                                      </p:cBhvr>
                                      <p:tavLst>
                                        <p:tav tm="0">
                                          <p:val>
                                            <p:strVal val="#ppt_h"/>
                                          </p:val>
                                        </p:tav>
                                        <p:tav tm="100000">
                                          <p:val>
                                            <p:strVal val="#ppt_h"/>
                                          </p:val>
                                        </p:tav>
                                      </p:tavLst>
                                    </p:anim>
                                    <p:animEffect transition="in" filter="fade">
                                      <p:cBhvr>
                                        <p:cTn id="40" dur="500"/>
                                        <p:tgtEl>
                                          <p:spTgt spid="23560">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55" presetClass="entr" presetSubtype="0" fill="hold" nodeType="clickEffect">
                                  <p:stCondLst>
                                    <p:cond delay="0"/>
                                  </p:stCondLst>
                                  <p:childTnLst>
                                    <p:set>
                                      <p:cBhvr>
                                        <p:cTn id="44" dur="1" fill="hold">
                                          <p:stCondLst>
                                            <p:cond delay="0"/>
                                          </p:stCondLst>
                                        </p:cTn>
                                        <p:tgtEl>
                                          <p:spTgt spid="23560">
                                            <p:txEl>
                                              <p:pRg st="7" end="7"/>
                                            </p:txEl>
                                          </p:spTgt>
                                        </p:tgtEl>
                                        <p:attrNameLst>
                                          <p:attrName>style.visibility</p:attrName>
                                        </p:attrNameLst>
                                      </p:cBhvr>
                                      <p:to>
                                        <p:strVal val="visible"/>
                                      </p:to>
                                    </p:set>
                                    <p:anim calcmode="lin" valueType="num">
                                      <p:cBhvr>
                                        <p:cTn id="45" dur="500" fill="hold"/>
                                        <p:tgtEl>
                                          <p:spTgt spid="23560">
                                            <p:txEl>
                                              <p:pRg st="7" end="7"/>
                                            </p:txEl>
                                          </p:spTgt>
                                        </p:tgtEl>
                                        <p:attrNameLst>
                                          <p:attrName>ppt_w</p:attrName>
                                        </p:attrNameLst>
                                      </p:cBhvr>
                                      <p:tavLst>
                                        <p:tav tm="0">
                                          <p:val>
                                            <p:strVal val="#ppt_w*0.70"/>
                                          </p:val>
                                        </p:tav>
                                        <p:tav tm="100000">
                                          <p:val>
                                            <p:strVal val="#ppt_w"/>
                                          </p:val>
                                        </p:tav>
                                      </p:tavLst>
                                    </p:anim>
                                    <p:anim calcmode="lin" valueType="num">
                                      <p:cBhvr>
                                        <p:cTn id="46" dur="500" fill="hold"/>
                                        <p:tgtEl>
                                          <p:spTgt spid="23560">
                                            <p:txEl>
                                              <p:pRg st="7" end="7"/>
                                            </p:txEl>
                                          </p:spTgt>
                                        </p:tgtEl>
                                        <p:attrNameLst>
                                          <p:attrName>ppt_h</p:attrName>
                                        </p:attrNameLst>
                                      </p:cBhvr>
                                      <p:tavLst>
                                        <p:tav tm="0">
                                          <p:val>
                                            <p:strVal val="#ppt_h"/>
                                          </p:val>
                                        </p:tav>
                                        <p:tav tm="100000">
                                          <p:val>
                                            <p:strVal val="#ppt_h"/>
                                          </p:val>
                                        </p:tav>
                                      </p:tavLst>
                                    </p:anim>
                                    <p:animEffect transition="in" filter="fade">
                                      <p:cBhvr>
                                        <p:cTn id="47" dur="500"/>
                                        <p:tgtEl>
                                          <p:spTgt spid="2356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6" descr="图片31"/>
          <p:cNvPicPr>
            <a:picLocks noChangeAspect="1" noChangeArrowheads="1"/>
          </p:cNvPicPr>
          <p:nvPr/>
        </p:nvPicPr>
        <p:blipFill>
          <a:blip r:embed="rId1"/>
          <a:srcRect/>
          <a:stretch>
            <a:fillRect/>
          </a:stretch>
        </p:blipFill>
        <p:spPr bwMode="auto">
          <a:xfrm>
            <a:off x="0" y="0"/>
            <a:ext cx="9164638" cy="5715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578"/>
                                        </p:tgtEl>
                                        <p:attrNameLst>
                                          <p:attrName>style.visibility</p:attrName>
                                        </p:attrNameLst>
                                      </p:cBhvr>
                                      <p:to>
                                        <p:strVal val="visible"/>
                                      </p:to>
                                    </p:set>
                                    <p:anim calcmode="lin" valueType="num">
                                      <p:cBhvr additive="base">
                                        <p:cTn id="7" dur="500" fill="hold"/>
                                        <p:tgtEl>
                                          <p:spTgt spid="24578"/>
                                        </p:tgtEl>
                                        <p:attrNameLst>
                                          <p:attrName>ppt_x</p:attrName>
                                        </p:attrNameLst>
                                      </p:cBhvr>
                                      <p:tavLst>
                                        <p:tav tm="0">
                                          <p:val>
                                            <p:strVal val="#ppt_x"/>
                                          </p:val>
                                        </p:tav>
                                        <p:tav tm="100000">
                                          <p:val>
                                            <p:strVal val="#ppt_x"/>
                                          </p:val>
                                        </p:tav>
                                      </p:tavLst>
                                    </p:anim>
                                    <p:anim calcmode="lin" valueType="num">
                                      <p:cBhvr additive="base">
                                        <p:cTn id="8" dur="500" fill="hold"/>
                                        <p:tgtEl>
                                          <p:spTgt spid="245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67" name="组合 3"/>
          <p:cNvGrpSpPr/>
          <p:nvPr/>
        </p:nvGrpSpPr>
        <p:grpSpPr bwMode="auto">
          <a:xfrm>
            <a:off x="0" y="579438"/>
            <a:ext cx="9144000" cy="420687"/>
            <a:chOff x="0" y="0"/>
            <a:chExt cx="9144000" cy="420086"/>
          </a:xfrm>
        </p:grpSpPr>
        <p:sp>
          <p:nvSpPr>
            <p:cNvPr id="36875" name="直接连接符 4"/>
            <p:cNvSpPr>
              <a:spLocks noChangeShapeType="1"/>
            </p:cNvSpPr>
            <p:nvPr/>
          </p:nvSpPr>
          <p:spPr bwMode="auto">
            <a:xfrm>
              <a:off x="4859338" y="210836"/>
              <a:ext cx="4284662" cy="1"/>
            </a:xfrm>
            <a:prstGeom prst="line">
              <a:avLst/>
            </a:prstGeom>
            <a:noFill/>
            <a:ln w="9525">
              <a:solidFill>
                <a:srgbClr val="A71F13"/>
              </a:solidFill>
              <a:bevel/>
            </a:ln>
          </p:spPr>
          <p:txBody>
            <a:bodyPr/>
            <a:lstStyle/>
            <a:p>
              <a:endParaRPr lang="zh-CN" altLang="en-US"/>
            </a:p>
          </p:txBody>
        </p:sp>
        <p:pic>
          <p:nvPicPr>
            <p:cNvPr id="36876"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0"/>
              <a:ext cx="420086" cy="420086"/>
            </a:xfrm>
            <a:prstGeom prst="rect">
              <a:avLst/>
            </a:prstGeom>
            <a:noFill/>
            <a:ln w="9525">
              <a:noFill/>
              <a:miter lim="800000"/>
              <a:headEnd/>
              <a:tailEnd/>
            </a:ln>
          </p:spPr>
        </p:pic>
        <p:sp>
          <p:nvSpPr>
            <p:cNvPr id="36877" name="直接连接符 6"/>
            <p:cNvSpPr>
              <a:spLocks noChangeShapeType="1"/>
            </p:cNvSpPr>
            <p:nvPr/>
          </p:nvSpPr>
          <p:spPr bwMode="auto">
            <a:xfrm>
              <a:off x="0" y="210836"/>
              <a:ext cx="4284663" cy="1"/>
            </a:xfrm>
            <a:prstGeom prst="line">
              <a:avLst/>
            </a:prstGeom>
            <a:noFill/>
            <a:ln w="9525">
              <a:solidFill>
                <a:srgbClr val="A71F13"/>
              </a:solidFill>
              <a:bevel/>
            </a:ln>
          </p:spPr>
          <p:txBody>
            <a:bodyPr/>
            <a:lstStyle/>
            <a:p>
              <a:endParaRPr lang="zh-CN" altLang="en-US"/>
            </a:p>
          </p:txBody>
        </p:sp>
      </p:grpSp>
      <p:sp>
        <p:nvSpPr>
          <p:cNvPr id="36868" name="TextBox 8"/>
          <p:cNvSpPr>
            <a:spLocks noChangeArrowheads="1"/>
          </p:cNvSpPr>
          <p:nvPr/>
        </p:nvSpPr>
        <p:spPr bwMode="auto">
          <a:xfrm>
            <a:off x="-142875" y="55563"/>
            <a:ext cx="7929563" cy="639762"/>
          </a:xfrm>
          <a:prstGeom prst="rect">
            <a:avLst/>
          </a:prstGeom>
          <a:noFill/>
          <a:ln w="9525">
            <a:noFill/>
            <a:miter lim="800000"/>
          </a:ln>
        </p:spPr>
        <p:txBody>
          <a:bodyPr>
            <a:spAutoFit/>
          </a:bodyPr>
          <a:lstStyle/>
          <a:p>
            <a:pPr algn="ctr" eaLnBrk="1" hangingPunct="1">
              <a:lnSpc>
                <a:spcPct val="120000"/>
              </a:lnSpc>
            </a:pPr>
            <a:r>
              <a:rPr lang="en-US" altLang="zh-CN" sz="3000">
                <a:solidFill>
                  <a:srgbClr val="772C03"/>
                </a:solidFill>
                <a:latin typeface="Aharoni" panose="02010803020104030203" pitchFamily="2" charset="-79"/>
                <a:ea typeface="经典繁毛楷" panose="02010600030101010101" charset="-122"/>
                <a:sym typeface="Aharoni" panose="02010803020104030203" pitchFamily="2" charset="-79"/>
              </a:rPr>
              <a:t> </a:t>
            </a:r>
            <a:endParaRPr lang="zh-CN" altLang="en-US"/>
          </a:p>
        </p:txBody>
      </p:sp>
      <p:sp>
        <p:nvSpPr>
          <p:cNvPr id="25610" name="Rectangle 9"/>
          <p:cNvSpPr>
            <a:spLocks noChangeArrowheads="1"/>
          </p:cNvSpPr>
          <p:nvPr/>
        </p:nvSpPr>
        <p:spPr bwMode="auto">
          <a:xfrm>
            <a:off x="714348" y="1785930"/>
            <a:ext cx="5715040" cy="3138170"/>
          </a:xfrm>
          <a:prstGeom prst="rect">
            <a:avLst/>
          </a:prstGeom>
          <a:noFill/>
          <a:ln w="9525">
            <a:noFill/>
            <a:bevel/>
          </a:ln>
        </p:spPr>
        <p:txBody>
          <a:bodyPr wrap="square">
            <a:spAutoFit/>
          </a:bodyPr>
          <a:lstStyle/>
          <a:p>
            <a:pPr>
              <a:spcBef>
                <a:spcPts val="600"/>
              </a:spcBef>
              <a:buSzPct val="60000"/>
              <a:buFont typeface="Wingdings" panose="05000000000000000000" pitchFamily="2" charset="2"/>
              <a:buChar char="l"/>
            </a:pPr>
            <a:r>
              <a:rPr lang="en-US" altLang="zh-CN" sz="2400" dirty="0">
                <a:solidFill>
                  <a:srgbClr val="000000"/>
                </a:solidFill>
                <a:sym typeface="Calibri" panose="020F0502020204030204" pitchFamily="34" charset="0"/>
              </a:rPr>
              <a:t>  </a:t>
            </a:r>
            <a:r>
              <a:rPr lang="en-US" altLang="zh-CN" sz="2400" dirty="0">
                <a:sym typeface="Calibri" panose="020F0502020204030204" pitchFamily="34" charset="0"/>
              </a:rPr>
              <a:t>overall building complexes are round or </a:t>
            </a:r>
            <a:endParaRPr lang="en-US" altLang="zh-CN" sz="2400" dirty="0" smtClean="0">
              <a:sym typeface="Calibri" panose="020F0502020204030204" pitchFamily="34" charset="0"/>
            </a:endParaRPr>
          </a:p>
          <a:p>
            <a:pPr>
              <a:spcBef>
                <a:spcPts val="600"/>
              </a:spcBef>
              <a:buSzPct val="60000"/>
            </a:pPr>
            <a:r>
              <a:rPr lang="en-US" altLang="zh-CN" sz="2400" dirty="0" smtClean="0">
                <a:sym typeface="Calibri" panose="020F0502020204030204" pitchFamily="34" charset="0"/>
              </a:rPr>
              <a:t>    square</a:t>
            </a:r>
            <a:endParaRPr lang="zh-CN" altLang="en-US" sz="2400" dirty="0">
              <a:sym typeface="Calibri" panose="020F0502020204030204" pitchFamily="34" charset="0"/>
            </a:endParaRPr>
          </a:p>
          <a:p>
            <a:pPr>
              <a:spcBef>
                <a:spcPts val="600"/>
              </a:spcBef>
              <a:buSzPct val="60000"/>
              <a:buFont typeface="Wingdings" panose="05000000000000000000" pitchFamily="2" charset="2"/>
              <a:buChar char="l"/>
            </a:pPr>
            <a:r>
              <a:rPr lang="en-US" altLang="zh-CN" sz="2400" dirty="0">
                <a:solidFill>
                  <a:srgbClr val="000000"/>
                </a:solidFill>
                <a:sym typeface="Calibri" panose="020F0502020204030204" pitchFamily="34" charset="0"/>
              </a:rPr>
              <a:t>  s</a:t>
            </a:r>
            <a:r>
              <a:rPr lang="en-US" altLang="zh-CN" sz="2400" dirty="0">
                <a:sym typeface="Calibri" panose="020F0502020204030204" pitchFamily="34" charset="0"/>
              </a:rPr>
              <a:t>ome in the style of large mansions or in </a:t>
            </a:r>
            <a:endParaRPr lang="en-US" altLang="zh-CN" sz="2400" dirty="0" smtClean="0">
              <a:sym typeface="Calibri" panose="020F0502020204030204" pitchFamily="34" charset="0"/>
            </a:endParaRPr>
          </a:p>
          <a:p>
            <a:pPr>
              <a:spcBef>
                <a:spcPts val="600"/>
              </a:spcBef>
              <a:buSzPct val="60000"/>
            </a:pPr>
            <a:r>
              <a:rPr lang="en-US" altLang="zh-CN" sz="2400" dirty="0">
                <a:sym typeface="Calibri" panose="020F0502020204030204" pitchFamily="34" charset="0"/>
              </a:rPr>
              <a:t> </a:t>
            </a:r>
            <a:r>
              <a:rPr lang="en-US" altLang="zh-CN" sz="2400" dirty="0" smtClean="0">
                <a:sym typeface="Calibri" panose="020F0502020204030204" pitchFamily="34" charset="0"/>
              </a:rPr>
              <a:t>   the shape </a:t>
            </a:r>
            <a:r>
              <a:rPr lang="en-US" altLang="zh-CN" sz="2400" dirty="0">
                <a:sym typeface="Calibri" panose="020F0502020204030204" pitchFamily="34" charset="0"/>
              </a:rPr>
              <a:t>of the Eight </a:t>
            </a:r>
            <a:r>
              <a:rPr lang="en-US" altLang="zh-CN" sz="2400" dirty="0">
                <a:solidFill>
                  <a:srgbClr val="FF0000"/>
                </a:solidFill>
                <a:sym typeface="Calibri" panose="020F0502020204030204" pitchFamily="34" charset="0"/>
              </a:rPr>
              <a:t>Trigrams</a:t>
            </a:r>
            <a:r>
              <a:rPr lang="zh-CN" altLang="en-US" sz="2400" dirty="0">
                <a:solidFill>
                  <a:srgbClr val="FF0000"/>
                </a:solidFill>
                <a:sym typeface="Calibri" panose="020F0502020204030204" pitchFamily="34" charset="0"/>
              </a:rPr>
              <a:t>八卦</a:t>
            </a:r>
            <a:r>
              <a:rPr lang="en-US" altLang="zh-CN" sz="2400" dirty="0">
                <a:sym typeface="Calibri" panose="020F0502020204030204" pitchFamily="34" charset="0"/>
              </a:rPr>
              <a:t>. </a:t>
            </a:r>
            <a:endParaRPr lang="zh-CN" altLang="en-US" sz="2400" dirty="0">
              <a:sym typeface="Calibri" panose="020F0502020204030204" pitchFamily="34" charset="0"/>
            </a:endParaRPr>
          </a:p>
          <a:p>
            <a:pPr>
              <a:spcBef>
                <a:spcPts val="600"/>
              </a:spcBef>
              <a:buSzPct val="60000"/>
              <a:buFont typeface="Wingdings" panose="05000000000000000000" pitchFamily="2" charset="2"/>
              <a:buChar char="l"/>
            </a:pPr>
            <a:r>
              <a:rPr lang="en-US" altLang="zh-CN" sz="2400" dirty="0">
                <a:solidFill>
                  <a:srgbClr val="000000"/>
                </a:solidFill>
                <a:sym typeface="Calibri" panose="020F0502020204030204" pitchFamily="34" charset="0"/>
              </a:rPr>
              <a:t>  u</a:t>
            </a:r>
            <a:r>
              <a:rPr lang="en-US" altLang="zh-CN" sz="2400" dirty="0">
                <a:sym typeface="Calibri" panose="020F0502020204030204" pitchFamily="34" charset="0"/>
              </a:rPr>
              <a:t>sually three to four floors</a:t>
            </a:r>
            <a:endParaRPr lang="zh-CN" altLang="en-US" sz="2400" dirty="0">
              <a:sym typeface="Calibri" panose="020F0502020204030204" pitchFamily="34" charset="0"/>
            </a:endParaRPr>
          </a:p>
          <a:p>
            <a:pPr>
              <a:spcBef>
                <a:spcPts val="600"/>
              </a:spcBef>
              <a:buSzPct val="60000"/>
              <a:buFont typeface="Wingdings" panose="05000000000000000000" pitchFamily="2" charset="2"/>
              <a:buChar char="l"/>
            </a:pPr>
            <a:r>
              <a:rPr lang="en-US" altLang="zh-CN" sz="2400" dirty="0">
                <a:solidFill>
                  <a:srgbClr val="000000"/>
                </a:solidFill>
                <a:sym typeface="Calibri" panose="020F0502020204030204" pitchFamily="34" charset="0"/>
              </a:rPr>
              <a:t>  t</a:t>
            </a:r>
            <a:r>
              <a:rPr lang="en-US" altLang="zh-CN" sz="2400" dirty="0">
                <a:sym typeface="Calibri" panose="020F0502020204030204" pitchFamily="34" charset="0"/>
              </a:rPr>
              <a:t>he tallest complexes have up to six floors </a:t>
            </a:r>
            <a:endParaRPr lang="zh-CN" altLang="en-US" sz="2400" dirty="0">
              <a:sym typeface="Calibri" panose="020F0502020204030204" pitchFamily="34" charset="0"/>
            </a:endParaRPr>
          </a:p>
          <a:p>
            <a:pPr>
              <a:spcBef>
                <a:spcPts val="600"/>
              </a:spcBef>
              <a:buSzPct val="60000"/>
              <a:buFont typeface="Wingdings" panose="05000000000000000000" pitchFamily="2" charset="2"/>
              <a:buChar char="l"/>
            </a:pPr>
            <a:r>
              <a:rPr lang="en-US" altLang="zh-CN" sz="2400" dirty="0">
                <a:solidFill>
                  <a:srgbClr val="000000"/>
                </a:solidFill>
                <a:sym typeface="Calibri" panose="020F0502020204030204" pitchFamily="34" charset="0"/>
              </a:rPr>
              <a:t>  a</a:t>
            </a:r>
            <a:r>
              <a:rPr lang="en-US" altLang="zh-CN" sz="2400" dirty="0">
                <a:sym typeface="Calibri" panose="020F0502020204030204" pitchFamily="34" charset="0"/>
              </a:rPr>
              <a:t> building holds more than 50 families</a:t>
            </a:r>
            <a:endParaRPr lang="zh-CN" altLang="en-US" dirty="0"/>
          </a:p>
        </p:txBody>
      </p:sp>
      <p:pic>
        <p:nvPicPr>
          <p:cNvPr id="25611" name="Picture 8" descr="2007_08_28_1829617"/>
          <p:cNvPicPr>
            <a:picLocks noChangeAspect="1" noChangeArrowheads="1"/>
          </p:cNvPicPr>
          <p:nvPr/>
        </p:nvPicPr>
        <p:blipFill>
          <a:blip r:embed="rId2"/>
          <a:srcRect/>
          <a:stretch>
            <a:fillRect/>
          </a:stretch>
        </p:blipFill>
        <p:spPr bwMode="auto">
          <a:xfrm>
            <a:off x="6357950" y="2000244"/>
            <a:ext cx="2594234" cy="2684468"/>
          </a:xfrm>
          <a:prstGeom prst="rect">
            <a:avLst/>
          </a:prstGeom>
          <a:noFill/>
          <a:ln w="9525">
            <a:noFill/>
            <a:miter lim="800000"/>
            <a:headEnd/>
            <a:tailEnd/>
          </a:ln>
        </p:spPr>
      </p:pic>
      <p:sp>
        <p:nvSpPr>
          <p:cNvPr id="36873" name="TextBox 8"/>
          <p:cNvSpPr>
            <a:spLocks noChangeArrowheads="1"/>
          </p:cNvSpPr>
          <p:nvPr/>
        </p:nvSpPr>
        <p:spPr bwMode="auto">
          <a:xfrm>
            <a:off x="-144463" y="193675"/>
            <a:ext cx="7019926" cy="554038"/>
          </a:xfrm>
          <a:prstGeom prst="rect">
            <a:avLst/>
          </a:prstGeom>
          <a:noFill/>
          <a:ln w="9525">
            <a:noFill/>
            <a:miter lim="800000"/>
          </a:ln>
        </p:spPr>
        <p:txBody>
          <a:bodyPr>
            <a:spAutoFit/>
          </a:bodyPr>
          <a:lstStyle/>
          <a:p>
            <a:pPr eaLnBrk="1" hangingPunct="1"/>
            <a:r>
              <a:rPr lang="en-US" altLang="zh-CN" sz="3000" b="1">
                <a:solidFill>
                  <a:srgbClr val="974806"/>
                </a:solidFill>
                <a:latin typeface="Aharoni" panose="02010803020104030203" pitchFamily="2" charset="-79"/>
                <a:sym typeface="Aharoni" panose="02010803020104030203" pitchFamily="2" charset="-79"/>
              </a:rPr>
              <a:t>  Civilian</a:t>
            </a:r>
            <a:r>
              <a:rPr lang="en-US" altLang="zh-CN" sz="3000" b="1">
                <a:solidFill>
                  <a:srgbClr val="974806"/>
                </a:solidFill>
                <a:sym typeface="Calibri" panose="020F0502020204030204" pitchFamily="34" charset="0"/>
              </a:rPr>
              <a:t> </a:t>
            </a:r>
            <a:r>
              <a:rPr lang="en-US" altLang="zh-CN" sz="3000" b="1">
                <a:solidFill>
                  <a:srgbClr val="974806"/>
                </a:solidFill>
                <a:latin typeface="Aharoni" panose="02010803020104030203" pitchFamily="2" charset="-79"/>
                <a:sym typeface="Aharoni" panose="02010803020104030203" pitchFamily="2" charset="-79"/>
              </a:rPr>
              <a:t>residential</a:t>
            </a:r>
            <a:r>
              <a:rPr lang="en-US" altLang="zh-CN" sz="3000" b="1">
                <a:solidFill>
                  <a:srgbClr val="974806"/>
                </a:solidFill>
                <a:sym typeface="Calibri" panose="020F0502020204030204" pitchFamily="34" charset="0"/>
              </a:rPr>
              <a:t> </a:t>
            </a:r>
            <a:r>
              <a:rPr lang="en-US" altLang="zh-CN" sz="3000" b="1">
                <a:solidFill>
                  <a:srgbClr val="974806"/>
                </a:solidFill>
                <a:latin typeface="Aharoni" panose="02010803020104030203" pitchFamily="2" charset="-79"/>
                <a:sym typeface="Aharoni" panose="02010803020104030203" pitchFamily="2" charset="-79"/>
              </a:rPr>
              <a:t>housing</a:t>
            </a:r>
            <a:endParaRPr lang="zh-CN" altLang="en-US"/>
          </a:p>
        </p:txBody>
      </p:sp>
      <p:sp>
        <p:nvSpPr>
          <p:cNvPr id="36874" name="文本框 5"/>
          <p:cNvSpPr>
            <a:spLocks noChangeArrowheads="1"/>
          </p:cNvSpPr>
          <p:nvPr/>
        </p:nvSpPr>
        <p:spPr bwMode="auto">
          <a:xfrm>
            <a:off x="357158" y="1142988"/>
            <a:ext cx="5160962" cy="500063"/>
          </a:xfrm>
          <a:prstGeom prst="rect">
            <a:avLst/>
          </a:prstGeom>
          <a:noFill/>
          <a:ln w="9525">
            <a:noFill/>
            <a:miter lim="800000"/>
          </a:ln>
        </p:spPr>
        <p:txBody>
          <a:bodyPr wrap="none">
            <a:spAutoFit/>
          </a:bodyPr>
          <a:lstStyle/>
          <a:p>
            <a:pPr>
              <a:lnSpc>
                <a:spcPct val="120000"/>
              </a:lnSpc>
            </a:pPr>
            <a:r>
              <a:rPr lang="en-US" altLang="zh-CN" sz="2400" b="1" dirty="0">
                <a:solidFill>
                  <a:srgbClr val="CC6600"/>
                </a:solidFill>
                <a:sym typeface="Calibri" panose="020F0502020204030204" pitchFamily="34" charset="0"/>
              </a:rPr>
              <a:t>Hakka castle-like dwellings  (</a:t>
            </a:r>
            <a:r>
              <a:rPr lang="en-US" sz="2400" b="1" dirty="0" err="1">
                <a:solidFill>
                  <a:srgbClr val="CC6600"/>
                </a:solidFill>
                <a:sym typeface="Calibri" panose="020F0502020204030204" pitchFamily="34" charset="0"/>
              </a:rPr>
              <a:t>客家土楼</a:t>
            </a:r>
            <a:r>
              <a:rPr lang="en-US" altLang="zh-CN" sz="2400" b="1" dirty="0">
                <a:solidFill>
                  <a:srgbClr val="CC6600"/>
                </a:solidFill>
                <a:sym typeface="Calibri" panose="020F0502020204030204" pitchFamily="34" charset="0"/>
              </a:rPr>
              <a:t>)</a:t>
            </a:r>
            <a:endParaRPr lang="en-US" altLang="zh-CN" sz="2400" b="1" dirty="0">
              <a:solidFill>
                <a:srgbClr val="CC6600"/>
              </a:solidFill>
              <a:sym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6874"/>
                                        </p:tgtEl>
                                        <p:attrNameLst>
                                          <p:attrName>style.visibility</p:attrName>
                                        </p:attrNameLst>
                                      </p:cBhvr>
                                      <p:to>
                                        <p:strVal val="visible"/>
                                      </p:to>
                                    </p:set>
                                    <p:anim calcmode="lin" valueType="num">
                                      <p:cBhvr>
                                        <p:cTn id="7" dur="500" fill="hold"/>
                                        <p:tgtEl>
                                          <p:spTgt spid="36874"/>
                                        </p:tgtEl>
                                        <p:attrNameLst>
                                          <p:attrName>ppt_w</p:attrName>
                                        </p:attrNameLst>
                                      </p:cBhvr>
                                      <p:tavLst>
                                        <p:tav tm="0">
                                          <p:val>
                                            <p:fltVal val="0"/>
                                          </p:val>
                                        </p:tav>
                                        <p:tav tm="100000">
                                          <p:val>
                                            <p:strVal val="#ppt_w"/>
                                          </p:val>
                                        </p:tav>
                                      </p:tavLst>
                                    </p:anim>
                                    <p:anim calcmode="lin" valueType="num">
                                      <p:cBhvr>
                                        <p:cTn id="8" dur="500" fill="hold"/>
                                        <p:tgtEl>
                                          <p:spTgt spid="3687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610">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610">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610">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610">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610">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610">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610">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0" presetClass="entr" presetSubtype="0" fill="hold" nodeType="clickEffect">
                                  <p:stCondLst>
                                    <p:cond delay="0"/>
                                  </p:stCondLst>
                                  <p:childTnLst>
                                    <p:set>
                                      <p:cBhvr>
                                        <p:cTn id="28" dur="1" fill="hold">
                                          <p:stCondLst>
                                            <p:cond delay="0"/>
                                          </p:stCondLst>
                                        </p:cTn>
                                        <p:tgtEl>
                                          <p:spTgt spid="25611"/>
                                        </p:tgtEl>
                                        <p:attrNameLst>
                                          <p:attrName>style.visibility</p:attrName>
                                        </p:attrNameLst>
                                      </p:cBhvr>
                                      <p:to>
                                        <p:strVal val="visible"/>
                                      </p:to>
                                    </p:set>
                                    <p:animEffect transition="in" filter="wedge">
                                      <p:cBhvr>
                                        <p:cTn id="29" dur="500"/>
                                        <p:tgtEl>
                                          <p:spTgt spid="256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10" grpId="0" bldLvl="0" autoUpdateAnimBg="0" uiExpand="1" build="allAtOnce"/>
      <p:bldP spid="3687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891" name="组合 3"/>
          <p:cNvGrpSpPr/>
          <p:nvPr/>
        </p:nvGrpSpPr>
        <p:grpSpPr bwMode="auto">
          <a:xfrm>
            <a:off x="0" y="579438"/>
            <a:ext cx="9144000" cy="420687"/>
            <a:chOff x="0" y="0"/>
            <a:chExt cx="9144000" cy="420086"/>
          </a:xfrm>
        </p:grpSpPr>
        <p:sp>
          <p:nvSpPr>
            <p:cNvPr id="37895" name="直接连接符 4"/>
            <p:cNvSpPr>
              <a:spLocks noChangeShapeType="1"/>
            </p:cNvSpPr>
            <p:nvPr/>
          </p:nvSpPr>
          <p:spPr bwMode="auto">
            <a:xfrm>
              <a:off x="4859338" y="210836"/>
              <a:ext cx="4284662" cy="1"/>
            </a:xfrm>
            <a:prstGeom prst="line">
              <a:avLst/>
            </a:prstGeom>
            <a:noFill/>
            <a:ln w="9525">
              <a:solidFill>
                <a:srgbClr val="A71F13"/>
              </a:solidFill>
              <a:bevel/>
            </a:ln>
          </p:spPr>
          <p:txBody>
            <a:bodyPr/>
            <a:lstStyle/>
            <a:p>
              <a:endParaRPr lang="zh-CN" altLang="en-US"/>
            </a:p>
          </p:txBody>
        </p:sp>
        <p:pic>
          <p:nvPicPr>
            <p:cNvPr id="37896"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0"/>
              <a:ext cx="420086" cy="420086"/>
            </a:xfrm>
            <a:prstGeom prst="rect">
              <a:avLst/>
            </a:prstGeom>
            <a:noFill/>
            <a:ln w="9525">
              <a:noFill/>
              <a:miter lim="800000"/>
              <a:headEnd/>
              <a:tailEnd/>
            </a:ln>
          </p:spPr>
        </p:pic>
        <p:sp>
          <p:nvSpPr>
            <p:cNvPr id="37897" name="直接连接符 6"/>
            <p:cNvSpPr>
              <a:spLocks noChangeShapeType="1"/>
            </p:cNvSpPr>
            <p:nvPr/>
          </p:nvSpPr>
          <p:spPr bwMode="auto">
            <a:xfrm>
              <a:off x="0" y="210836"/>
              <a:ext cx="4284663" cy="1"/>
            </a:xfrm>
            <a:prstGeom prst="line">
              <a:avLst/>
            </a:prstGeom>
            <a:noFill/>
            <a:ln w="9525">
              <a:solidFill>
                <a:srgbClr val="A71F13"/>
              </a:solidFill>
              <a:bevel/>
            </a:ln>
          </p:spPr>
          <p:txBody>
            <a:bodyPr/>
            <a:lstStyle/>
            <a:p>
              <a:endParaRPr lang="zh-CN" altLang="en-US"/>
            </a:p>
          </p:txBody>
        </p:sp>
      </p:grpSp>
      <p:sp>
        <p:nvSpPr>
          <p:cNvPr id="26632" name="Rectangle 3"/>
          <p:cNvSpPr>
            <a:spLocks noGrp="1" noChangeArrowheads="1"/>
          </p:cNvSpPr>
          <p:nvPr/>
        </p:nvSpPr>
        <p:spPr bwMode="auto">
          <a:xfrm>
            <a:off x="539750" y="1017610"/>
            <a:ext cx="7869238" cy="4983162"/>
          </a:xfrm>
          <a:prstGeom prst="rect">
            <a:avLst/>
          </a:prstGeom>
          <a:noFill/>
          <a:ln w="9525">
            <a:noFill/>
            <a:miter lim="800000"/>
          </a:ln>
        </p:spPr>
        <p:txBody>
          <a:bodyPr/>
          <a:lstStyle/>
          <a:p>
            <a:pPr marL="358775" eaLnBrk="1" hangingPunct="1">
              <a:spcBef>
                <a:spcPts val="600"/>
              </a:spcBef>
            </a:pPr>
            <a:r>
              <a:rPr lang="en-US" altLang="zh-CN" sz="2400" dirty="0">
                <a:solidFill>
                  <a:srgbClr val="CC6600"/>
                </a:solidFill>
                <a:sym typeface="Calibri" panose="020F0502020204030204" pitchFamily="34" charset="0"/>
              </a:rPr>
              <a:t> </a:t>
            </a:r>
            <a:r>
              <a:rPr lang="en-US" altLang="zh-CN" sz="2400" b="1" dirty="0">
                <a:solidFill>
                  <a:srgbClr val="CC6600"/>
                </a:solidFill>
                <a:sym typeface="Calibri" panose="020F0502020204030204" pitchFamily="34" charset="0"/>
              </a:rPr>
              <a:t>Dai bamboo house</a:t>
            </a:r>
            <a:endParaRPr lang="en-US" altLang="zh-CN" sz="2400" b="1" dirty="0">
              <a:solidFill>
                <a:srgbClr val="CC6600"/>
              </a:solidFill>
              <a:sym typeface="Calibri" panose="020F0502020204030204" pitchFamily="34" charset="0"/>
            </a:endParaRPr>
          </a:p>
          <a:p>
            <a:pPr marL="358775" eaLnBrk="1" hangingPunct="1">
              <a:spcBef>
                <a:spcPts val="600"/>
              </a:spcBef>
              <a:buSzPct val="60000"/>
              <a:buFont typeface="Wingdings" panose="05000000000000000000" pitchFamily="2" charset="2"/>
              <a:buChar char="l"/>
            </a:pPr>
            <a:r>
              <a:rPr lang="en-US" altLang="zh-CN" sz="2200" dirty="0">
                <a:sym typeface="Calibri" panose="020F0502020204030204" pitchFamily="34" charset="0"/>
              </a:rPr>
              <a:t>  the traditional dwelling of the Dai people</a:t>
            </a:r>
            <a:endParaRPr lang="en-US" altLang="zh-CN" sz="2200" dirty="0">
              <a:sym typeface="Calibri" panose="020F0502020204030204" pitchFamily="34" charset="0"/>
            </a:endParaRPr>
          </a:p>
          <a:p>
            <a:pPr marL="358775" eaLnBrk="1" hangingPunct="1">
              <a:spcBef>
                <a:spcPts val="600"/>
              </a:spcBef>
              <a:buSzPct val="60000"/>
              <a:buFont typeface="Wingdings" panose="05000000000000000000" pitchFamily="2" charset="2"/>
              <a:buChar char="l"/>
            </a:pPr>
            <a:r>
              <a:rPr lang="en-US" altLang="zh-CN" sz="2200" dirty="0">
                <a:sym typeface="Calibri" panose="020F0502020204030204" pitchFamily="34" charset="0"/>
              </a:rPr>
              <a:t>  square in shape, two </a:t>
            </a:r>
            <a:r>
              <a:rPr lang="en-US" altLang="zh-CN" sz="2200" dirty="0" smtClean="0">
                <a:sym typeface="Calibri" panose="020F0502020204030204" pitchFamily="34" charset="0"/>
              </a:rPr>
              <a:t>storeys.</a:t>
            </a:r>
            <a:endParaRPr lang="en-US" altLang="zh-CN" sz="2200" dirty="0">
              <a:sym typeface="Calibri" panose="020F0502020204030204" pitchFamily="34" charset="0"/>
            </a:endParaRPr>
          </a:p>
          <a:p>
            <a:pPr marL="358775" eaLnBrk="1" hangingPunct="1">
              <a:spcBef>
                <a:spcPts val="600"/>
              </a:spcBef>
              <a:buSzPct val="60000"/>
              <a:buFont typeface="Wingdings" panose="05000000000000000000" pitchFamily="2" charset="2"/>
              <a:buChar char="l"/>
            </a:pPr>
            <a:r>
              <a:rPr lang="en-US" altLang="zh-CN" sz="2200" dirty="0">
                <a:sym typeface="Calibri" panose="020F0502020204030204" pitchFamily="34" charset="0"/>
              </a:rPr>
              <a:t>  living quarters: the upper storey, supported by wooden poles </a:t>
            </a:r>
            <a:endParaRPr lang="en-US" altLang="zh-CN" sz="2200" dirty="0" smtClean="0">
              <a:sym typeface="Calibri" panose="020F0502020204030204" pitchFamily="34" charset="0"/>
            </a:endParaRPr>
          </a:p>
          <a:p>
            <a:pPr marL="358775" eaLnBrk="1" hangingPunct="1">
              <a:spcBef>
                <a:spcPts val="600"/>
              </a:spcBef>
              <a:buSzPct val="60000"/>
            </a:pPr>
            <a:r>
              <a:rPr lang="en-US" altLang="zh-CN" sz="2200" dirty="0">
                <a:sym typeface="Calibri" panose="020F0502020204030204" pitchFamily="34" charset="0"/>
              </a:rPr>
              <a:t> </a:t>
            </a:r>
            <a:r>
              <a:rPr lang="en-US" altLang="zh-CN" sz="2200" dirty="0" smtClean="0">
                <a:sym typeface="Calibri" panose="020F0502020204030204" pitchFamily="34" charset="0"/>
              </a:rPr>
              <a:t>   and </a:t>
            </a:r>
            <a:r>
              <a:rPr lang="en-US" altLang="zh-CN" sz="2200" dirty="0">
                <a:sym typeface="Calibri" panose="020F0502020204030204" pitchFamily="34" charset="0"/>
              </a:rPr>
              <a:t>more than two meters above the ground </a:t>
            </a:r>
            <a:endParaRPr lang="en-US" altLang="zh-CN" sz="2200" dirty="0">
              <a:sym typeface="Calibri" panose="020F0502020204030204" pitchFamily="34" charset="0"/>
            </a:endParaRPr>
          </a:p>
          <a:p>
            <a:pPr marL="358775" eaLnBrk="1" hangingPunct="1">
              <a:spcBef>
                <a:spcPts val="600"/>
              </a:spcBef>
              <a:buSzPct val="60000"/>
              <a:buFont typeface="Wingdings" panose="05000000000000000000" pitchFamily="2" charset="2"/>
              <a:buChar char="l"/>
            </a:pPr>
            <a:r>
              <a:rPr lang="en-US" altLang="zh-CN" sz="2200" dirty="0">
                <a:sym typeface="Calibri" panose="020F0502020204030204" pitchFamily="34" charset="0"/>
              </a:rPr>
              <a:t>  the open-walled lower storey is for raising domestic animals </a:t>
            </a:r>
            <a:endParaRPr lang="en-US" altLang="zh-CN" sz="2200" dirty="0" smtClean="0">
              <a:sym typeface="Calibri" panose="020F0502020204030204" pitchFamily="34" charset="0"/>
            </a:endParaRPr>
          </a:p>
          <a:p>
            <a:pPr marL="358775" eaLnBrk="1" hangingPunct="1">
              <a:spcBef>
                <a:spcPts val="600"/>
              </a:spcBef>
              <a:buSzPct val="60000"/>
            </a:pPr>
            <a:r>
              <a:rPr lang="en-US" altLang="zh-CN" sz="2200" dirty="0">
                <a:sym typeface="Calibri" panose="020F0502020204030204" pitchFamily="34" charset="0"/>
              </a:rPr>
              <a:t> </a:t>
            </a:r>
            <a:r>
              <a:rPr lang="en-US" altLang="zh-CN" sz="2200" dirty="0" smtClean="0">
                <a:sym typeface="Calibri" panose="020F0502020204030204" pitchFamily="34" charset="0"/>
              </a:rPr>
              <a:t>   and </a:t>
            </a:r>
            <a:r>
              <a:rPr lang="en-US" altLang="zh-CN" sz="2200" dirty="0">
                <a:sym typeface="Calibri" panose="020F0502020204030204" pitchFamily="34" charset="0"/>
              </a:rPr>
              <a:t>for storage</a:t>
            </a:r>
            <a:endParaRPr lang="en-US" altLang="zh-CN" sz="2200" dirty="0">
              <a:sym typeface="Calibri" panose="020F0502020204030204" pitchFamily="34" charset="0"/>
            </a:endParaRPr>
          </a:p>
          <a:p>
            <a:pPr marL="358775" eaLnBrk="1" hangingPunct="1">
              <a:spcBef>
                <a:spcPts val="600"/>
              </a:spcBef>
              <a:buSzPct val="60000"/>
              <a:buFont typeface="Wingdings" panose="05000000000000000000" pitchFamily="2" charset="2"/>
              <a:buChar char="l"/>
            </a:pPr>
            <a:r>
              <a:rPr lang="en-US" altLang="zh-CN" sz="2200" dirty="0">
                <a:sym typeface="Calibri" panose="020F0502020204030204" pitchFamily="34" charset="0"/>
              </a:rPr>
              <a:t>  the building has an oblique (</a:t>
            </a:r>
            <a:r>
              <a:rPr lang="en-US" sz="2200" dirty="0" err="1">
                <a:sym typeface="Calibri" panose="020F0502020204030204" pitchFamily="34" charset="0"/>
              </a:rPr>
              <a:t>斜的</a:t>
            </a:r>
            <a:r>
              <a:rPr lang="en-US" altLang="zh-CN" sz="2200" dirty="0">
                <a:sym typeface="Calibri" panose="020F0502020204030204" pitchFamily="34" charset="0"/>
              </a:rPr>
              <a:t>) roof, shaped as an upside </a:t>
            </a:r>
            <a:endParaRPr lang="en-US" altLang="zh-CN" sz="2200" dirty="0" smtClean="0">
              <a:sym typeface="Calibri" panose="020F0502020204030204" pitchFamily="34" charset="0"/>
            </a:endParaRPr>
          </a:p>
          <a:p>
            <a:pPr marL="358775" eaLnBrk="1" hangingPunct="1">
              <a:spcBef>
                <a:spcPts val="600"/>
              </a:spcBef>
              <a:buSzPct val="60000"/>
            </a:pPr>
            <a:r>
              <a:rPr lang="en-US" altLang="zh-CN" sz="2200" dirty="0">
                <a:sym typeface="Calibri" panose="020F0502020204030204" pitchFamily="34" charset="0"/>
              </a:rPr>
              <a:t> </a:t>
            </a:r>
            <a:r>
              <a:rPr lang="en-US" altLang="zh-CN" sz="2200" dirty="0" smtClean="0">
                <a:sym typeface="Calibri" panose="020F0502020204030204" pitchFamily="34" charset="0"/>
              </a:rPr>
              <a:t>   down</a:t>
            </a:r>
            <a:r>
              <a:rPr lang="en-US" altLang="zh-CN" sz="2200" dirty="0">
                <a:sym typeface="Calibri" panose="020F0502020204030204" pitchFamily="34" charset="0"/>
              </a:rPr>
              <a:t>, covered with grass or tiles. </a:t>
            </a:r>
            <a:endParaRPr lang="en-US" altLang="zh-CN" sz="2200" dirty="0">
              <a:sym typeface="Calibri" panose="020F0502020204030204" pitchFamily="34" charset="0"/>
            </a:endParaRPr>
          </a:p>
          <a:p>
            <a:pPr marL="358775" eaLnBrk="1" hangingPunct="1">
              <a:spcBef>
                <a:spcPts val="600"/>
              </a:spcBef>
              <a:buSzPct val="60000"/>
              <a:buFont typeface="Wingdings" panose="05000000000000000000" pitchFamily="2" charset="2"/>
              <a:buChar char="l"/>
            </a:pPr>
            <a:r>
              <a:rPr lang="en-US" altLang="zh-CN" sz="2200" dirty="0">
                <a:sym typeface="Calibri" panose="020F0502020204030204" pitchFamily="34" charset="0"/>
              </a:rPr>
              <a:t>  the upper storey: inner bedrooms and an outer living room </a:t>
            </a:r>
            <a:endParaRPr lang="zh-CN" altLang="en-US" sz="2200" dirty="0"/>
          </a:p>
        </p:txBody>
      </p:sp>
      <p:sp>
        <p:nvSpPr>
          <p:cNvPr id="37894" name="Rectangle 2"/>
          <p:cNvSpPr>
            <a:spLocks noGrp="1" noRot="1" noChangeArrowheads="1"/>
          </p:cNvSpPr>
          <p:nvPr/>
        </p:nvSpPr>
        <p:spPr bwMode="auto">
          <a:xfrm>
            <a:off x="-396875" y="63500"/>
            <a:ext cx="4752975" cy="777875"/>
          </a:xfrm>
          <a:prstGeom prst="rect">
            <a:avLst/>
          </a:prstGeom>
          <a:noFill/>
          <a:ln w="9525">
            <a:noFill/>
            <a:miter lim="800000"/>
          </a:ln>
        </p:spPr>
        <p:txBody>
          <a:bodyPr anchor="ctr"/>
          <a:lstStyle/>
          <a:p>
            <a:pPr algn="ctr" eaLnBrk="1" hangingPunct="1"/>
            <a:r>
              <a:rPr lang="en-US" altLang="zh-CN" sz="3000" b="1">
                <a:solidFill>
                  <a:srgbClr val="974806"/>
                </a:solidFill>
                <a:latin typeface="Aharoni" panose="02010803020104030203" pitchFamily="2" charset="-79"/>
                <a:sym typeface="Aharoni" panose="02010803020104030203" pitchFamily="2" charset="-79"/>
              </a:rPr>
              <a:t>Some</a:t>
            </a:r>
            <a:r>
              <a:rPr lang="en-US" altLang="zh-CN" sz="3000" b="1">
                <a:solidFill>
                  <a:srgbClr val="974806"/>
                </a:solidFill>
                <a:sym typeface="宋体" panose="02010600030101010101" pitchFamily="2" charset="-122"/>
              </a:rPr>
              <a:t> </a:t>
            </a:r>
            <a:r>
              <a:rPr lang="en-US" altLang="zh-CN" sz="3000" b="1">
                <a:solidFill>
                  <a:srgbClr val="974806"/>
                </a:solidFill>
                <a:latin typeface="Aharoni" panose="02010803020104030203" pitchFamily="2" charset="-79"/>
                <a:sym typeface="Aharoni" panose="02010803020104030203" pitchFamily="2" charset="-79"/>
              </a:rPr>
              <a:t>Ethnic</a:t>
            </a:r>
            <a:r>
              <a:rPr lang="en-US" altLang="zh-CN" sz="3000" b="1">
                <a:solidFill>
                  <a:srgbClr val="974806"/>
                </a:solidFill>
                <a:sym typeface="宋体" panose="02010600030101010101" pitchFamily="2" charset="-122"/>
              </a:rPr>
              <a:t> </a:t>
            </a:r>
            <a:r>
              <a:rPr lang="en-US" altLang="zh-CN" sz="3000" b="1">
                <a:solidFill>
                  <a:srgbClr val="974806"/>
                </a:solidFill>
                <a:latin typeface="Aharoni" panose="02010803020104030203" pitchFamily="2" charset="-79"/>
                <a:sym typeface="Aharoni" panose="02010803020104030203" pitchFamily="2" charset="-79"/>
              </a:rPr>
              <a:t>Houses</a:t>
            </a:r>
            <a:endParaRPr lang="zh-CN" altLang="en-US" sz="3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632">
                                            <p:txEl>
                                              <p:pRg st="0" end="0"/>
                                            </p:txEl>
                                          </p:spTgt>
                                        </p:tgtEl>
                                        <p:attrNameLst>
                                          <p:attrName>style.visibility</p:attrName>
                                        </p:attrNameLst>
                                      </p:cBhvr>
                                      <p:to>
                                        <p:strVal val="visible"/>
                                      </p:to>
                                    </p:set>
                                    <p:anim calcmode="lin" valueType="num">
                                      <p:cBhvr>
                                        <p:cTn id="7" dur="500" fill="hold"/>
                                        <p:tgtEl>
                                          <p:spTgt spid="26632">
                                            <p:txEl>
                                              <p:pRg st="0" end="0"/>
                                            </p:txEl>
                                          </p:spTgt>
                                        </p:tgtEl>
                                        <p:attrNameLst>
                                          <p:attrName>ppt_x</p:attrName>
                                        </p:attrNameLst>
                                      </p:cBhvr>
                                      <p:tavLst>
                                        <p:tav tm="0">
                                          <p:val>
                                            <p:strVal val="#ppt_x"/>
                                          </p:val>
                                        </p:tav>
                                        <p:tav tm="100000">
                                          <p:val>
                                            <p:strVal val="#ppt_x"/>
                                          </p:val>
                                        </p:tav>
                                      </p:tavLst>
                                    </p:anim>
                                    <p:anim calcmode="lin" valueType="num">
                                      <p:cBhvr>
                                        <p:cTn id="8" dur="500" fill="hold"/>
                                        <p:tgtEl>
                                          <p:spTgt spid="2663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6632">
                                            <p:txEl>
                                              <p:pRg st="1" end="1"/>
                                            </p:txEl>
                                          </p:spTgt>
                                        </p:tgtEl>
                                        <p:attrNameLst>
                                          <p:attrName>style.visibility</p:attrName>
                                        </p:attrNameLst>
                                      </p:cBhvr>
                                      <p:to>
                                        <p:strVal val="visible"/>
                                      </p:to>
                                    </p:set>
                                    <p:anim calcmode="lin" valueType="num">
                                      <p:cBhvr>
                                        <p:cTn id="13" dur="500" fill="hold"/>
                                        <p:tgtEl>
                                          <p:spTgt spid="26632">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2663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6632">
                                            <p:txEl>
                                              <p:pRg st="2" end="2"/>
                                            </p:txEl>
                                          </p:spTgt>
                                        </p:tgtEl>
                                        <p:attrNameLst>
                                          <p:attrName>style.visibility</p:attrName>
                                        </p:attrNameLst>
                                      </p:cBhvr>
                                      <p:to>
                                        <p:strVal val="visible"/>
                                      </p:to>
                                    </p:set>
                                    <p:anim calcmode="lin" valueType="num">
                                      <p:cBhvr>
                                        <p:cTn id="19" dur="500" fill="hold"/>
                                        <p:tgtEl>
                                          <p:spTgt spid="26632">
                                            <p:txEl>
                                              <p:pRg st="2" end="2"/>
                                            </p:txEl>
                                          </p:spTgt>
                                        </p:tgtEl>
                                        <p:attrNameLst>
                                          <p:attrName>ppt_x</p:attrName>
                                        </p:attrNameLst>
                                      </p:cBhvr>
                                      <p:tavLst>
                                        <p:tav tm="0">
                                          <p:val>
                                            <p:strVal val="#ppt_x"/>
                                          </p:val>
                                        </p:tav>
                                        <p:tav tm="100000">
                                          <p:val>
                                            <p:strVal val="#ppt_x"/>
                                          </p:val>
                                        </p:tav>
                                      </p:tavLst>
                                    </p:anim>
                                    <p:anim calcmode="lin" valueType="num">
                                      <p:cBhvr>
                                        <p:cTn id="20" dur="500" fill="hold"/>
                                        <p:tgtEl>
                                          <p:spTgt spid="2663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6632">
                                            <p:txEl>
                                              <p:pRg st="3" end="3"/>
                                            </p:txEl>
                                          </p:spTgt>
                                        </p:tgtEl>
                                        <p:attrNameLst>
                                          <p:attrName>style.visibility</p:attrName>
                                        </p:attrNameLst>
                                      </p:cBhvr>
                                      <p:to>
                                        <p:strVal val="visible"/>
                                      </p:to>
                                    </p:set>
                                    <p:anim calcmode="lin" valueType="num">
                                      <p:cBhvr>
                                        <p:cTn id="25" dur="500" fill="hold"/>
                                        <p:tgtEl>
                                          <p:spTgt spid="26632">
                                            <p:txEl>
                                              <p:pRg st="3" end="3"/>
                                            </p:txEl>
                                          </p:spTgt>
                                        </p:tgtEl>
                                        <p:attrNameLst>
                                          <p:attrName>ppt_x</p:attrName>
                                        </p:attrNameLst>
                                      </p:cBhvr>
                                      <p:tavLst>
                                        <p:tav tm="0">
                                          <p:val>
                                            <p:strVal val="#ppt_x"/>
                                          </p:val>
                                        </p:tav>
                                        <p:tav tm="100000">
                                          <p:val>
                                            <p:strVal val="#ppt_x"/>
                                          </p:val>
                                        </p:tav>
                                      </p:tavLst>
                                    </p:anim>
                                    <p:anim calcmode="lin" valueType="num">
                                      <p:cBhvr>
                                        <p:cTn id="26" dur="500" fill="hold"/>
                                        <p:tgtEl>
                                          <p:spTgt spid="26632">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6632">
                                            <p:txEl>
                                              <p:pRg st="4" end="4"/>
                                            </p:txEl>
                                          </p:spTgt>
                                        </p:tgtEl>
                                        <p:attrNameLst>
                                          <p:attrName>style.visibility</p:attrName>
                                        </p:attrNameLst>
                                      </p:cBhvr>
                                      <p:to>
                                        <p:strVal val="visible"/>
                                      </p:to>
                                    </p:set>
                                    <p:anim calcmode="lin" valueType="num">
                                      <p:cBhvr>
                                        <p:cTn id="29" dur="500" fill="hold"/>
                                        <p:tgtEl>
                                          <p:spTgt spid="26632">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2663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6632">
                                            <p:txEl>
                                              <p:pRg st="5" end="5"/>
                                            </p:txEl>
                                          </p:spTgt>
                                        </p:tgtEl>
                                        <p:attrNameLst>
                                          <p:attrName>style.visibility</p:attrName>
                                        </p:attrNameLst>
                                      </p:cBhvr>
                                      <p:to>
                                        <p:strVal val="visible"/>
                                      </p:to>
                                    </p:set>
                                    <p:anim calcmode="lin" valueType="num">
                                      <p:cBhvr>
                                        <p:cTn id="35" dur="500" fill="hold"/>
                                        <p:tgtEl>
                                          <p:spTgt spid="26632">
                                            <p:txEl>
                                              <p:pRg st="5" end="5"/>
                                            </p:txEl>
                                          </p:spTgt>
                                        </p:tgtEl>
                                        <p:attrNameLst>
                                          <p:attrName>ppt_x</p:attrName>
                                        </p:attrNameLst>
                                      </p:cBhvr>
                                      <p:tavLst>
                                        <p:tav tm="0">
                                          <p:val>
                                            <p:strVal val="#ppt_x"/>
                                          </p:val>
                                        </p:tav>
                                        <p:tav tm="100000">
                                          <p:val>
                                            <p:strVal val="#ppt_x"/>
                                          </p:val>
                                        </p:tav>
                                      </p:tavLst>
                                    </p:anim>
                                    <p:anim calcmode="lin" valueType="num">
                                      <p:cBhvr>
                                        <p:cTn id="36" dur="500" fill="hold"/>
                                        <p:tgtEl>
                                          <p:spTgt spid="26632">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6632">
                                            <p:txEl>
                                              <p:pRg st="6" end="6"/>
                                            </p:txEl>
                                          </p:spTgt>
                                        </p:tgtEl>
                                        <p:attrNameLst>
                                          <p:attrName>style.visibility</p:attrName>
                                        </p:attrNameLst>
                                      </p:cBhvr>
                                      <p:to>
                                        <p:strVal val="visible"/>
                                      </p:to>
                                    </p:set>
                                    <p:anim calcmode="lin" valueType="num">
                                      <p:cBhvr>
                                        <p:cTn id="39" dur="500" fill="hold"/>
                                        <p:tgtEl>
                                          <p:spTgt spid="26632">
                                            <p:txEl>
                                              <p:pRg st="6" end="6"/>
                                            </p:txEl>
                                          </p:spTgt>
                                        </p:tgtEl>
                                        <p:attrNameLst>
                                          <p:attrName>ppt_x</p:attrName>
                                        </p:attrNameLst>
                                      </p:cBhvr>
                                      <p:tavLst>
                                        <p:tav tm="0">
                                          <p:val>
                                            <p:strVal val="#ppt_x"/>
                                          </p:val>
                                        </p:tav>
                                        <p:tav tm="100000">
                                          <p:val>
                                            <p:strVal val="#ppt_x"/>
                                          </p:val>
                                        </p:tav>
                                      </p:tavLst>
                                    </p:anim>
                                    <p:anim calcmode="lin" valueType="num">
                                      <p:cBhvr>
                                        <p:cTn id="40" dur="500" fill="hold"/>
                                        <p:tgtEl>
                                          <p:spTgt spid="2663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6632">
                                            <p:txEl>
                                              <p:pRg st="7" end="7"/>
                                            </p:txEl>
                                          </p:spTgt>
                                        </p:tgtEl>
                                        <p:attrNameLst>
                                          <p:attrName>style.visibility</p:attrName>
                                        </p:attrNameLst>
                                      </p:cBhvr>
                                      <p:to>
                                        <p:strVal val="visible"/>
                                      </p:to>
                                    </p:set>
                                    <p:anim calcmode="lin" valueType="num">
                                      <p:cBhvr>
                                        <p:cTn id="45" dur="500" fill="hold"/>
                                        <p:tgtEl>
                                          <p:spTgt spid="26632">
                                            <p:txEl>
                                              <p:pRg st="7" end="7"/>
                                            </p:txEl>
                                          </p:spTgt>
                                        </p:tgtEl>
                                        <p:attrNameLst>
                                          <p:attrName>ppt_x</p:attrName>
                                        </p:attrNameLst>
                                      </p:cBhvr>
                                      <p:tavLst>
                                        <p:tav tm="0">
                                          <p:val>
                                            <p:strVal val="#ppt_x"/>
                                          </p:val>
                                        </p:tav>
                                        <p:tav tm="100000">
                                          <p:val>
                                            <p:strVal val="#ppt_x"/>
                                          </p:val>
                                        </p:tav>
                                      </p:tavLst>
                                    </p:anim>
                                    <p:anim calcmode="lin" valueType="num">
                                      <p:cBhvr>
                                        <p:cTn id="46" dur="500" fill="hold"/>
                                        <p:tgtEl>
                                          <p:spTgt spid="26632">
                                            <p:txEl>
                                              <p:pRg st="7" end="7"/>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26632">
                                            <p:txEl>
                                              <p:pRg st="8" end="8"/>
                                            </p:txEl>
                                          </p:spTgt>
                                        </p:tgtEl>
                                        <p:attrNameLst>
                                          <p:attrName>style.visibility</p:attrName>
                                        </p:attrNameLst>
                                      </p:cBhvr>
                                      <p:to>
                                        <p:strVal val="visible"/>
                                      </p:to>
                                    </p:set>
                                    <p:anim calcmode="lin" valueType="num">
                                      <p:cBhvr>
                                        <p:cTn id="49" dur="500" fill="hold"/>
                                        <p:tgtEl>
                                          <p:spTgt spid="26632">
                                            <p:txEl>
                                              <p:pRg st="8" end="8"/>
                                            </p:txEl>
                                          </p:spTgt>
                                        </p:tgtEl>
                                        <p:attrNameLst>
                                          <p:attrName>ppt_x</p:attrName>
                                        </p:attrNameLst>
                                      </p:cBhvr>
                                      <p:tavLst>
                                        <p:tav tm="0">
                                          <p:val>
                                            <p:strVal val="#ppt_x"/>
                                          </p:val>
                                        </p:tav>
                                        <p:tav tm="100000">
                                          <p:val>
                                            <p:strVal val="#ppt_x"/>
                                          </p:val>
                                        </p:tav>
                                      </p:tavLst>
                                    </p:anim>
                                    <p:anim calcmode="lin" valueType="num">
                                      <p:cBhvr>
                                        <p:cTn id="50" dur="500" fill="hold"/>
                                        <p:tgtEl>
                                          <p:spTgt spid="2663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6632">
                                            <p:txEl>
                                              <p:pRg st="9" end="9"/>
                                            </p:txEl>
                                          </p:spTgt>
                                        </p:tgtEl>
                                        <p:attrNameLst>
                                          <p:attrName>style.visibility</p:attrName>
                                        </p:attrNameLst>
                                      </p:cBhvr>
                                      <p:to>
                                        <p:strVal val="visible"/>
                                      </p:to>
                                    </p:set>
                                    <p:anim calcmode="lin" valueType="num">
                                      <p:cBhvr>
                                        <p:cTn id="55" dur="500" fill="hold"/>
                                        <p:tgtEl>
                                          <p:spTgt spid="26632">
                                            <p:txEl>
                                              <p:pRg st="9" end="9"/>
                                            </p:txEl>
                                          </p:spTgt>
                                        </p:tgtEl>
                                        <p:attrNameLst>
                                          <p:attrName>ppt_x</p:attrName>
                                        </p:attrNameLst>
                                      </p:cBhvr>
                                      <p:tavLst>
                                        <p:tav tm="0">
                                          <p:val>
                                            <p:strVal val="#ppt_x"/>
                                          </p:val>
                                        </p:tav>
                                        <p:tav tm="100000">
                                          <p:val>
                                            <p:strVal val="#ppt_x"/>
                                          </p:val>
                                        </p:tav>
                                      </p:tavLst>
                                    </p:anim>
                                    <p:anim calcmode="lin" valueType="num">
                                      <p:cBhvr>
                                        <p:cTn id="56" dur="500" fill="hold"/>
                                        <p:tgtEl>
                                          <p:spTgt spid="26632">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7"/>
          <p:cNvPicPr>
            <a:picLocks noChangeAspect="1" noChangeArrowheads="1"/>
          </p:cNvPicPr>
          <p:nvPr/>
        </p:nvPicPr>
        <p:blipFill>
          <a:blip r:embed="rId1"/>
          <a:srcRect/>
          <a:stretch>
            <a:fillRect/>
          </a:stretch>
        </p:blipFill>
        <p:spPr bwMode="auto">
          <a:xfrm>
            <a:off x="-34925" y="0"/>
            <a:ext cx="9248775" cy="5740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39" name="组合 3"/>
          <p:cNvGrpSpPr/>
          <p:nvPr/>
        </p:nvGrpSpPr>
        <p:grpSpPr bwMode="auto">
          <a:xfrm>
            <a:off x="0" y="579438"/>
            <a:ext cx="9144000" cy="420687"/>
            <a:chOff x="0" y="0"/>
            <a:chExt cx="9144000" cy="420086"/>
          </a:xfrm>
        </p:grpSpPr>
        <p:sp>
          <p:nvSpPr>
            <p:cNvPr id="39945" name="直接连接符 4"/>
            <p:cNvSpPr>
              <a:spLocks noChangeShapeType="1"/>
            </p:cNvSpPr>
            <p:nvPr/>
          </p:nvSpPr>
          <p:spPr bwMode="auto">
            <a:xfrm>
              <a:off x="4859338" y="210836"/>
              <a:ext cx="4284662" cy="1"/>
            </a:xfrm>
            <a:prstGeom prst="line">
              <a:avLst/>
            </a:prstGeom>
            <a:noFill/>
            <a:ln w="9525">
              <a:solidFill>
                <a:srgbClr val="A71F13"/>
              </a:solidFill>
              <a:bevel/>
            </a:ln>
          </p:spPr>
          <p:txBody>
            <a:bodyPr/>
            <a:lstStyle/>
            <a:p>
              <a:endParaRPr lang="zh-CN" altLang="en-US"/>
            </a:p>
          </p:txBody>
        </p:sp>
        <p:pic>
          <p:nvPicPr>
            <p:cNvPr id="39946"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0"/>
              <a:ext cx="420086" cy="420086"/>
            </a:xfrm>
            <a:prstGeom prst="rect">
              <a:avLst/>
            </a:prstGeom>
            <a:noFill/>
            <a:ln w="9525">
              <a:noFill/>
              <a:miter lim="800000"/>
              <a:headEnd/>
              <a:tailEnd/>
            </a:ln>
          </p:spPr>
        </p:pic>
        <p:sp>
          <p:nvSpPr>
            <p:cNvPr id="39947" name="直接连接符 6"/>
            <p:cNvSpPr>
              <a:spLocks noChangeShapeType="1"/>
            </p:cNvSpPr>
            <p:nvPr/>
          </p:nvSpPr>
          <p:spPr bwMode="auto">
            <a:xfrm>
              <a:off x="0" y="210836"/>
              <a:ext cx="4284663" cy="1"/>
            </a:xfrm>
            <a:prstGeom prst="line">
              <a:avLst/>
            </a:prstGeom>
            <a:noFill/>
            <a:ln w="9525">
              <a:solidFill>
                <a:srgbClr val="A71F13"/>
              </a:solidFill>
              <a:bevel/>
            </a:ln>
          </p:spPr>
          <p:txBody>
            <a:bodyPr/>
            <a:lstStyle/>
            <a:p>
              <a:endParaRPr lang="zh-CN" altLang="en-US"/>
            </a:p>
          </p:txBody>
        </p:sp>
      </p:grpSp>
      <p:sp>
        <p:nvSpPr>
          <p:cNvPr id="28680" name="Rectangle 5"/>
          <p:cNvSpPr>
            <a:spLocks noGrp="1" noChangeArrowheads="1"/>
          </p:cNvSpPr>
          <p:nvPr/>
        </p:nvSpPr>
        <p:spPr bwMode="auto">
          <a:xfrm>
            <a:off x="500034" y="1357303"/>
            <a:ext cx="5486400" cy="3857652"/>
          </a:xfrm>
          <a:prstGeom prst="rect">
            <a:avLst/>
          </a:prstGeom>
          <a:noFill/>
          <a:ln w="9525">
            <a:noFill/>
            <a:miter lim="800000"/>
          </a:ln>
        </p:spPr>
        <p:txBody>
          <a:bodyPr/>
          <a:lstStyle/>
          <a:p>
            <a:pPr marL="342900" indent="-342900" eaLnBrk="1" hangingPunct="1">
              <a:spcBef>
                <a:spcPct val="20000"/>
              </a:spcBef>
            </a:pPr>
            <a:endParaRPr lang="zh-CN" altLang="en-US" sz="3200" b="1" dirty="0">
              <a:solidFill>
                <a:srgbClr val="DA1804"/>
              </a:solidFill>
              <a:sym typeface="Calibri" panose="020F0502020204030204" pitchFamily="34" charset="0"/>
            </a:endParaRPr>
          </a:p>
          <a:p>
            <a:pPr marL="358775" lvl="1" eaLnBrk="1" hangingPunct="1">
              <a:spcBef>
                <a:spcPts val="600"/>
              </a:spcBef>
              <a:buSzPct val="60000"/>
              <a:buFont typeface="Wingdings" panose="05000000000000000000" pitchFamily="2" charset="2"/>
              <a:buChar char="l"/>
            </a:pPr>
            <a:r>
              <a:rPr lang="en-US" altLang="zh-CN" sz="2400" dirty="0">
                <a:sym typeface="Calibri" panose="020F0502020204030204" pitchFamily="34" charset="0"/>
              </a:rPr>
              <a:t>  Mongolian yurts are felt tents. </a:t>
            </a:r>
            <a:endParaRPr lang="en-US" altLang="zh-CN" sz="2400" dirty="0" smtClean="0">
              <a:sym typeface="Calibri" panose="020F0502020204030204" pitchFamily="34" charset="0"/>
            </a:endParaRPr>
          </a:p>
          <a:p>
            <a:pPr marL="358775" lvl="1" eaLnBrk="1" hangingPunct="1">
              <a:spcBef>
                <a:spcPts val="600"/>
              </a:spcBef>
              <a:buSzPct val="60000"/>
            </a:pPr>
            <a:r>
              <a:rPr lang="en-US" altLang="zh-CN" sz="2400" dirty="0">
                <a:sym typeface="Calibri" panose="020F0502020204030204" pitchFamily="34" charset="0"/>
              </a:rPr>
              <a:t> </a:t>
            </a:r>
            <a:r>
              <a:rPr lang="en-US" altLang="zh-CN" sz="2400" dirty="0" smtClean="0">
                <a:sym typeface="Calibri" panose="020F0502020204030204" pitchFamily="34" charset="0"/>
              </a:rPr>
              <a:t>   Wooden </a:t>
            </a:r>
            <a:r>
              <a:rPr lang="en-US" altLang="zh-CN" sz="2400" dirty="0">
                <a:sym typeface="Calibri" panose="020F0502020204030204" pitchFamily="34" charset="0"/>
              </a:rPr>
              <a:t>poles are fastened with  </a:t>
            </a:r>
            <a:r>
              <a:rPr lang="en-US" altLang="zh-CN" sz="2400" dirty="0" smtClean="0">
                <a:sym typeface="Calibri" panose="020F0502020204030204" pitchFamily="34" charset="0"/>
              </a:rPr>
              <a:t> </a:t>
            </a:r>
            <a:endParaRPr lang="en-US" altLang="zh-CN" sz="2400" dirty="0" smtClean="0">
              <a:sym typeface="Calibri" panose="020F0502020204030204" pitchFamily="34" charset="0"/>
            </a:endParaRPr>
          </a:p>
          <a:p>
            <a:pPr marL="358775" lvl="1" eaLnBrk="1" hangingPunct="1">
              <a:spcBef>
                <a:spcPts val="600"/>
              </a:spcBef>
              <a:buSzPct val="60000"/>
            </a:pPr>
            <a:r>
              <a:rPr lang="en-US" altLang="zh-CN" sz="2400" dirty="0">
                <a:sym typeface="Calibri" panose="020F0502020204030204" pitchFamily="34" charset="0"/>
              </a:rPr>
              <a:t> </a:t>
            </a:r>
            <a:r>
              <a:rPr lang="en-US" altLang="zh-CN" sz="2400" dirty="0" smtClean="0">
                <a:sym typeface="Calibri" panose="020F0502020204030204" pitchFamily="34" charset="0"/>
              </a:rPr>
              <a:t>   leather </a:t>
            </a:r>
            <a:r>
              <a:rPr lang="en-US" altLang="zh-CN" sz="2400" dirty="0">
                <a:solidFill>
                  <a:srgbClr val="FF0000"/>
                </a:solidFill>
                <a:sym typeface="Calibri" panose="020F0502020204030204" pitchFamily="34" charset="0"/>
              </a:rPr>
              <a:t>thongs</a:t>
            </a:r>
            <a:r>
              <a:rPr lang="en-US" altLang="zh-CN" sz="2400" dirty="0">
                <a:sym typeface="Calibri" panose="020F0502020204030204" pitchFamily="34" charset="0"/>
              </a:rPr>
              <a:t> </a:t>
            </a:r>
            <a:r>
              <a:rPr lang="zh-CN" altLang="en-US" sz="2400" dirty="0">
                <a:sym typeface="Calibri" panose="020F0502020204030204" pitchFamily="34" charset="0"/>
              </a:rPr>
              <a:t>皮条</a:t>
            </a:r>
            <a:r>
              <a:rPr lang="en-US" altLang="zh-CN" sz="2400" dirty="0">
                <a:sym typeface="Calibri" panose="020F0502020204030204" pitchFamily="34" charset="0"/>
              </a:rPr>
              <a:t>and </a:t>
            </a:r>
            <a:r>
              <a:rPr lang="en-US" altLang="zh-CN" sz="2400" dirty="0">
                <a:solidFill>
                  <a:srgbClr val="FF0000"/>
                </a:solidFill>
                <a:sym typeface="Calibri" panose="020F0502020204030204" pitchFamily="34" charset="0"/>
              </a:rPr>
              <a:t>studs</a:t>
            </a:r>
            <a:r>
              <a:rPr lang="en-US" altLang="zh-CN" sz="2400" dirty="0">
                <a:sym typeface="Calibri" panose="020F0502020204030204" pitchFamily="34" charset="0"/>
              </a:rPr>
              <a:t> </a:t>
            </a:r>
            <a:r>
              <a:rPr lang="zh-CN" altLang="en-US" sz="2400" dirty="0">
                <a:sym typeface="Calibri" panose="020F0502020204030204" pitchFamily="34" charset="0"/>
              </a:rPr>
              <a:t>钉</a:t>
            </a:r>
            <a:r>
              <a:rPr lang="en-US" altLang="zh-CN" sz="2400" dirty="0">
                <a:sym typeface="Calibri" panose="020F0502020204030204" pitchFamily="34" charset="0"/>
              </a:rPr>
              <a:t>to form a </a:t>
            </a:r>
            <a:r>
              <a:rPr lang="en-US" altLang="zh-CN" sz="2400" dirty="0" smtClean="0">
                <a:sym typeface="Calibri" panose="020F0502020204030204" pitchFamily="34" charset="0"/>
              </a:rPr>
              <a:t>fence-like </a:t>
            </a:r>
            <a:r>
              <a:rPr lang="en-US" altLang="zh-CN" sz="2400" dirty="0">
                <a:sym typeface="Calibri" panose="020F0502020204030204" pitchFamily="34" charset="0"/>
              </a:rPr>
              <a:t>structure</a:t>
            </a:r>
            <a:endParaRPr lang="en-US" altLang="zh-CN" sz="2400" dirty="0">
              <a:sym typeface="Calibri" panose="020F0502020204030204" pitchFamily="34" charset="0"/>
            </a:endParaRPr>
          </a:p>
          <a:p>
            <a:pPr marL="358775" lvl="1" eaLnBrk="1" hangingPunct="1">
              <a:spcBef>
                <a:spcPts val="600"/>
              </a:spcBef>
              <a:buSzPct val="60000"/>
              <a:buFont typeface="Wingdings" panose="05000000000000000000" pitchFamily="2" charset="2"/>
              <a:buChar char="l"/>
            </a:pPr>
            <a:r>
              <a:rPr lang="en-US" altLang="zh-CN" sz="2400" dirty="0">
                <a:sym typeface="Calibri" panose="020F0502020204030204" pitchFamily="34" charset="0"/>
              </a:rPr>
              <a:t>  Each part of the yurt is quite </a:t>
            </a:r>
            <a:endParaRPr lang="en-US" altLang="zh-CN" sz="2400" dirty="0" smtClean="0">
              <a:sym typeface="Calibri" panose="020F0502020204030204" pitchFamily="34" charset="0"/>
            </a:endParaRPr>
          </a:p>
          <a:p>
            <a:pPr marL="358775" lvl="1" eaLnBrk="1" hangingPunct="1">
              <a:spcBef>
                <a:spcPts val="600"/>
              </a:spcBef>
              <a:buSzPct val="60000"/>
            </a:pPr>
            <a:r>
              <a:rPr lang="en-US" altLang="zh-CN" sz="2400" dirty="0">
                <a:sym typeface="Calibri" panose="020F0502020204030204" pitchFamily="34" charset="0"/>
              </a:rPr>
              <a:t> </a:t>
            </a:r>
            <a:r>
              <a:rPr lang="en-US" altLang="zh-CN" sz="2400" dirty="0" smtClean="0">
                <a:sym typeface="Calibri" panose="020F0502020204030204" pitchFamily="34" charset="0"/>
              </a:rPr>
              <a:t>   convenient </a:t>
            </a:r>
            <a:r>
              <a:rPr lang="en-US" altLang="zh-CN" sz="2400" dirty="0">
                <a:sym typeface="Calibri" panose="020F0502020204030204" pitchFamily="34" charset="0"/>
              </a:rPr>
              <a:t>to </a:t>
            </a:r>
            <a:r>
              <a:rPr lang="en-US" altLang="zh-CN" sz="2400" dirty="0">
                <a:solidFill>
                  <a:srgbClr val="FF0000"/>
                </a:solidFill>
                <a:sym typeface="Calibri" panose="020F0502020204030204" pitchFamily="34" charset="0"/>
              </a:rPr>
              <a:t>disassemble</a:t>
            </a:r>
            <a:r>
              <a:rPr lang="en-US" altLang="zh-CN" sz="2400" dirty="0">
                <a:sym typeface="Calibri" panose="020F0502020204030204" pitchFamily="34" charset="0"/>
              </a:rPr>
              <a:t> and carry. </a:t>
            </a:r>
            <a:endParaRPr lang="zh-CN" altLang="en-US" sz="2400" dirty="0"/>
          </a:p>
        </p:txBody>
      </p:sp>
      <p:sp>
        <p:nvSpPr>
          <p:cNvPr id="39943" name="文本框 2"/>
          <p:cNvSpPr>
            <a:spLocks noChangeArrowheads="1"/>
          </p:cNvSpPr>
          <p:nvPr/>
        </p:nvSpPr>
        <p:spPr bwMode="auto">
          <a:xfrm>
            <a:off x="428596" y="1071550"/>
            <a:ext cx="4589462" cy="500063"/>
          </a:xfrm>
          <a:prstGeom prst="rect">
            <a:avLst/>
          </a:prstGeom>
          <a:noFill/>
          <a:ln w="9525">
            <a:noFill/>
            <a:miter lim="800000"/>
          </a:ln>
        </p:spPr>
        <p:txBody>
          <a:bodyPr>
            <a:spAutoFit/>
          </a:bodyPr>
          <a:lstStyle/>
          <a:p>
            <a:pPr>
              <a:lnSpc>
                <a:spcPct val="120000"/>
              </a:lnSpc>
            </a:pPr>
            <a:r>
              <a:rPr lang="en-US" altLang="zh-CN" sz="2400" b="1" dirty="0">
                <a:solidFill>
                  <a:srgbClr val="CC6600"/>
                </a:solidFill>
                <a:sym typeface="宋体" panose="02010600030101010101" pitchFamily="2" charset="-122"/>
              </a:rPr>
              <a:t>     Mongolian yurts  (</a:t>
            </a:r>
            <a:r>
              <a:rPr lang="en-US" sz="2400" b="1" dirty="0" err="1">
                <a:solidFill>
                  <a:srgbClr val="CC6600"/>
                </a:solidFill>
                <a:sym typeface="宋体" panose="02010600030101010101" pitchFamily="2" charset="-122"/>
              </a:rPr>
              <a:t>蒙古包</a:t>
            </a:r>
            <a:r>
              <a:rPr lang="en-US" altLang="zh-CN" sz="2400" b="1" dirty="0">
                <a:solidFill>
                  <a:srgbClr val="CC6600"/>
                </a:solidFill>
                <a:sym typeface="宋体" panose="02010600030101010101" pitchFamily="2" charset="-122"/>
              </a:rPr>
              <a:t>)</a:t>
            </a:r>
            <a:endParaRPr lang="zh-CN" altLang="en-US" sz="2400" b="1" dirty="0">
              <a:solidFill>
                <a:srgbClr val="CC66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9944" name="Rectangle 2"/>
          <p:cNvSpPr>
            <a:spLocks noGrp="1" noRot="1" noChangeArrowheads="1"/>
          </p:cNvSpPr>
          <p:nvPr/>
        </p:nvSpPr>
        <p:spPr bwMode="auto">
          <a:xfrm>
            <a:off x="34925" y="49213"/>
            <a:ext cx="3503613" cy="777875"/>
          </a:xfrm>
          <a:prstGeom prst="rect">
            <a:avLst/>
          </a:prstGeom>
          <a:noFill/>
          <a:ln w="9525">
            <a:noFill/>
            <a:miter lim="800000"/>
          </a:ln>
        </p:spPr>
        <p:txBody>
          <a:bodyPr anchor="ctr"/>
          <a:lstStyle/>
          <a:p>
            <a:pPr algn="ctr" eaLnBrk="1" hangingPunct="1"/>
            <a:r>
              <a:rPr lang="en-US" altLang="zh-CN" sz="3000" b="1">
                <a:solidFill>
                  <a:srgbClr val="974806"/>
                </a:solidFill>
                <a:latin typeface="Aharoni" panose="02010803020104030203" pitchFamily="2" charset="-79"/>
                <a:sym typeface="Aharoni" panose="02010803020104030203" pitchFamily="2" charset="-79"/>
              </a:rPr>
              <a:t>Some</a:t>
            </a:r>
            <a:r>
              <a:rPr lang="en-US" altLang="zh-CN" sz="2600" b="1">
                <a:solidFill>
                  <a:srgbClr val="974806"/>
                </a:solidFill>
                <a:sym typeface="宋体" panose="02010600030101010101" pitchFamily="2" charset="-122"/>
              </a:rPr>
              <a:t> </a:t>
            </a:r>
            <a:r>
              <a:rPr lang="en-US" altLang="zh-CN" sz="2600" b="1">
                <a:solidFill>
                  <a:srgbClr val="974806"/>
                </a:solidFill>
                <a:latin typeface="Aharoni" panose="02010803020104030203" pitchFamily="2" charset="-79"/>
                <a:sym typeface="Aharoni" panose="02010803020104030203" pitchFamily="2" charset="-79"/>
              </a:rPr>
              <a:t>Ethnic</a:t>
            </a:r>
            <a:r>
              <a:rPr lang="en-US" altLang="zh-CN" sz="2600" b="1">
                <a:solidFill>
                  <a:srgbClr val="974806"/>
                </a:solidFill>
                <a:sym typeface="宋体" panose="02010600030101010101" pitchFamily="2" charset="-122"/>
              </a:rPr>
              <a:t> </a:t>
            </a:r>
            <a:r>
              <a:rPr lang="en-US" altLang="zh-CN" sz="2700" b="1">
                <a:solidFill>
                  <a:srgbClr val="974806"/>
                </a:solidFill>
                <a:latin typeface="Aharoni" panose="02010803020104030203" pitchFamily="2" charset="-79"/>
                <a:sym typeface="Aharoni" panose="02010803020104030203" pitchFamily="2" charset="-79"/>
              </a:rPr>
              <a:t>Houses</a:t>
            </a:r>
            <a:endParaRPr lang="zh-CN" altLang="en-US"/>
          </a:p>
        </p:txBody>
      </p:sp>
      <p:pic>
        <p:nvPicPr>
          <p:cNvPr id="39949" name="Picture 13" descr="http://www.nmgly114.com/uploadfile/20100416155122137.jpg"/>
          <p:cNvPicPr>
            <a:picLocks noChangeAspect="1" noChangeArrowheads="1"/>
          </p:cNvPicPr>
          <p:nvPr/>
        </p:nvPicPr>
        <p:blipFill>
          <a:blip r:embed="rId2"/>
          <a:srcRect/>
          <a:stretch>
            <a:fillRect/>
          </a:stretch>
        </p:blipFill>
        <p:spPr bwMode="auto">
          <a:xfrm>
            <a:off x="5857884" y="1785930"/>
            <a:ext cx="3071802" cy="249555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8680"/>
                                        </p:tgtEl>
                                        <p:attrNameLst>
                                          <p:attrName>style.visibility</p:attrName>
                                        </p:attrNameLst>
                                      </p:cBhvr>
                                      <p:to>
                                        <p:strVal val="visible"/>
                                      </p:to>
                                    </p:set>
                                    <p:animEffect transition="in" filter="box(in)">
                                      <p:cBhvr>
                                        <p:cTn id="7" dur="500"/>
                                        <p:tgtEl>
                                          <p:spTgt spid="28680"/>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1" nodeType="clickEffect">
                                  <p:stCondLst>
                                    <p:cond delay="0"/>
                                  </p:stCondLst>
                                  <p:childTnLst>
                                    <p:set>
                                      <p:cBhvr>
                                        <p:cTn id="11" dur="1" fill="hold">
                                          <p:stCondLst>
                                            <p:cond delay="0"/>
                                          </p:stCondLst>
                                        </p:cTn>
                                        <p:tgtEl>
                                          <p:spTgt spid="28680"/>
                                        </p:tgtEl>
                                        <p:attrNameLst>
                                          <p:attrName>style.visibility</p:attrName>
                                        </p:attrNameLst>
                                      </p:cBhvr>
                                      <p:to>
                                        <p:strVal val="visible"/>
                                      </p:to>
                                    </p:set>
                                    <p:animEffect transition="in" filter="slide(fromBottom)">
                                      <p:cBhvr>
                                        <p:cTn id="12" dur="500"/>
                                        <p:tgtEl>
                                          <p:spTgt spid="28680"/>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39949"/>
                                        </p:tgtEl>
                                        <p:attrNameLst>
                                          <p:attrName>style.visibility</p:attrName>
                                        </p:attrNameLst>
                                      </p:cBhvr>
                                      <p:to>
                                        <p:strVal val="visible"/>
                                      </p:to>
                                    </p:set>
                                    <p:animEffect transition="in" filter="strips(downLeft)">
                                      <p:cBhvr>
                                        <p:cTn id="17" dur="500"/>
                                        <p:tgtEl>
                                          <p:spTgt spid="399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80" grpId="0" autoUpdateAnimBg="0"/>
      <p:bldP spid="28680"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63" name="组合 3"/>
          <p:cNvGrpSpPr/>
          <p:nvPr/>
        </p:nvGrpSpPr>
        <p:grpSpPr bwMode="auto">
          <a:xfrm>
            <a:off x="0" y="579438"/>
            <a:ext cx="9144000" cy="420687"/>
            <a:chOff x="0" y="0"/>
            <a:chExt cx="9144000" cy="420086"/>
          </a:xfrm>
        </p:grpSpPr>
        <p:sp>
          <p:nvSpPr>
            <p:cNvPr id="40969" name="直接连接符 4"/>
            <p:cNvSpPr>
              <a:spLocks noChangeShapeType="1"/>
            </p:cNvSpPr>
            <p:nvPr/>
          </p:nvSpPr>
          <p:spPr bwMode="auto">
            <a:xfrm>
              <a:off x="4859338" y="210836"/>
              <a:ext cx="4284662" cy="1"/>
            </a:xfrm>
            <a:prstGeom prst="line">
              <a:avLst/>
            </a:prstGeom>
            <a:noFill/>
            <a:ln w="9525">
              <a:solidFill>
                <a:srgbClr val="A71F13"/>
              </a:solidFill>
              <a:bevel/>
            </a:ln>
          </p:spPr>
          <p:txBody>
            <a:bodyPr/>
            <a:lstStyle/>
            <a:p>
              <a:endParaRPr lang="zh-CN" altLang="en-US"/>
            </a:p>
          </p:txBody>
        </p:sp>
        <p:pic>
          <p:nvPicPr>
            <p:cNvPr id="40970"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0"/>
              <a:ext cx="420086" cy="420086"/>
            </a:xfrm>
            <a:prstGeom prst="rect">
              <a:avLst/>
            </a:prstGeom>
            <a:noFill/>
            <a:ln w="9525">
              <a:noFill/>
              <a:miter lim="800000"/>
              <a:headEnd/>
              <a:tailEnd/>
            </a:ln>
          </p:spPr>
        </p:pic>
        <p:sp>
          <p:nvSpPr>
            <p:cNvPr id="40971" name="直接连接符 6"/>
            <p:cNvSpPr>
              <a:spLocks noChangeShapeType="1"/>
            </p:cNvSpPr>
            <p:nvPr/>
          </p:nvSpPr>
          <p:spPr bwMode="auto">
            <a:xfrm>
              <a:off x="0" y="210836"/>
              <a:ext cx="4284663" cy="1"/>
            </a:xfrm>
            <a:prstGeom prst="line">
              <a:avLst/>
            </a:prstGeom>
            <a:noFill/>
            <a:ln w="9525">
              <a:solidFill>
                <a:srgbClr val="A71F13"/>
              </a:solidFill>
              <a:bevel/>
            </a:ln>
          </p:spPr>
          <p:txBody>
            <a:bodyPr/>
            <a:lstStyle/>
            <a:p>
              <a:endParaRPr lang="zh-CN" altLang="en-US"/>
            </a:p>
          </p:txBody>
        </p:sp>
      </p:grpSp>
      <p:sp>
        <p:nvSpPr>
          <p:cNvPr id="29704" name="Rectangle 5"/>
          <p:cNvSpPr>
            <a:spLocks noGrp="1" noChangeArrowheads="1"/>
          </p:cNvSpPr>
          <p:nvPr/>
        </p:nvSpPr>
        <p:spPr bwMode="auto">
          <a:xfrm>
            <a:off x="0" y="1571616"/>
            <a:ext cx="5940425" cy="5832475"/>
          </a:xfrm>
          <a:prstGeom prst="rect">
            <a:avLst/>
          </a:prstGeom>
          <a:noFill/>
          <a:ln w="9525">
            <a:noFill/>
            <a:miter lim="800000"/>
          </a:ln>
        </p:spPr>
        <p:txBody>
          <a:bodyPr/>
          <a:lstStyle/>
          <a:p>
            <a:pPr marL="358775" lvl="1" eaLnBrk="1" hangingPunct="1">
              <a:spcBef>
                <a:spcPts val="600"/>
              </a:spcBef>
              <a:buSzPct val="60000"/>
              <a:buFont typeface="Wingdings" panose="05000000000000000000" pitchFamily="2" charset="2"/>
              <a:buChar char="l"/>
            </a:pPr>
            <a:r>
              <a:rPr lang="en-US" altLang="zh-CN" sz="2400" dirty="0">
                <a:sym typeface="Calibri" panose="020F0502020204030204" pitchFamily="34" charset="0"/>
              </a:rPr>
              <a:t>  the most popular dwelling of the Tibetan</a:t>
            </a:r>
            <a:endParaRPr lang="en-US" altLang="zh-CN" sz="2400" dirty="0">
              <a:sym typeface="Calibri" panose="020F0502020204030204" pitchFamily="34" charset="0"/>
            </a:endParaRPr>
          </a:p>
          <a:p>
            <a:pPr marL="358775" lvl="1" eaLnBrk="1" hangingPunct="1">
              <a:spcBef>
                <a:spcPts val="600"/>
              </a:spcBef>
              <a:buSzPct val="60000"/>
              <a:buFont typeface="Wingdings" panose="05000000000000000000" pitchFamily="2" charset="2"/>
              <a:buChar char="l"/>
            </a:pPr>
            <a:r>
              <a:rPr lang="en-US" altLang="zh-CN" sz="2400" dirty="0">
                <a:sym typeface="Calibri" panose="020F0502020204030204" pitchFamily="34" charset="0"/>
              </a:rPr>
              <a:t>  Built mostly of stone and earth, they look </a:t>
            </a:r>
            <a:endParaRPr lang="en-US" altLang="zh-CN" sz="2400" dirty="0" smtClean="0">
              <a:sym typeface="Calibri" panose="020F0502020204030204" pitchFamily="34" charset="0"/>
            </a:endParaRPr>
          </a:p>
          <a:p>
            <a:pPr marL="358775" lvl="1" eaLnBrk="1" hangingPunct="1">
              <a:spcBef>
                <a:spcPts val="600"/>
              </a:spcBef>
              <a:buSzPct val="60000"/>
            </a:pPr>
            <a:r>
              <a:rPr lang="en-US" altLang="zh-CN" sz="2400" dirty="0">
                <a:sym typeface="Calibri" panose="020F0502020204030204" pitchFamily="34" charset="0"/>
              </a:rPr>
              <a:t> </a:t>
            </a:r>
            <a:r>
              <a:rPr lang="en-US" altLang="zh-CN" sz="2400" dirty="0" smtClean="0">
                <a:sym typeface="Calibri" panose="020F0502020204030204" pitchFamily="34" charset="0"/>
              </a:rPr>
              <a:t>   like </a:t>
            </a:r>
            <a:r>
              <a:rPr lang="en-US" altLang="zh-CN" sz="2400" dirty="0">
                <a:sym typeface="Calibri" panose="020F0502020204030204" pitchFamily="34" charset="0"/>
              </a:rPr>
              <a:t>blockhouses (</a:t>
            </a:r>
            <a:r>
              <a:rPr lang="en-US" altLang="zh-CN" sz="2400" i="1" dirty="0" err="1">
                <a:sym typeface="Calibri" panose="020F0502020204030204" pitchFamily="34" charset="0"/>
              </a:rPr>
              <a:t>diaobao</a:t>
            </a:r>
            <a:r>
              <a:rPr lang="en-US" altLang="zh-CN" sz="2400" dirty="0">
                <a:sym typeface="Calibri" panose="020F0502020204030204" pitchFamily="34" charset="0"/>
              </a:rPr>
              <a:t>), hence the </a:t>
            </a:r>
            <a:endParaRPr lang="en-US" altLang="zh-CN" sz="2400" dirty="0">
              <a:sym typeface="Calibri" panose="020F0502020204030204" pitchFamily="34" charset="0"/>
            </a:endParaRPr>
          </a:p>
          <a:p>
            <a:pPr marL="358775" lvl="1" eaLnBrk="1" hangingPunct="1">
              <a:spcBef>
                <a:spcPts val="600"/>
              </a:spcBef>
              <a:buSzPct val="60000"/>
            </a:pPr>
            <a:r>
              <a:rPr lang="en-US" altLang="zh-CN" sz="2400" dirty="0" smtClean="0">
                <a:sym typeface="Calibri" panose="020F0502020204030204" pitchFamily="34" charset="0"/>
              </a:rPr>
              <a:t>    name </a:t>
            </a:r>
            <a:r>
              <a:rPr lang="en-US" altLang="zh-CN" sz="2400" dirty="0">
                <a:sym typeface="Calibri" panose="020F0502020204030204" pitchFamily="34" charset="0"/>
              </a:rPr>
              <a:t>of </a:t>
            </a:r>
            <a:r>
              <a:rPr lang="en-US" altLang="zh-CN" sz="2400" i="1" dirty="0" err="1">
                <a:sym typeface="Calibri" panose="020F0502020204030204" pitchFamily="34" charset="0"/>
              </a:rPr>
              <a:t>diaofang</a:t>
            </a:r>
            <a:r>
              <a:rPr lang="en-US" altLang="zh-CN" sz="2400" i="1" dirty="0">
                <a:sym typeface="Calibri" panose="020F0502020204030204" pitchFamily="34" charset="0"/>
              </a:rPr>
              <a:t> </a:t>
            </a:r>
            <a:endParaRPr lang="en-US" altLang="zh-CN" sz="2400" i="1" dirty="0">
              <a:sym typeface="Calibri" panose="020F0502020204030204" pitchFamily="34" charset="0"/>
            </a:endParaRPr>
          </a:p>
          <a:p>
            <a:pPr marL="358775" lvl="1" eaLnBrk="1" hangingPunct="1">
              <a:spcBef>
                <a:spcPts val="600"/>
              </a:spcBef>
              <a:buSzPct val="60000"/>
              <a:buFont typeface="Wingdings" panose="05000000000000000000" pitchFamily="2" charset="2"/>
              <a:buChar char="l"/>
            </a:pPr>
            <a:r>
              <a:rPr lang="en-US" altLang="zh-CN" sz="2400" dirty="0">
                <a:sym typeface="Calibri" panose="020F0502020204030204" pitchFamily="34" charset="0"/>
              </a:rPr>
              <a:t>  the first floor is often used for livestock </a:t>
            </a:r>
            <a:endParaRPr lang="en-US" altLang="zh-CN" sz="2400" dirty="0" smtClean="0">
              <a:sym typeface="Calibri" panose="020F0502020204030204" pitchFamily="34" charset="0"/>
            </a:endParaRPr>
          </a:p>
          <a:p>
            <a:pPr marL="358775" lvl="1" eaLnBrk="1" hangingPunct="1">
              <a:spcBef>
                <a:spcPts val="600"/>
              </a:spcBef>
              <a:buSzPct val="60000"/>
            </a:pPr>
            <a:r>
              <a:rPr lang="en-US" altLang="zh-CN" sz="2400" dirty="0">
                <a:sym typeface="Calibri" panose="020F0502020204030204" pitchFamily="34" charset="0"/>
              </a:rPr>
              <a:t> </a:t>
            </a:r>
            <a:r>
              <a:rPr lang="en-US" altLang="zh-CN" sz="2400" dirty="0" smtClean="0">
                <a:sym typeface="Calibri" panose="020F0502020204030204" pitchFamily="34" charset="0"/>
              </a:rPr>
              <a:t>   and </a:t>
            </a:r>
            <a:r>
              <a:rPr lang="en-US" altLang="zh-CN" sz="2400" dirty="0">
                <a:sym typeface="Calibri" panose="020F0502020204030204" pitchFamily="34" charset="0"/>
              </a:rPr>
              <a:t>poultry</a:t>
            </a:r>
            <a:r>
              <a:rPr lang="zh-CN" altLang="en-US" sz="2400" dirty="0">
                <a:sym typeface="Calibri" panose="020F0502020204030204" pitchFamily="34" charset="0"/>
              </a:rPr>
              <a:t>牲畜和</a:t>
            </a:r>
            <a:r>
              <a:rPr lang="zh-CN" altLang="en-US" sz="2400" dirty="0">
                <a:sym typeface="Calibri" panose="020F0502020204030204" pitchFamily="34" charset="0"/>
              </a:rPr>
              <a:t>家禽</a:t>
            </a:r>
            <a:endParaRPr lang="zh-CN" altLang="en-US" sz="2400" dirty="0">
              <a:sym typeface="Calibri" panose="020F0502020204030204" pitchFamily="34" charset="0"/>
            </a:endParaRPr>
          </a:p>
          <a:p>
            <a:pPr marL="358775" lvl="1" eaLnBrk="1" hangingPunct="1">
              <a:spcBef>
                <a:spcPts val="600"/>
              </a:spcBef>
              <a:buSzPct val="60000"/>
              <a:buFont typeface="Wingdings" panose="05000000000000000000" pitchFamily="2" charset="2"/>
              <a:buChar char="l"/>
            </a:pPr>
            <a:r>
              <a:rPr lang="en-US" altLang="zh-CN" sz="2400" dirty="0">
                <a:sym typeface="Calibri" panose="020F0502020204030204" pitchFamily="34" charset="0"/>
              </a:rPr>
              <a:t>  generally of three </a:t>
            </a:r>
            <a:r>
              <a:rPr lang="en-US" altLang="zh-CN" sz="2400" dirty="0" smtClean="0">
                <a:sym typeface="Calibri" panose="020F0502020204030204" pitchFamily="34" charset="0"/>
              </a:rPr>
              <a:t>storeys </a:t>
            </a:r>
            <a:r>
              <a:rPr lang="en-US" altLang="zh-CN" sz="2400" dirty="0">
                <a:sym typeface="Calibri" panose="020F0502020204030204" pitchFamily="34" charset="0"/>
              </a:rPr>
              <a:t>or more</a:t>
            </a:r>
            <a:endParaRPr lang="zh-CN" altLang="en-US" dirty="0"/>
          </a:p>
        </p:txBody>
      </p:sp>
      <p:pic>
        <p:nvPicPr>
          <p:cNvPr id="40966" name="图片 2"/>
          <p:cNvPicPr>
            <a:picLocks noChangeAspect="1" noChangeArrowheads="1"/>
          </p:cNvPicPr>
          <p:nvPr/>
        </p:nvPicPr>
        <p:blipFill>
          <a:blip r:embed="rId2"/>
          <a:srcRect/>
          <a:stretch>
            <a:fillRect/>
          </a:stretch>
        </p:blipFill>
        <p:spPr bwMode="auto">
          <a:xfrm>
            <a:off x="6000760" y="1357302"/>
            <a:ext cx="2914650" cy="3533775"/>
          </a:xfrm>
          <a:prstGeom prst="rect">
            <a:avLst/>
          </a:prstGeom>
          <a:noFill/>
          <a:ln w="9525">
            <a:noFill/>
            <a:miter lim="800000"/>
            <a:headEnd/>
            <a:tailEnd/>
          </a:ln>
        </p:spPr>
      </p:pic>
      <p:sp>
        <p:nvSpPr>
          <p:cNvPr id="40967" name="文本框 3"/>
          <p:cNvSpPr>
            <a:spLocks noChangeArrowheads="1"/>
          </p:cNvSpPr>
          <p:nvPr/>
        </p:nvSpPr>
        <p:spPr bwMode="auto">
          <a:xfrm>
            <a:off x="395288" y="1000112"/>
            <a:ext cx="5403850" cy="500062"/>
          </a:xfrm>
          <a:prstGeom prst="rect">
            <a:avLst/>
          </a:prstGeom>
          <a:noFill/>
          <a:ln w="9525">
            <a:noFill/>
            <a:miter lim="800000"/>
          </a:ln>
        </p:spPr>
        <p:txBody>
          <a:bodyPr>
            <a:spAutoFit/>
          </a:bodyPr>
          <a:lstStyle/>
          <a:p>
            <a:pPr>
              <a:lnSpc>
                <a:spcPct val="120000"/>
              </a:lnSpc>
            </a:pPr>
            <a:r>
              <a:rPr lang="en-US" altLang="zh-CN" sz="2400" b="1" dirty="0">
                <a:solidFill>
                  <a:srgbClr val="CC6600"/>
                </a:solidFill>
                <a:sym typeface="宋体" panose="02010600030101010101" pitchFamily="2" charset="-122"/>
              </a:rPr>
              <a:t>Stone chamber(</a:t>
            </a:r>
            <a:r>
              <a:rPr lang="zh-CN" altLang="en-US" sz="2400" b="1" dirty="0">
                <a:solidFill>
                  <a:srgbClr val="CC6600"/>
                </a:solidFill>
                <a:sym typeface="宋体" panose="02010600030101010101" pitchFamily="2" charset="-122"/>
              </a:rPr>
              <a:t>碉房</a:t>
            </a:r>
            <a:r>
              <a:rPr lang="en-US" altLang="zh-CN" sz="2400" b="1" dirty="0">
                <a:solidFill>
                  <a:srgbClr val="CC6600"/>
                </a:solidFill>
                <a:sym typeface="宋体" panose="02010600030101010101" pitchFamily="2" charset="-122"/>
              </a:rPr>
              <a:t>) </a:t>
            </a:r>
            <a:endParaRPr lang="zh-CN" altLang="en-US" sz="2400" b="1" dirty="0">
              <a:solidFill>
                <a:srgbClr val="CC66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0968" name="Rectangle 2"/>
          <p:cNvSpPr>
            <a:spLocks noGrp="1" noRot="1" noChangeArrowheads="1"/>
          </p:cNvSpPr>
          <p:nvPr/>
        </p:nvSpPr>
        <p:spPr bwMode="auto">
          <a:xfrm>
            <a:off x="0" y="63500"/>
            <a:ext cx="3503613" cy="777875"/>
          </a:xfrm>
          <a:prstGeom prst="rect">
            <a:avLst/>
          </a:prstGeom>
          <a:noFill/>
          <a:ln w="9525">
            <a:noFill/>
            <a:miter lim="800000"/>
          </a:ln>
        </p:spPr>
        <p:txBody>
          <a:bodyPr anchor="ctr"/>
          <a:lstStyle/>
          <a:p>
            <a:pPr algn="ctr" eaLnBrk="1" hangingPunct="1"/>
            <a:r>
              <a:rPr lang="en-US" altLang="zh-CN" sz="2600" b="1">
                <a:solidFill>
                  <a:srgbClr val="974806"/>
                </a:solidFill>
                <a:latin typeface="Aharoni" panose="02010803020104030203" pitchFamily="2" charset="-79"/>
                <a:sym typeface="Aharoni" panose="02010803020104030203" pitchFamily="2" charset="-79"/>
              </a:rPr>
              <a:t>Some</a:t>
            </a:r>
            <a:r>
              <a:rPr lang="en-US" altLang="zh-CN" sz="2600" b="1">
                <a:solidFill>
                  <a:srgbClr val="974806"/>
                </a:solidFill>
                <a:sym typeface="宋体" panose="02010600030101010101" pitchFamily="2" charset="-122"/>
              </a:rPr>
              <a:t> </a:t>
            </a:r>
            <a:r>
              <a:rPr lang="en-US" altLang="zh-CN" sz="2600" b="1">
                <a:solidFill>
                  <a:srgbClr val="974806"/>
                </a:solidFill>
                <a:latin typeface="Aharoni" panose="02010803020104030203" pitchFamily="2" charset="-79"/>
                <a:sym typeface="Aharoni" panose="02010803020104030203" pitchFamily="2" charset="-79"/>
              </a:rPr>
              <a:t>Ethnic</a:t>
            </a:r>
            <a:r>
              <a:rPr lang="en-US" altLang="zh-CN" sz="2600" b="1">
                <a:solidFill>
                  <a:srgbClr val="974806"/>
                </a:solidFill>
                <a:sym typeface="宋体" panose="02010600030101010101" pitchFamily="2" charset="-122"/>
              </a:rPr>
              <a:t> </a:t>
            </a:r>
            <a:r>
              <a:rPr lang="en-US" altLang="zh-CN" sz="2700" b="1">
                <a:solidFill>
                  <a:srgbClr val="974806"/>
                </a:solidFill>
                <a:latin typeface="Aharoni" panose="02010803020104030203" pitchFamily="2" charset="-79"/>
                <a:sym typeface="Aharoni" panose="02010803020104030203" pitchFamily="2" charset="-79"/>
              </a:rPr>
              <a:t>Houses</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704">
                                            <p:txEl>
                                              <p:pRg st="0" end="0"/>
                                            </p:txEl>
                                          </p:spTgt>
                                        </p:tgtEl>
                                        <p:attrNameLst>
                                          <p:attrName>style.visibility</p:attrName>
                                        </p:attrNameLst>
                                      </p:cBhvr>
                                      <p:to>
                                        <p:strVal val="visible"/>
                                      </p:to>
                                    </p:set>
                                    <p:anim calcmode="lin" valueType="num">
                                      <p:cBhvr>
                                        <p:cTn id="7" dur="500" fill="hold"/>
                                        <p:tgtEl>
                                          <p:spTgt spid="29704">
                                            <p:txEl>
                                              <p:pRg st="0" end="0"/>
                                            </p:txEl>
                                          </p:spTgt>
                                        </p:tgtEl>
                                        <p:attrNameLst>
                                          <p:attrName>ppt_x</p:attrName>
                                        </p:attrNameLst>
                                      </p:cBhvr>
                                      <p:tavLst>
                                        <p:tav tm="0">
                                          <p:val>
                                            <p:strVal val="#ppt_x"/>
                                          </p:val>
                                        </p:tav>
                                        <p:tav tm="100000">
                                          <p:val>
                                            <p:strVal val="#ppt_x"/>
                                          </p:val>
                                        </p:tav>
                                      </p:tavLst>
                                    </p:anim>
                                    <p:anim calcmode="lin" valueType="num">
                                      <p:cBhvr>
                                        <p:cTn id="8" dur="500" fill="hold"/>
                                        <p:tgtEl>
                                          <p:spTgt spid="2970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9704">
                                            <p:txEl>
                                              <p:pRg st="1" end="1"/>
                                            </p:txEl>
                                          </p:spTgt>
                                        </p:tgtEl>
                                        <p:attrNameLst>
                                          <p:attrName>style.visibility</p:attrName>
                                        </p:attrNameLst>
                                      </p:cBhvr>
                                      <p:to>
                                        <p:strVal val="visible"/>
                                      </p:to>
                                    </p:set>
                                    <p:anim calcmode="lin" valueType="num">
                                      <p:cBhvr>
                                        <p:cTn id="13" dur="500" fill="hold"/>
                                        <p:tgtEl>
                                          <p:spTgt spid="29704">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29704">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9704">
                                            <p:txEl>
                                              <p:pRg st="2" end="2"/>
                                            </p:txEl>
                                          </p:spTgt>
                                        </p:tgtEl>
                                        <p:attrNameLst>
                                          <p:attrName>style.visibility</p:attrName>
                                        </p:attrNameLst>
                                      </p:cBhvr>
                                      <p:to>
                                        <p:strVal val="visible"/>
                                      </p:to>
                                    </p:set>
                                    <p:anim calcmode="lin" valueType="num">
                                      <p:cBhvr>
                                        <p:cTn id="17" dur="500" fill="hold"/>
                                        <p:tgtEl>
                                          <p:spTgt spid="29704">
                                            <p:txEl>
                                              <p:pRg st="2" end="2"/>
                                            </p:txEl>
                                          </p:spTgt>
                                        </p:tgtEl>
                                        <p:attrNameLst>
                                          <p:attrName>ppt_x</p:attrName>
                                        </p:attrNameLst>
                                      </p:cBhvr>
                                      <p:tavLst>
                                        <p:tav tm="0">
                                          <p:val>
                                            <p:strVal val="#ppt_x"/>
                                          </p:val>
                                        </p:tav>
                                        <p:tav tm="100000">
                                          <p:val>
                                            <p:strVal val="#ppt_x"/>
                                          </p:val>
                                        </p:tav>
                                      </p:tavLst>
                                    </p:anim>
                                    <p:anim calcmode="lin" valueType="num">
                                      <p:cBhvr>
                                        <p:cTn id="18" dur="500" fill="hold"/>
                                        <p:tgtEl>
                                          <p:spTgt spid="29704">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9704">
                                            <p:txEl>
                                              <p:pRg st="3" end="3"/>
                                            </p:txEl>
                                          </p:spTgt>
                                        </p:tgtEl>
                                        <p:attrNameLst>
                                          <p:attrName>style.visibility</p:attrName>
                                        </p:attrNameLst>
                                      </p:cBhvr>
                                      <p:to>
                                        <p:strVal val="visible"/>
                                      </p:to>
                                    </p:set>
                                    <p:anim calcmode="lin" valueType="num">
                                      <p:cBhvr>
                                        <p:cTn id="21" dur="500" fill="hold"/>
                                        <p:tgtEl>
                                          <p:spTgt spid="29704">
                                            <p:txEl>
                                              <p:pRg st="3" end="3"/>
                                            </p:txEl>
                                          </p:spTgt>
                                        </p:tgtEl>
                                        <p:attrNameLst>
                                          <p:attrName>ppt_x</p:attrName>
                                        </p:attrNameLst>
                                      </p:cBhvr>
                                      <p:tavLst>
                                        <p:tav tm="0">
                                          <p:val>
                                            <p:strVal val="#ppt_x"/>
                                          </p:val>
                                        </p:tav>
                                        <p:tav tm="100000">
                                          <p:val>
                                            <p:strVal val="#ppt_x"/>
                                          </p:val>
                                        </p:tav>
                                      </p:tavLst>
                                    </p:anim>
                                    <p:anim calcmode="lin" valueType="num">
                                      <p:cBhvr>
                                        <p:cTn id="22" dur="500" fill="hold"/>
                                        <p:tgtEl>
                                          <p:spTgt spid="2970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9704">
                                            <p:txEl>
                                              <p:pRg st="4" end="4"/>
                                            </p:txEl>
                                          </p:spTgt>
                                        </p:tgtEl>
                                        <p:attrNameLst>
                                          <p:attrName>style.visibility</p:attrName>
                                        </p:attrNameLst>
                                      </p:cBhvr>
                                      <p:to>
                                        <p:strVal val="visible"/>
                                      </p:to>
                                    </p:set>
                                    <p:anim calcmode="lin" valueType="num">
                                      <p:cBhvr>
                                        <p:cTn id="27" dur="500" fill="hold"/>
                                        <p:tgtEl>
                                          <p:spTgt spid="29704">
                                            <p:txEl>
                                              <p:pRg st="4" end="4"/>
                                            </p:txEl>
                                          </p:spTgt>
                                        </p:tgtEl>
                                        <p:attrNameLst>
                                          <p:attrName>ppt_x</p:attrName>
                                        </p:attrNameLst>
                                      </p:cBhvr>
                                      <p:tavLst>
                                        <p:tav tm="0">
                                          <p:val>
                                            <p:strVal val="#ppt_x"/>
                                          </p:val>
                                        </p:tav>
                                        <p:tav tm="100000">
                                          <p:val>
                                            <p:strVal val="#ppt_x"/>
                                          </p:val>
                                        </p:tav>
                                      </p:tavLst>
                                    </p:anim>
                                    <p:anim calcmode="lin" valueType="num">
                                      <p:cBhvr>
                                        <p:cTn id="28" dur="500" fill="hold"/>
                                        <p:tgtEl>
                                          <p:spTgt spid="29704">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9704">
                                            <p:txEl>
                                              <p:pRg st="5" end="5"/>
                                            </p:txEl>
                                          </p:spTgt>
                                        </p:tgtEl>
                                        <p:attrNameLst>
                                          <p:attrName>style.visibility</p:attrName>
                                        </p:attrNameLst>
                                      </p:cBhvr>
                                      <p:to>
                                        <p:strVal val="visible"/>
                                      </p:to>
                                    </p:set>
                                    <p:anim calcmode="lin" valueType="num">
                                      <p:cBhvr>
                                        <p:cTn id="31" dur="500" fill="hold"/>
                                        <p:tgtEl>
                                          <p:spTgt spid="29704">
                                            <p:txEl>
                                              <p:pRg st="5" end="5"/>
                                            </p:txEl>
                                          </p:spTgt>
                                        </p:tgtEl>
                                        <p:attrNameLst>
                                          <p:attrName>ppt_x</p:attrName>
                                        </p:attrNameLst>
                                      </p:cBhvr>
                                      <p:tavLst>
                                        <p:tav tm="0">
                                          <p:val>
                                            <p:strVal val="#ppt_x"/>
                                          </p:val>
                                        </p:tav>
                                        <p:tav tm="100000">
                                          <p:val>
                                            <p:strVal val="#ppt_x"/>
                                          </p:val>
                                        </p:tav>
                                      </p:tavLst>
                                    </p:anim>
                                    <p:anim calcmode="lin" valueType="num">
                                      <p:cBhvr>
                                        <p:cTn id="32" dur="500" fill="hold"/>
                                        <p:tgtEl>
                                          <p:spTgt spid="2970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9704">
                                            <p:txEl>
                                              <p:pRg st="6" end="6"/>
                                            </p:txEl>
                                          </p:spTgt>
                                        </p:tgtEl>
                                        <p:attrNameLst>
                                          <p:attrName>style.visibility</p:attrName>
                                        </p:attrNameLst>
                                      </p:cBhvr>
                                      <p:to>
                                        <p:strVal val="visible"/>
                                      </p:to>
                                    </p:set>
                                    <p:anim calcmode="lin" valueType="num">
                                      <p:cBhvr>
                                        <p:cTn id="37" dur="500" fill="hold"/>
                                        <p:tgtEl>
                                          <p:spTgt spid="29704">
                                            <p:txEl>
                                              <p:pRg st="6" end="6"/>
                                            </p:txEl>
                                          </p:spTgt>
                                        </p:tgtEl>
                                        <p:attrNameLst>
                                          <p:attrName>ppt_x</p:attrName>
                                        </p:attrNameLst>
                                      </p:cBhvr>
                                      <p:tavLst>
                                        <p:tav tm="0">
                                          <p:val>
                                            <p:strVal val="#ppt_x"/>
                                          </p:val>
                                        </p:tav>
                                        <p:tav tm="100000">
                                          <p:val>
                                            <p:strVal val="#ppt_x"/>
                                          </p:val>
                                        </p:tav>
                                      </p:tavLst>
                                    </p:anim>
                                    <p:anim calcmode="lin" valueType="num">
                                      <p:cBhvr>
                                        <p:cTn id="38" dur="500" fill="hold"/>
                                        <p:tgtEl>
                                          <p:spTgt spid="2970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
          <p:cNvGrpSpPr/>
          <p:nvPr/>
        </p:nvGrpSpPr>
        <p:grpSpPr bwMode="auto">
          <a:xfrm>
            <a:off x="755650" y="1057275"/>
            <a:ext cx="2324100" cy="3990975"/>
            <a:chOff x="1167715" y="1058220"/>
            <a:chExt cx="1276942" cy="3990125"/>
          </a:xfrm>
        </p:grpSpPr>
        <p:sp>
          <p:nvSpPr>
            <p:cNvPr id="6" name="矩形 5"/>
            <p:cNvSpPr/>
            <p:nvPr/>
          </p:nvSpPr>
          <p:spPr>
            <a:xfrm>
              <a:off x="1167715" y="3937332"/>
              <a:ext cx="1249903" cy="18411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a:solidFill>
                  <a:prstClr val="white"/>
                </a:solidFill>
              </a:endParaRPr>
            </a:p>
          </p:txBody>
        </p:sp>
        <p:pic>
          <p:nvPicPr>
            <p:cNvPr id="18463" name="Picture 2" descr="C:\Users\Administrator\Desktop\建筑\QQ图片20151110094250.jpgQQ图片20151110094250"/>
            <p:cNvPicPr>
              <a:picLocks noChangeArrowheads="1"/>
            </p:cNvPicPr>
            <p:nvPr/>
          </p:nvPicPr>
          <p:blipFill>
            <a:blip r:embed="rId1" cstate="print">
              <a:duotone>
                <a:schemeClr val="accent5">
                  <a:shade val="45000"/>
                  <a:satMod val="135000"/>
                </a:schemeClr>
                <a:prstClr val="white"/>
              </a:duotone>
            </a:blip>
            <a:srcRect/>
            <a:stretch>
              <a:fillRect/>
            </a:stretch>
          </p:blipFill>
          <p:spPr bwMode="auto">
            <a:xfrm>
              <a:off x="1167715" y="1058220"/>
              <a:ext cx="1251989" cy="2821487"/>
            </a:xfrm>
            <a:prstGeom prst="rect">
              <a:avLst/>
            </a:prstGeom>
            <a:noFill/>
            <a:ln w="9525">
              <a:noFill/>
              <a:miter lim="800000"/>
              <a:headEnd/>
              <a:tailEnd/>
            </a:ln>
          </p:spPr>
        </p:pic>
        <p:sp>
          <p:nvSpPr>
            <p:cNvPr id="8" name="TextBox 7"/>
            <p:cNvSpPr txBox="1"/>
            <p:nvPr/>
          </p:nvSpPr>
          <p:spPr bwMode="auto">
            <a:xfrm>
              <a:off x="1286464" y="2354046"/>
              <a:ext cx="869149" cy="1845983"/>
            </a:xfrm>
            <a:prstGeom prst="rect">
              <a:avLst/>
            </a:prstGeom>
            <a:noFill/>
            <a:ln w="9525">
              <a:noFill/>
              <a:miter lim="800000"/>
            </a:ln>
            <a:effectLst/>
          </p:spPr>
          <p:txBody>
            <a:bodyPr>
              <a:spAutoFit/>
            </a:bodyPr>
            <a:lstStyle/>
            <a:p>
              <a:pPr algn="ctr" defTabSz="877570" eaLnBrk="1" hangingPunct="1">
                <a:lnSpc>
                  <a:spcPct val="120000"/>
                </a:lnSpc>
                <a:spcBef>
                  <a:spcPts val="0"/>
                </a:spcBef>
                <a:spcAft>
                  <a:spcPts val="0"/>
                </a:spcAft>
                <a:defRPr/>
              </a:pPr>
              <a:r>
                <a:rPr lang="en-US" altLang="zh-CN"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1</a:t>
              </a:r>
              <a:endParaRPr lang="zh-CN" altLang="en-US"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42007" name="TextBox 8"/>
            <p:cNvSpPr txBox="1">
              <a:spLocks noChangeArrowheads="1"/>
            </p:cNvSpPr>
            <p:nvPr/>
          </p:nvSpPr>
          <p:spPr bwMode="auto">
            <a:xfrm>
              <a:off x="1167715" y="4226195"/>
              <a:ext cx="1276942" cy="822150"/>
            </a:xfrm>
            <a:prstGeom prst="rect">
              <a:avLst/>
            </a:prstGeom>
            <a:noFill/>
            <a:ln w="9525">
              <a:noFill/>
              <a:miter lim="800000"/>
            </a:ln>
          </p:spPr>
          <p:txBody>
            <a:bodyPr>
              <a:spAutoFit/>
            </a:bodyPr>
            <a:lstStyle/>
            <a:p>
              <a:pPr algn="ctr" defTabSz="876300" eaLnBrk="1" hangingPunct="1">
                <a:lnSpc>
                  <a:spcPct val="120000"/>
                </a:lnSpc>
              </a:pPr>
              <a:r>
                <a:rPr lang="en-US" altLang="zh-CN" sz="2000" b="1">
                  <a:solidFill>
                    <a:srgbClr val="7F7F7F"/>
                  </a:solidFill>
                </a:rPr>
                <a:t>Traditional Chinese Architecture</a:t>
              </a:r>
              <a:endParaRPr lang="en-US" altLang="zh-CN" sz="2000" b="1">
                <a:solidFill>
                  <a:srgbClr val="7F7F7F"/>
                </a:solidFill>
              </a:endParaRPr>
            </a:p>
          </p:txBody>
        </p:sp>
      </p:grpSp>
      <p:grpSp>
        <p:nvGrpSpPr>
          <p:cNvPr id="3" name="组合 9"/>
          <p:cNvGrpSpPr/>
          <p:nvPr/>
        </p:nvGrpSpPr>
        <p:grpSpPr bwMode="auto">
          <a:xfrm>
            <a:off x="3500431" y="1058863"/>
            <a:ext cx="2338394" cy="3548543"/>
            <a:chOff x="2548831" y="1113483"/>
            <a:chExt cx="1520303" cy="3549225"/>
          </a:xfrm>
        </p:grpSpPr>
        <p:sp>
          <p:nvSpPr>
            <p:cNvPr id="11" name="矩形 10"/>
            <p:cNvSpPr/>
            <p:nvPr/>
          </p:nvSpPr>
          <p:spPr>
            <a:xfrm>
              <a:off x="2590120" y="3993762"/>
              <a:ext cx="1479014" cy="18259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a:solidFill>
                  <a:prstClr val="white"/>
                </a:solidFill>
              </a:endParaRPr>
            </a:p>
          </p:txBody>
        </p:sp>
        <p:pic>
          <p:nvPicPr>
            <p:cNvPr id="42001" name="Picture 4" descr="C:\Users\Administrator\Desktop\586fe7de1a7cf4e05bbc6.jpg586fe7de1a7cf4e05bbc6"/>
            <p:cNvPicPr>
              <a:picLocks noChangeArrowheads="1"/>
            </p:cNvPicPr>
            <p:nvPr/>
          </p:nvPicPr>
          <p:blipFill>
            <a:blip r:embed="rId2"/>
            <a:srcRect/>
            <a:stretch>
              <a:fillRect/>
            </a:stretch>
          </p:blipFill>
          <p:spPr bwMode="auto">
            <a:xfrm>
              <a:off x="2586387" y="1113483"/>
              <a:ext cx="1481372" cy="2822502"/>
            </a:xfrm>
            <a:prstGeom prst="rect">
              <a:avLst/>
            </a:prstGeom>
            <a:noFill/>
            <a:ln w="9525">
              <a:noFill/>
              <a:miter lim="800000"/>
              <a:headEnd/>
              <a:tailEnd/>
            </a:ln>
          </p:spPr>
        </p:pic>
        <p:sp>
          <p:nvSpPr>
            <p:cNvPr id="13" name="TextBox 12"/>
            <p:cNvSpPr txBox="1"/>
            <p:nvPr/>
          </p:nvSpPr>
          <p:spPr bwMode="auto">
            <a:xfrm>
              <a:off x="2870663" y="2408648"/>
              <a:ext cx="869149" cy="1846647"/>
            </a:xfrm>
            <a:prstGeom prst="rect">
              <a:avLst/>
            </a:prstGeom>
            <a:noFill/>
            <a:ln w="9525">
              <a:noFill/>
              <a:miter lim="800000"/>
            </a:ln>
            <a:effectLst/>
          </p:spPr>
          <p:txBody>
            <a:bodyPr>
              <a:spAutoFit/>
            </a:bodyPr>
            <a:lstStyle/>
            <a:p>
              <a:pPr algn="ctr" defTabSz="877570" eaLnBrk="1" hangingPunct="1">
                <a:lnSpc>
                  <a:spcPct val="120000"/>
                </a:lnSpc>
                <a:spcBef>
                  <a:spcPts val="0"/>
                </a:spcBef>
                <a:spcAft>
                  <a:spcPts val="0"/>
                </a:spcAft>
                <a:defRPr/>
              </a:pPr>
              <a:r>
                <a:rPr lang="en-US" altLang="zh-CN"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2</a:t>
              </a:r>
              <a:endParaRPr lang="zh-CN" altLang="en-US"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8461" name="TextBox 13"/>
            <p:cNvSpPr txBox="1">
              <a:spLocks noChangeArrowheads="1"/>
            </p:cNvSpPr>
            <p:nvPr/>
          </p:nvSpPr>
          <p:spPr bwMode="auto">
            <a:xfrm>
              <a:off x="2548831" y="4225581"/>
              <a:ext cx="1515138" cy="437127"/>
            </a:xfrm>
            <a:prstGeom prst="rect">
              <a:avLst/>
            </a:prstGeom>
            <a:noFill/>
            <a:ln w="9525">
              <a:noFill/>
              <a:miter lim="800000"/>
            </a:ln>
          </p:spPr>
          <p:txBody>
            <a:bodyPr>
              <a:spAutoFit/>
            </a:bodyPr>
            <a:lstStyle/>
            <a:p>
              <a:pPr algn="ctr" defTabSz="877570" eaLnBrk="1" hangingPunct="1">
                <a:lnSpc>
                  <a:spcPct val="120000"/>
                </a:lnSpc>
                <a:defRPr/>
              </a:pPr>
              <a:r>
                <a:rPr lang="en-US" altLang="zh-CN" sz="2000" b="1" dirty="0">
                  <a:solidFill>
                    <a:schemeClr val="accent6">
                      <a:lumMod val="75000"/>
                    </a:schemeClr>
                  </a:solidFill>
                  <a:latin typeface="+mj-lt"/>
                  <a:sym typeface="+mn-ea"/>
                </a:rPr>
                <a:t>Chinese Bridge</a:t>
              </a:r>
              <a:endParaRPr lang="en-US" altLang="zh-CN" sz="2000" b="1" dirty="0">
                <a:solidFill>
                  <a:schemeClr val="accent6">
                    <a:lumMod val="75000"/>
                  </a:schemeClr>
                </a:solidFill>
                <a:latin typeface="+mj-lt"/>
                <a:ea typeface="冬青黑体简体中文 W6" panose="02010600030101010101" charset="-122"/>
                <a:cs typeface="冬青黑体简体中文 W6" panose="02010600030101010101" charset="-122"/>
                <a:sym typeface="+mn-ea"/>
              </a:endParaRPr>
            </a:p>
          </p:txBody>
        </p:sp>
      </p:grpSp>
      <p:grpSp>
        <p:nvGrpSpPr>
          <p:cNvPr id="41989" name="组合 25"/>
          <p:cNvGrpSpPr/>
          <p:nvPr/>
        </p:nvGrpSpPr>
        <p:grpSpPr bwMode="auto">
          <a:xfrm>
            <a:off x="0" y="61913"/>
            <a:ext cx="9144000" cy="419100"/>
            <a:chOff x="0" y="133158"/>
            <a:chExt cx="9144000" cy="420086"/>
          </a:xfrm>
        </p:grpSpPr>
        <p:cxnSp>
          <p:nvCxnSpPr>
            <p:cNvPr id="27" name="直接连接符 26"/>
            <p:cNvCxnSpPr/>
            <p:nvPr/>
          </p:nvCxnSpPr>
          <p:spPr>
            <a:xfrm>
              <a:off x="4859338" y="343201"/>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41998" name="Picture 5" descr="G:\360data\重要数据\桌面\东京国际朝日学院\素材\kiri-kiku0156498982.png"/>
            <p:cNvPicPr>
              <a:picLocks noChangeAspect="1" noChangeArrowheads="1"/>
            </p:cNvPicPr>
            <p:nvPr/>
          </p:nvPicPr>
          <p:blipFill>
            <a:blip r:embed="rId3"/>
            <a:srcRect/>
            <a:stretch>
              <a:fillRect/>
            </a:stretch>
          </p:blipFill>
          <p:spPr bwMode="auto">
            <a:xfrm>
              <a:off x="4361957" y="133158"/>
              <a:ext cx="420086" cy="420086"/>
            </a:xfrm>
            <a:prstGeom prst="rect">
              <a:avLst/>
            </a:prstGeom>
            <a:noFill/>
            <a:ln w="9525">
              <a:noFill/>
              <a:miter lim="800000"/>
              <a:headEnd/>
              <a:tailEnd/>
            </a:ln>
          </p:spPr>
        </p:pic>
        <p:cxnSp>
          <p:nvCxnSpPr>
            <p:cNvPr id="29" name="直接连接符 28"/>
            <p:cNvCxnSpPr/>
            <p:nvPr/>
          </p:nvCxnSpPr>
          <p:spPr>
            <a:xfrm>
              <a:off x="0" y="343201"/>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grpSp>
        <p:nvGrpSpPr>
          <p:cNvPr id="5" name="组合 29"/>
          <p:cNvGrpSpPr/>
          <p:nvPr/>
        </p:nvGrpSpPr>
        <p:grpSpPr bwMode="auto">
          <a:xfrm>
            <a:off x="6300788" y="1023938"/>
            <a:ext cx="2300287" cy="4462462"/>
            <a:chOff x="3932334" y="1824361"/>
            <a:chExt cx="1488247" cy="3589541"/>
          </a:xfrm>
        </p:grpSpPr>
        <p:sp>
          <p:nvSpPr>
            <p:cNvPr id="31" name="矩形 30"/>
            <p:cNvSpPr/>
            <p:nvPr/>
          </p:nvSpPr>
          <p:spPr>
            <a:xfrm>
              <a:off x="3932334" y="4110124"/>
              <a:ext cx="1471814" cy="14812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a:solidFill>
                  <a:prstClr val="white"/>
                </a:solidFill>
              </a:endParaRPr>
            </a:p>
          </p:txBody>
        </p:sp>
        <p:pic>
          <p:nvPicPr>
            <p:cNvPr id="32" name="Picture 3" descr="C:\Users\Administrator\Desktop\建筑\QQ图片20151110094155.jpgQQ图片20151110094155"/>
            <p:cNvPicPr>
              <a:picLocks noChangeArrowheads="1"/>
            </p:cNvPicPr>
            <p:nvPr/>
          </p:nvPicPr>
          <p:blipFill>
            <a:blip r:embed="rId4" cstate="print">
              <a:duotone>
                <a:schemeClr val="accent5">
                  <a:shade val="45000"/>
                  <a:satMod val="135000"/>
                </a:schemeClr>
                <a:prstClr val="white"/>
              </a:duotone>
            </a:blip>
            <a:srcRect/>
            <a:stretch>
              <a:fillRect/>
            </a:stretch>
          </p:blipFill>
          <p:spPr bwMode="auto">
            <a:xfrm>
              <a:off x="3946709" y="1824361"/>
              <a:ext cx="1473872" cy="2270041"/>
            </a:xfrm>
            <a:prstGeom prst="rect">
              <a:avLst/>
            </a:prstGeom>
            <a:noFill/>
          </p:spPr>
        </p:pic>
        <p:sp>
          <p:nvSpPr>
            <p:cNvPr id="33" name="TextBox 32"/>
            <p:cNvSpPr txBox="1"/>
            <p:nvPr/>
          </p:nvSpPr>
          <p:spPr bwMode="auto">
            <a:xfrm>
              <a:off x="4165291" y="2893741"/>
              <a:ext cx="869149" cy="1485194"/>
            </a:xfrm>
            <a:prstGeom prst="rect">
              <a:avLst/>
            </a:prstGeom>
            <a:noFill/>
            <a:ln w="9525">
              <a:noFill/>
              <a:miter lim="800000"/>
            </a:ln>
            <a:effectLst/>
          </p:spPr>
          <p:txBody>
            <a:bodyPr>
              <a:spAutoFit/>
            </a:bodyPr>
            <a:lstStyle/>
            <a:p>
              <a:pPr algn="ctr" defTabSz="877570" eaLnBrk="1" hangingPunct="1">
                <a:lnSpc>
                  <a:spcPct val="120000"/>
                </a:lnSpc>
                <a:spcBef>
                  <a:spcPts val="0"/>
                </a:spcBef>
                <a:spcAft>
                  <a:spcPts val="0"/>
                </a:spcAft>
                <a:defRPr/>
              </a:pPr>
              <a:r>
                <a:rPr lang="en-US" altLang="zh-CN"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3</a:t>
              </a:r>
              <a:endParaRPr lang="zh-CN" altLang="en-US"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8446" name="TextBox 33"/>
            <p:cNvSpPr txBox="1">
              <a:spLocks noChangeArrowheads="1"/>
            </p:cNvSpPr>
            <p:nvPr/>
          </p:nvSpPr>
          <p:spPr bwMode="auto">
            <a:xfrm>
              <a:off x="3932334" y="4457458"/>
              <a:ext cx="1312616" cy="956444"/>
            </a:xfrm>
            <a:prstGeom prst="rect">
              <a:avLst/>
            </a:prstGeom>
            <a:noFill/>
            <a:ln w="9525">
              <a:noFill/>
              <a:miter lim="800000"/>
            </a:ln>
          </p:spPr>
          <p:txBody>
            <a:bodyPr>
              <a:spAutoFit/>
            </a:bodyPr>
            <a:lstStyle/>
            <a:p>
              <a:pPr algn="ctr" defTabSz="877570" eaLnBrk="1" hangingPunct="1">
                <a:lnSpc>
                  <a:spcPct val="120000"/>
                </a:lnSpc>
                <a:defRPr/>
              </a:pPr>
              <a:r>
                <a:rPr lang="en-US" altLang="zh-CN" sz="2000" b="1" dirty="0">
                  <a:solidFill>
                    <a:srgbClr val="7F7F7F"/>
                  </a:solidFill>
                  <a:latin typeface="+mj-lt"/>
                </a:rPr>
                <a:t>Typical Chinese structure and ornament</a:t>
              </a:r>
              <a:endParaRPr lang="en-US" altLang="zh-CN" sz="2000" b="1" dirty="0">
                <a:solidFill>
                  <a:srgbClr val="7F7F7F"/>
                </a:solidFill>
                <a:latin typeface="+mj-lt"/>
              </a:endParaRPr>
            </a:p>
          </p:txBody>
        </p:sp>
      </p:grpSp>
      <p:sp>
        <p:nvSpPr>
          <p:cNvPr id="41992" name="TextBox 24"/>
          <p:cNvSpPr txBox="1">
            <a:spLocks noChangeArrowheads="1"/>
          </p:cNvSpPr>
          <p:nvPr/>
        </p:nvSpPr>
        <p:spPr bwMode="auto">
          <a:xfrm>
            <a:off x="107950" y="265113"/>
            <a:ext cx="2098675" cy="639762"/>
          </a:xfrm>
          <a:prstGeom prst="rect">
            <a:avLst/>
          </a:prstGeom>
          <a:noFill/>
          <a:ln w="9525">
            <a:noFill/>
            <a:miter lim="800000"/>
          </a:ln>
        </p:spPr>
        <p:txBody>
          <a:bodyPr wrap="none">
            <a:spAutoFit/>
          </a:bodyPr>
          <a:lstStyle/>
          <a:p>
            <a:pPr algn="ctr" defTabSz="876300" eaLnBrk="1" hangingPunct="1">
              <a:lnSpc>
                <a:spcPct val="120000"/>
              </a:lnSpc>
            </a:pPr>
            <a:r>
              <a:rPr lang="en-US" altLang="zh-CN" sz="3000">
                <a:solidFill>
                  <a:srgbClr val="772C03"/>
                </a:solidFill>
                <a:latin typeface="Aharoni" panose="02010803020104030203" pitchFamily="2" charset="-79"/>
                <a:ea typeface="经典繁毛楷" panose="02010600030101010101" charset="-122"/>
              </a:rPr>
              <a:t>Text Study</a:t>
            </a:r>
            <a:endParaRPr lang="zh-CN" altLang="zh-CN" sz="3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lide(fromTop)">
                                      <p:cBhvr>
                                        <p:cTn id="7" dur="500"/>
                                        <p:tgtEl>
                                          <p:spTgt spid="3"/>
                                        </p:tgtEl>
                                      </p:cBhvr>
                                    </p:animEffect>
                                  </p:childTnLst>
                                </p:cTn>
                              </p:par>
                              <p:par>
                                <p:cTn id="8" presetID="1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slide(fromBottom)">
                                      <p:cBhvr>
                                        <p:cTn id="10" dur="500"/>
                                        <p:tgtEl>
                                          <p:spTgt spid="2"/>
                                        </p:tgtEl>
                                      </p:cBhvr>
                                    </p:animEffect>
                                  </p:childTnLst>
                                </p:cTn>
                              </p:par>
                              <p:par>
                                <p:cTn id="11" presetID="12" presetClass="entr" presetSubtype="4"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slide(fromBottom)">
                                      <p:cBhvr>
                                        <p:cTn id="13" dur="500"/>
                                        <p:tgtEl>
                                          <p:spTgt spid="5"/>
                                        </p:tgtEl>
                                      </p:cBhvr>
                                    </p:animEffect>
                                  </p:childTnLst>
                                </p:cTn>
                              </p:par>
                            </p:childTnLst>
                          </p:cTn>
                        </p:par>
                        <p:par>
                          <p:cTn id="14" fill="hold">
                            <p:stCondLst>
                              <p:cond delay="500"/>
                            </p:stCondLst>
                            <p:childTnLst>
                              <p:par>
                                <p:cTn id="15" presetID="26" presetClass="emph" presetSubtype="0" fill="hold" nodeType="afterEffect">
                                  <p:stCondLst>
                                    <p:cond delay="0"/>
                                  </p:stCondLst>
                                  <p:childTnLst>
                                    <p:animEffect transition="out" filter="fade">
                                      <p:cBhvr>
                                        <p:cTn id="16" dur="500" tmFilter="0, 0; .2, .5; .8, .5; 1, 0"/>
                                        <p:tgtEl>
                                          <p:spTgt spid="3"/>
                                        </p:tgtEl>
                                      </p:cBhvr>
                                    </p:animEffect>
                                    <p:animScale>
                                      <p:cBhvr>
                                        <p:cTn id="17"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012" name="组合 3"/>
          <p:cNvGrpSpPr/>
          <p:nvPr/>
        </p:nvGrpSpPr>
        <p:grpSpPr bwMode="auto">
          <a:xfrm>
            <a:off x="0" y="650875"/>
            <a:ext cx="9144000" cy="420688"/>
            <a:chOff x="0" y="0"/>
            <a:chExt cx="9144000" cy="420086"/>
          </a:xfrm>
        </p:grpSpPr>
        <p:sp>
          <p:nvSpPr>
            <p:cNvPr id="43016" name="直接连接符 4"/>
            <p:cNvSpPr>
              <a:spLocks noChangeShapeType="1"/>
            </p:cNvSpPr>
            <p:nvPr/>
          </p:nvSpPr>
          <p:spPr bwMode="auto">
            <a:xfrm>
              <a:off x="4859338" y="210836"/>
              <a:ext cx="4284662" cy="1"/>
            </a:xfrm>
            <a:prstGeom prst="line">
              <a:avLst/>
            </a:prstGeom>
            <a:noFill/>
            <a:ln w="9525">
              <a:solidFill>
                <a:srgbClr val="A71F13"/>
              </a:solidFill>
              <a:bevel/>
            </a:ln>
          </p:spPr>
          <p:txBody>
            <a:bodyPr/>
            <a:lstStyle/>
            <a:p>
              <a:endParaRPr lang="zh-CN" altLang="en-US"/>
            </a:p>
          </p:txBody>
        </p:sp>
        <p:pic>
          <p:nvPicPr>
            <p:cNvPr id="4301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0"/>
              <a:ext cx="420086" cy="420086"/>
            </a:xfrm>
            <a:prstGeom prst="rect">
              <a:avLst/>
            </a:prstGeom>
            <a:noFill/>
            <a:ln w="9525">
              <a:noFill/>
              <a:miter lim="800000"/>
              <a:headEnd/>
              <a:tailEnd/>
            </a:ln>
          </p:spPr>
        </p:pic>
        <p:sp>
          <p:nvSpPr>
            <p:cNvPr id="43018" name="直接连接符 6"/>
            <p:cNvSpPr>
              <a:spLocks noChangeShapeType="1"/>
            </p:cNvSpPr>
            <p:nvPr/>
          </p:nvSpPr>
          <p:spPr bwMode="auto">
            <a:xfrm>
              <a:off x="0" y="210836"/>
              <a:ext cx="4284663" cy="1"/>
            </a:xfrm>
            <a:prstGeom prst="line">
              <a:avLst/>
            </a:prstGeom>
            <a:noFill/>
            <a:ln w="9525">
              <a:solidFill>
                <a:srgbClr val="A71F13"/>
              </a:solidFill>
              <a:bevel/>
            </a:ln>
          </p:spPr>
          <p:txBody>
            <a:bodyPr/>
            <a:lstStyle/>
            <a:p>
              <a:endParaRPr lang="zh-CN" altLang="en-US"/>
            </a:p>
          </p:txBody>
        </p:sp>
      </p:grpSp>
      <p:sp>
        <p:nvSpPr>
          <p:cNvPr id="43013" name="TextBox 8"/>
          <p:cNvSpPr>
            <a:spLocks noChangeArrowheads="1"/>
          </p:cNvSpPr>
          <p:nvPr/>
        </p:nvSpPr>
        <p:spPr bwMode="auto">
          <a:xfrm>
            <a:off x="-71438" y="68263"/>
            <a:ext cx="9144001" cy="639762"/>
          </a:xfrm>
          <a:prstGeom prst="rect">
            <a:avLst/>
          </a:prstGeom>
          <a:noFill/>
          <a:ln w="9525">
            <a:noFill/>
            <a:miter lim="800000"/>
          </a:ln>
        </p:spPr>
        <p:txBody>
          <a:bodyPr>
            <a:spAutoFit/>
          </a:bodyPr>
          <a:lstStyle/>
          <a:p>
            <a:pPr algn="ctr" eaLnBrk="1" hangingPunct="1">
              <a:lnSpc>
                <a:spcPct val="120000"/>
              </a:lnSpc>
            </a:pPr>
            <a:r>
              <a:rPr lang="en-US" altLang="zh-CN" sz="3000">
                <a:solidFill>
                  <a:srgbClr val="772C03"/>
                </a:solidFill>
                <a:latin typeface="Aharoni" panose="02010803020104030203" pitchFamily="2" charset="-79"/>
                <a:ea typeface="经典繁毛楷" panose="02010600030101010101" charset="-122"/>
                <a:sym typeface="Aharoni" panose="02010803020104030203" pitchFamily="2" charset="-79"/>
              </a:rPr>
              <a:t> </a:t>
            </a:r>
            <a:endParaRPr lang="zh-CN" altLang="en-US"/>
          </a:p>
        </p:txBody>
      </p:sp>
      <p:sp>
        <p:nvSpPr>
          <p:cNvPr id="43014" name="文本框 3"/>
          <p:cNvSpPr>
            <a:spLocks noChangeArrowheads="1"/>
          </p:cNvSpPr>
          <p:nvPr/>
        </p:nvSpPr>
        <p:spPr bwMode="auto">
          <a:xfrm>
            <a:off x="139700" y="71418"/>
            <a:ext cx="3082925" cy="682625"/>
          </a:xfrm>
          <a:prstGeom prst="rect">
            <a:avLst/>
          </a:prstGeom>
          <a:noFill/>
          <a:ln w="9525">
            <a:noFill/>
            <a:miter lim="800000"/>
          </a:ln>
        </p:spPr>
        <p:txBody>
          <a:bodyPr wrap="none">
            <a:spAutoFit/>
          </a:bodyPr>
          <a:lstStyle/>
          <a:p>
            <a:pPr algn="ctr" eaLnBrk="1" hangingPunct="1">
              <a:lnSpc>
                <a:spcPct val="120000"/>
              </a:lnSpc>
            </a:pPr>
            <a:r>
              <a:rPr lang="en-US" altLang="zh-CN" sz="3200" dirty="0">
                <a:solidFill>
                  <a:srgbClr val="772C03"/>
                </a:solidFill>
                <a:latin typeface="Aharoni" panose="02010803020104030203" pitchFamily="2" charset="-79"/>
                <a:ea typeface="经典繁毛楷" panose="02010600030101010101" charset="-122"/>
                <a:sym typeface="Aharoni" panose="02010803020104030203" pitchFamily="2" charset="-79"/>
              </a:rPr>
              <a:t> </a:t>
            </a:r>
            <a:r>
              <a:rPr lang="en-US" altLang="zh-CN" sz="3000" b="1" dirty="0">
                <a:solidFill>
                  <a:srgbClr val="974806"/>
                </a:solidFill>
                <a:latin typeface="Aharoni" panose="02010803020104030203" pitchFamily="2" charset="-79"/>
                <a:sym typeface="Aharoni" panose="02010803020104030203" pitchFamily="2" charset="-79"/>
              </a:rPr>
              <a:t>Chinese</a:t>
            </a:r>
            <a:r>
              <a:rPr lang="en-US" altLang="zh-CN" sz="3200" dirty="0">
                <a:solidFill>
                  <a:srgbClr val="772C03"/>
                </a:solidFill>
                <a:latin typeface="Aharoni" panose="02010803020104030203" pitchFamily="2" charset="-79"/>
                <a:ea typeface="经典繁毛楷" panose="02010600030101010101" charset="-122"/>
                <a:sym typeface="Aharoni" panose="02010803020104030203" pitchFamily="2" charset="-79"/>
              </a:rPr>
              <a:t> </a:t>
            </a:r>
            <a:r>
              <a:rPr lang="en-US" altLang="zh-CN" sz="3000" b="1" dirty="0">
                <a:solidFill>
                  <a:srgbClr val="974806"/>
                </a:solidFill>
                <a:latin typeface="Aharoni" panose="02010803020104030203" pitchFamily="2" charset="-79"/>
                <a:sym typeface="Aharoni" panose="02010803020104030203" pitchFamily="2" charset="-79"/>
              </a:rPr>
              <a:t>Bridge</a:t>
            </a:r>
            <a:endParaRPr lang="en-US" altLang="zh-CN" sz="3000" b="1" dirty="0">
              <a:solidFill>
                <a:srgbClr val="974806"/>
              </a:solidFill>
              <a:latin typeface="Aharoni" panose="02010803020104030203" pitchFamily="2" charset="-79"/>
              <a:sym typeface="Aharoni" panose="02010803020104030203" pitchFamily="2" charset="-79"/>
            </a:endParaRPr>
          </a:p>
        </p:txBody>
      </p:sp>
      <p:sp>
        <p:nvSpPr>
          <p:cNvPr id="43015" name="文本框 8"/>
          <p:cNvSpPr>
            <a:spLocks noChangeArrowheads="1"/>
          </p:cNvSpPr>
          <p:nvPr/>
        </p:nvSpPr>
        <p:spPr bwMode="auto">
          <a:xfrm>
            <a:off x="1142976" y="1500178"/>
            <a:ext cx="7462860" cy="3654425"/>
          </a:xfrm>
          <a:prstGeom prst="rect">
            <a:avLst/>
          </a:prstGeom>
          <a:noFill/>
          <a:ln w="9525">
            <a:noFill/>
            <a:miter lim="800000"/>
          </a:ln>
        </p:spPr>
        <p:txBody>
          <a:bodyPr wrap="square">
            <a:spAutoFit/>
          </a:bodyPr>
          <a:lstStyle/>
          <a:p>
            <a:pPr>
              <a:lnSpc>
                <a:spcPct val="120000"/>
              </a:lnSpc>
              <a:spcAft>
                <a:spcPts val="600"/>
              </a:spcAft>
              <a:buSzPct val="60000"/>
              <a:buFont typeface="Wingdings" panose="05000000000000000000" pitchFamily="2" charset="2"/>
              <a:buChar char="l"/>
            </a:pPr>
            <a:r>
              <a:rPr lang="en-US" altLang="zh-CN" sz="2400" dirty="0">
                <a:solidFill>
                  <a:srgbClr val="000000"/>
                </a:solidFill>
                <a:sym typeface="宋体" panose="02010600030101010101" pitchFamily="2" charset="-122"/>
              </a:rPr>
              <a:t>  China has inherited innumerable bridges from her past. </a:t>
            </a:r>
            <a:endParaRPr lang="en-US" altLang="zh-CN" sz="2400" dirty="0">
              <a:solidFill>
                <a:srgbClr val="000000"/>
              </a:solidFill>
              <a:sym typeface="宋体" panose="02010600030101010101" pitchFamily="2" charset="-122"/>
            </a:endParaRPr>
          </a:p>
          <a:p>
            <a:pPr>
              <a:lnSpc>
                <a:spcPct val="120000"/>
              </a:lnSpc>
              <a:spcAft>
                <a:spcPts val="600"/>
              </a:spcAft>
              <a:buSzPct val="60000"/>
              <a:buFont typeface="Wingdings" panose="05000000000000000000" pitchFamily="2" charset="2"/>
              <a:buChar char="l"/>
            </a:pPr>
            <a:r>
              <a:rPr lang="en-US" altLang="zh-CN" sz="2400" dirty="0">
                <a:solidFill>
                  <a:srgbClr val="000000"/>
                </a:solidFill>
                <a:sym typeface="宋体" panose="02010600030101010101" pitchFamily="2" charset="-122"/>
              </a:rPr>
              <a:t>  In the southern regions of rivers and lakes, </a:t>
            </a:r>
            <a:endParaRPr lang="en-US" altLang="zh-CN" sz="2400" dirty="0">
              <a:solidFill>
                <a:srgbClr val="000000"/>
              </a:solidFill>
              <a:sym typeface="宋体" panose="02010600030101010101" pitchFamily="2" charset="-122"/>
            </a:endParaRPr>
          </a:p>
          <a:p>
            <a:pPr>
              <a:lnSpc>
                <a:spcPct val="120000"/>
              </a:lnSpc>
              <a:spcAft>
                <a:spcPts val="600"/>
              </a:spcAft>
              <a:buSzPct val="60000"/>
              <a:buFont typeface="Wingdings" panose="05000000000000000000" pitchFamily="2" charset="2"/>
              <a:buChar char="l"/>
            </a:pPr>
            <a:r>
              <a:rPr lang="en-US" altLang="zh-CN" sz="2400" dirty="0">
                <a:solidFill>
                  <a:srgbClr val="000000"/>
                </a:solidFill>
                <a:sym typeface="宋体" panose="02010600030101010101" pitchFamily="2" charset="-122"/>
              </a:rPr>
              <a:t>the </a:t>
            </a:r>
            <a:r>
              <a:rPr lang="en-US" altLang="zh-CN" sz="2400" dirty="0" smtClean="0">
                <a:solidFill>
                  <a:srgbClr val="000000"/>
                </a:solidFill>
                <a:sym typeface="宋体" panose="02010600030101010101" pitchFamily="2" charset="-122"/>
              </a:rPr>
              <a:t>landscape </a:t>
            </a:r>
            <a:r>
              <a:rPr lang="en-US" altLang="zh-CN" sz="2400" dirty="0">
                <a:solidFill>
                  <a:srgbClr val="000000"/>
                </a:solidFill>
                <a:sym typeface="宋体" panose="02010600030101010101" pitchFamily="2" charset="-122"/>
              </a:rPr>
              <a:t>is dotted </a:t>
            </a:r>
            <a:r>
              <a:rPr lang="en-US" altLang="zh-CN" sz="2400" dirty="0" smtClean="0">
                <a:solidFill>
                  <a:srgbClr val="000000"/>
                </a:solidFill>
                <a:sym typeface="宋体" panose="02010600030101010101" pitchFamily="2" charset="-122"/>
              </a:rPr>
              <a:t>with </a:t>
            </a:r>
            <a:r>
              <a:rPr lang="en-US" altLang="zh-CN" sz="2400" dirty="0">
                <a:solidFill>
                  <a:srgbClr val="000000"/>
                </a:solidFill>
                <a:sym typeface="宋体" panose="02010600030101010101" pitchFamily="2" charset="-122"/>
              </a:rPr>
              <a:t>bridges of various sizes and </a:t>
            </a:r>
            <a:endParaRPr lang="en-US" altLang="zh-CN" sz="2400" dirty="0" smtClean="0">
              <a:solidFill>
                <a:srgbClr val="000000"/>
              </a:solidFill>
              <a:sym typeface="宋体" panose="02010600030101010101" pitchFamily="2" charset="-122"/>
            </a:endParaRPr>
          </a:p>
          <a:p>
            <a:pPr>
              <a:lnSpc>
                <a:spcPct val="120000"/>
              </a:lnSpc>
              <a:spcAft>
                <a:spcPts val="600"/>
              </a:spcAft>
              <a:buSzPct val="60000"/>
            </a:pPr>
            <a:r>
              <a:rPr lang="en-US" altLang="zh-CN" sz="2400" dirty="0">
                <a:solidFill>
                  <a:srgbClr val="000000"/>
                </a:solidFill>
                <a:sym typeface="宋体" panose="02010600030101010101" pitchFamily="2" charset="-122"/>
              </a:rPr>
              <a:t> </a:t>
            </a:r>
            <a:r>
              <a:rPr lang="en-US" altLang="zh-CN" sz="2400" dirty="0" smtClean="0">
                <a:solidFill>
                  <a:srgbClr val="000000"/>
                </a:solidFill>
                <a:sym typeface="宋体" panose="02010600030101010101" pitchFamily="2" charset="-122"/>
              </a:rPr>
              <a:t>   descriptions</a:t>
            </a:r>
            <a:r>
              <a:rPr lang="en-US" altLang="zh-CN" sz="2400" dirty="0">
                <a:solidFill>
                  <a:srgbClr val="000000"/>
                </a:solidFill>
                <a:sym typeface="宋体" panose="02010600030101010101" pitchFamily="2" charset="-122"/>
              </a:rPr>
              <a:t>.</a:t>
            </a:r>
            <a:endParaRPr lang="zh-CN" altLang="en-US" sz="2400" dirty="0">
              <a:solidFill>
                <a:srgbClr val="000000"/>
              </a:solidFill>
              <a:sym typeface="宋体" panose="02010600030101010101" pitchFamily="2" charset="-122"/>
            </a:endParaRPr>
          </a:p>
          <a:p>
            <a:pPr>
              <a:lnSpc>
                <a:spcPct val="120000"/>
              </a:lnSpc>
              <a:spcAft>
                <a:spcPts val="600"/>
              </a:spcAft>
              <a:buSzPct val="60000"/>
              <a:buFont typeface="Wingdings" panose="05000000000000000000" pitchFamily="2" charset="2"/>
              <a:buChar char="l"/>
            </a:pPr>
            <a:r>
              <a:rPr lang="en-US" altLang="zh-CN" sz="2400" dirty="0">
                <a:solidFill>
                  <a:srgbClr val="000000"/>
                </a:solidFill>
                <a:sym typeface="宋体" panose="02010600030101010101" pitchFamily="2" charset="-122"/>
              </a:rPr>
              <a:t>  distinctive characteristics, varying building materials and </a:t>
            </a:r>
            <a:r>
              <a:rPr lang="en-US" altLang="zh-CN" sz="2400" dirty="0" smtClean="0">
                <a:solidFill>
                  <a:srgbClr val="000000"/>
                </a:solidFill>
                <a:sym typeface="宋体" panose="02010600030101010101" pitchFamily="2" charset="-122"/>
              </a:rPr>
              <a:t> </a:t>
            </a:r>
            <a:endParaRPr lang="en-US" altLang="zh-CN" sz="2400" dirty="0" smtClean="0">
              <a:solidFill>
                <a:srgbClr val="000000"/>
              </a:solidFill>
              <a:sym typeface="宋体" panose="02010600030101010101" pitchFamily="2" charset="-122"/>
            </a:endParaRPr>
          </a:p>
          <a:p>
            <a:pPr>
              <a:lnSpc>
                <a:spcPct val="120000"/>
              </a:lnSpc>
              <a:spcAft>
                <a:spcPts val="600"/>
              </a:spcAft>
              <a:buSzPct val="60000"/>
            </a:pPr>
            <a:r>
              <a:rPr lang="en-US" altLang="zh-CN" sz="2400" dirty="0" smtClean="0">
                <a:solidFill>
                  <a:srgbClr val="000000"/>
                </a:solidFill>
                <a:sym typeface="宋体" panose="02010600030101010101" pitchFamily="2" charset="-122"/>
              </a:rPr>
              <a:t>    different forms</a:t>
            </a:r>
            <a:endParaRPr lang="en-US" altLang="zh-CN" sz="2400" dirty="0">
              <a:solidFill>
                <a:srgbClr val="000000"/>
              </a:solidFill>
              <a:sym typeface="宋体" panose="02010600030101010101" pitchFamily="2" charset="-122"/>
            </a:endParaRPr>
          </a:p>
          <a:p>
            <a:pPr>
              <a:lnSpc>
                <a:spcPct val="120000"/>
              </a:lnSpc>
              <a:buSzPct val="80000"/>
              <a:buFont typeface="Wingdings" panose="05000000000000000000" pitchFamily="2" charset="2"/>
              <a:buChar char="l"/>
            </a:pPr>
            <a:endParaRPr lang="zh-CN" altLang="en-US" sz="2400" dirty="0">
              <a:solidFill>
                <a:srgbClr val="772C03"/>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43015"/>
                                        </p:tgtEl>
                                        <p:attrNameLst>
                                          <p:attrName>style.visibility</p:attrName>
                                        </p:attrNameLst>
                                      </p:cBhvr>
                                      <p:to>
                                        <p:strVal val="visible"/>
                                      </p:to>
                                    </p:set>
                                    <p:anim calcmode="lin" valueType="num">
                                      <p:cBhvr>
                                        <p:cTn id="7" dur="500" fill="hold"/>
                                        <p:tgtEl>
                                          <p:spTgt spid="43015"/>
                                        </p:tgtEl>
                                        <p:attrNameLst>
                                          <p:attrName>ppt_w</p:attrName>
                                        </p:attrNameLst>
                                      </p:cBhvr>
                                      <p:tavLst>
                                        <p:tav tm="0">
                                          <p:val>
                                            <p:fltVal val="0"/>
                                          </p:val>
                                        </p:tav>
                                        <p:tav tm="100000">
                                          <p:val>
                                            <p:strVal val="#ppt_w"/>
                                          </p:val>
                                        </p:tav>
                                      </p:tavLst>
                                    </p:anim>
                                    <p:anim calcmode="lin" valueType="num">
                                      <p:cBhvr>
                                        <p:cTn id="8" dur="500" fill="hold"/>
                                        <p:tgtEl>
                                          <p:spTgt spid="4301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9" name="Picture 2" descr="C:\Documents and Settings\Administrator\桌面\东京国际朝日学院\14545531.png"/>
          <p:cNvPicPr>
            <a:picLocks noChangeAspect="1" noChangeArrowheads="1"/>
          </p:cNvPicPr>
          <p:nvPr/>
        </p:nvPicPr>
        <p:blipFill>
          <a:blip r:embed="rId1"/>
          <a:srcRect/>
          <a:stretch>
            <a:fillRect/>
          </a:stretch>
        </p:blipFill>
        <p:spPr bwMode="auto">
          <a:xfrm>
            <a:off x="-12700" y="4075113"/>
            <a:ext cx="2209800" cy="1639887"/>
          </a:xfrm>
          <a:prstGeom prst="rect">
            <a:avLst/>
          </a:prstGeom>
          <a:noFill/>
          <a:ln w="9525">
            <a:noFill/>
            <a:miter lim="800000"/>
            <a:headEnd/>
            <a:tailEnd/>
          </a:ln>
        </p:spPr>
      </p:pic>
      <p:pic>
        <p:nvPicPr>
          <p:cNvPr id="16390" name="Picture 4" descr="C:\Documents and Settings\Administrator\桌面\素材\miaoyu1.png"/>
          <p:cNvPicPr>
            <a:picLocks noChangeAspect="1" noChangeArrowheads="1"/>
          </p:cNvPicPr>
          <p:nvPr/>
        </p:nvPicPr>
        <p:blipFill>
          <a:blip r:embed="rId2"/>
          <a:srcRect/>
          <a:stretch>
            <a:fillRect/>
          </a:stretch>
        </p:blipFill>
        <p:spPr bwMode="auto">
          <a:xfrm>
            <a:off x="7092950" y="0"/>
            <a:ext cx="2044700" cy="1924050"/>
          </a:xfrm>
          <a:prstGeom prst="rect">
            <a:avLst/>
          </a:prstGeom>
          <a:noFill/>
          <a:ln w="9525">
            <a:noFill/>
            <a:miter lim="800000"/>
            <a:headEnd/>
            <a:tailEnd/>
          </a:ln>
        </p:spPr>
      </p:pic>
      <p:grpSp>
        <p:nvGrpSpPr>
          <p:cNvPr id="16391" name="组合 37"/>
          <p:cNvGrpSpPr/>
          <p:nvPr/>
        </p:nvGrpSpPr>
        <p:grpSpPr bwMode="auto">
          <a:xfrm>
            <a:off x="0" y="581025"/>
            <a:ext cx="9144000" cy="419100"/>
            <a:chOff x="0" y="0"/>
            <a:chExt cx="9144000" cy="420086"/>
          </a:xfrm>
        </p:grpSpPr>
        <p:sp>
          <p:nvSpPr>
            <p:cNvPr id="16394" name="直接连接符 12"/>
            <p:cNvSpPr>
              <a:spLocks noChangeShapeType="1"/>
            </p:cNvSpPr>
            <p:nvPr/>
          </p:nvSpPr>
          <p:spPr bwMode="auto">
            <a:xfrm>
              <a:off x="4859338" y="210043"/>
              <a:ext cx="4284662" cy="1"/>
            </a:xfrm>
            <a:prstGeom prst="line">
              <a:avLst/>
            </a:prstGeom>
            <a:noFill/>
            <a:ln w="9525">
              <a:solidFill>
                <a:srgbClr val="A71F13"/>
              </a:solidFill>
              <a:bevel/>
            </a:ln>
          </p:spPr>
          <p:txBody>
            <a:bodyPr/>
            <a:lstStyle/>
            <a:p>
              <a:endParaRPr lang="zh-CN" altLang="en-US"/>
            </a:p>
          </p:txBody>
        </p:sp>
        <p:pic>
          <p:nvPicPr>
            <p:cNvPr id="16395" name="Picture 5" descr="G:\360data\重要数据\桌面\东京国际朝日学院\素材\kiri-kiku0156498982.png"/>
            <p:cNvPicPr>
              <a:picLocks noChangeAspect="1" noChangeArrowheads="1"/>
            </p:cNvPicPr>
            <p:nvPr/>
          </p:nvPicPr>
          <p:blipFill>
            <a:blip r:embed="rId3"/>
            <a:srcRect/>
            <a:stretch>
              <a:fillRect/>
            </a:stretch>
          </p:blipFill>
          <p:spPr bwMode="auto">
            <a:xfrm>
              <a:off x="4361957" y="0"/>
              <a:ext cx="420086" cy="420086"/>
            </a:xfrm>
            <a:prstGeom prst="rect">
              <a:avLst/>
            </a:prstGeom>
            <a:noFill/>
            <a:ln w="9525">
              <a:noFill/>
              <a:miter lim="800000"/>
              <a:headEnd/>
              <a:tailEnd/>
            </a:ln>
          </p:spPr>
        </p:pic>
        <p:sp>
          <p:nvSpPr>
            <p:cNvPr id="16396" name="直接连接符 14"/>
            <p:cNvSpPr>
              <a:spLocks noChangeShapeType="1"/>
            </p:cNvSpPr>
            <p:nvPr/>
          </p:nvSpPr>
          <p:spPr bwMode="auto">
            <a:xfrm>
              <a:off x="0" y="210043"/>
              <a:ext cx="4284663" cy="1"/>
            </a:xfrm>
            <a:prstGeom prst="line">
              <a:avLst/>
            </a:prstGeom>
            <a:noFill/>
            <a:ln w="9525">
              <a:solidFill>
                <a:srgbClr val="A71F13"/>
              </a:solidFill>
              <a:bevel/>
            </a:ln>
          </p:spPr>
          <p:txBody>
            <a:bodyPr/>
            <a:lstStyle/>
            <a:p>
              <a:endParaRPr lang="zh-CN" altLang="en-US"/>
            </a:p>
          </p:txBody>
        </p:sp>
      </p:grpSp>
      <p:sp>
        <p:nvSpPr>
          <p:cNvPr id="5132" name="矩形 16"/>
          <p:cNvSpPr>
            <a:spLocks noChangeArrowheads="1"/>
          </p:cNvSpPr>
          <p:nvPr/>
        </p:nvSpPr>
        <p:spPr bwMode="auto">
          <a:xfrm>
            <a:off x="1500166" y="1785930"/>
            <a:ext cx="6572250" cy="2500313"/>
          </a:xfrm>
          <a:prstGeom prst="rect">
            <a:avLst/>
          </a:prstGeom>
          <a:noFill/>
          <a:ln w="9525">
            <a:noFill/>
            <a:miter lim="800000"/>
          </a:ln>
        </p:spPr>
        <p:txBody>
          <a:bodyPr>
            <a:spAutoFit/>
          </a:bodyPr>
          <a:lstStyle/>
          <a:p>
            <a:pPr>
              <a:spcAft>
                <a:spcPts val="1200"/>
              </a:spcAft>
              <a:buSzPct val="75000"/>
              <a:buFont typeface="Wingdings" panose="05000000000000000000" pitchFamily="2" charset="2"/>
              <a:buNone/>
            </a:pPr>
            <a:r>
              <a:rPr lang="zh-CN" altLang="en-US" sz="3200" dirty="0">
                <a:solidFill>
                  <a:srgbClr val="974806"/>
                </a:solidFill>
                <a:latin typeface="楷体" panose="02010609060101010101" pitchFamily="49" charset="-122"/>
                <a:ea typeface="楷体" panose="02010609060101010101" pitchFamily="49" charset="-122"/>
                <a:sym typeface="楷体" panose="02010609060101010101" pitchFamily="49" charset="-122"/>
              </a:rPr>
              <a:t>1.掌握中国古代建筑的特点</a:t>
            </a:r>
            <a:endParaRPr lang="zh-CN" altLang="en-US" sz="3200" dirty="0">
              <a:solidFill>
                <a:srgbClr val="974806"/>
              </a:solidFill>
              <a:latin typeface="楷体" panose="02010609060101010101" pitchFamily="49" charset="-122"/>
              <a:ea typeface="楷体" panose="02010609060101010101" pitchFamily="49" charset="-122"/>
              <a:sym typeface="楷体" panose="02010609060101010101" pitchFamily="49" charset="-122"/>
            </a:endParaRPr>
          </a:p>
          <a:p>
            <a:pPr>
              <a:spcAft>
                <a:spcPts val="1200"/>
              </a:spcAft>
              <a:buSzPct val="75000"/>
              <a:buFont typeface="Wingdings" panose="05000000000000000000" pitchFamily="2" charset="2"/>
              <a:buNone/>
            </a:pPr>
            <a:r>
              <a:rPr lang="zh-CN" altLang="en-US" sz="3200" dirty="0">
                <a:solidFill>
                  <a:srgbClr val="974806"/>
                </a:solidFill>
                <a:latin typeface="楷体" panose="02010609060101010101" pitchFamily="49" charset="-122"/>
                <a:ea typeface="楷体" panose="02010609060101010101" pitchFamily="49" charset="-122"/>
                <a:sym typeface="楷体" panose="02010609060101010101" pitchFamily="49" charset="-122"/>
              </a:rPr>
              <a:t>2.了解中国古代建筑的主要类型</a:t>
            </a:r>
            <a:endParaRPr lang="zh-CN" altLang="en-US" sz="3200" dirty="0">
              <a:solidFill>
                <a:srgbClr val="974806"/>
              </a:solidFill>
              <a:latin typeface="楷体" panose="02010609060101010101" pitchFamily="49" charset="-122"/>
              <a:ea typeface="楷体" panose="02010609060101010101" pitchFamily="49" charset="-122"/>
              <a:sym typeface="楷体" panose="02010609060101010101" pitchFamily="49" charset="-122"/>
            </a:endParaRPr>
          </a:p>
          <a:p>
            <a:pPr>
              <a:spcAft>
                <a:spcPts val="1200"/>
              </a:spcAft>
              <a:buSzPct val="75000"/>
              <a:buFont typeface="Wingdings" panose="05000000000000000000" pitchFamily="2" charset="2"/>
              <a:buNone/>
            </a:pPr>
            <a:r>
              <a:rPr lang="zh-CN" altLang="en-US" sz="3200" dirty="0">
                <a:solidFill>
                  <a:srgbClr val="974806"/>
                </a:solidFill>
                <a:latin typeface="楷体" panose="02010609060101010101" pitchFamily="49" charset="-122"/>
                <a:ea typeface="楷体" panose="02010609060101010101" pitchFamily="49" charset="-122"/>
                <a:sym typeface="楷体" panose="02010609060101010101" pitchFamily="49" charset="-122"/>
              </a:rPr>
              <a:t>3.介绍中国桥梁</a:t>
            </a:r>
            <a:endParaRPr lang="zh-CN" altLang="en-US" sz="3200" dirty="0">
              <a:solidFill>
                <a:srgbClr val="974806"/>
              </a:solidFill>
              <a:latin typeface="楷体" panose="02010609060101010101" pitchFamily="49" charset="-122"/>
              <a:ea typeface="楷体" panose="02010609060101010101" pitchFamily="49" charset="-122"/>
              <a:sym typeface="楷体" panose="02010609060101010101" pitchFamily="49" charset="-122"/>
            </a:endParaRPr>
          </a:p>
          <a:p>
            <a:pPr>
              <a:spcAft>
                <a:spcPts val="1200"/>
              </a:spcAft>
              <a:buSzPct val="75000"/>
              <a:buFont typeface="Wingdings" panose="05000000000000000000" pitchFamily="2" charset="2"/>
              <a:buNone/>
            </a:pPr>
            <a:r>
              <a:rPr lang="zh-CN" altLang="en-US" sz="3200" dirty="0">
                <a:solidFill>
                  <a:srgbClr val="974806"/>
                </a:solidFill>
                <a:latin typeface="楷体" panose="02010609060101010101" pitchFamily="49" charset="-122"/>
                <a:ea typeface="楷体" panose="02010609060101010101" pitchFamily="49" charset="-122"/>
                <a:sym typeface="楷体" panose="02010609060101010101" pitchFamily="49" charset="-122"/>
              </a:rPr>
              <a:t>4.辨认典型的中国风格建筑</a:t>
            </a:r>
            <a:endParaRPr lang="zh-CN" altLang="en-US" sz="3200" dirty="0">
              <a:solidFill>
                <a:srgbClr val="974806"/>
              </a:solidFill>
              <a:latin typeface="楷体" panose="02010609060101010101" pitchFamily="49" charset="-122"/>
              <a:ea typeface="楷体" panose="02010609060101010101" pitchFamily="49" charset="-122"/>
              <a:sym typeface="楷体" panose="02010609060101010101" pitchFamily="49" charset="-122"/>
            </a:endParaRPr>
          </a:p>
        </p:txBody>
      </p:sp>
      <p:sp>
        <p:nvSpPr>
          <p:cNvPr id="16393" name="TextBox 8"/>
          <p:cNvSpPr txBox="1">
            <a:spLocks noChangeArrowheads="1"/>
          </p:cNvSpPr>
          <p:nvPr/>
        </p:nvSpPr>
        <p:spPr bwMode="auto">
          <a:xfrm>
            <a:off x="142875" y="114300"/>
            <a:ext cx="1724025" cy="600075"/>
          </a:xfrm>
          <a:prstGeom prst="rect">
            <a:avLst/>
          </a:prstGeom>
          <a:noFill/>
          <a:ln w="9525">
            <a:noFill/>
            <a:miter lim="800000"/>
          </a:ln>
        </p:spPr>
        <p:txBody>
          <a:bodyPr wrap="none">
            <a:spAutoFit/>
          </a:bodyPr>
          <a:lstStyle/>
          <a:p>
            <a:pPr algn="ctr" defTabSz="878205" eaLnBrk="1" hangingPunct="1">
              <a:lnSpc>
                <a:spcPct val="120000"/>
              </a:lnSpc>
            </a:pPr>
            <a:r>
              <a:rPr lang="zh-CN" altLang="en-US" sz="3000">
                <a:solidFill>
                  <a:srgbClr val="772C03"/>
                </a:solidFill>
                <a:latin typeface="经典繁毛楷" panose="02010600030101010101" charset="-122"/>
                <a:ea typeface="经典繁毛楷" panose="02010600030101010101" charset="-122"/>
              </a:rPr>
              <a:t>学习目标</a:t>
            </a:r>
            <a:endParaRPr lang="zh-CN" altLang="en-US" sz="3000">
              <a:solidFill>
                <a:srgbClr val="772C03"/>
              </a:solidFill>
              <a:latin typeface="经典繁毛楷" panose="02010600030101010101" charset="-122"/>
              <a:ea typeface="经典繁毛楷" panose="0201060003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5132">
                                            <p:txEl>
                                              <p:pRg st="0" end="0"/>
                                            </p:txEl>
                                          </p:spTgt>
                                        </p:tgtEl>
                                        <p:attrNameLst>
                                          <p:attrName>style.visibility</p:attrName>
                                        </p:attrNameLst>
                                      </p:cBhvr>
                                      <p:to>
                                        <p:strVal val="visible"/>
                                      </p:to>
                                    </p:set>
                                    <p:animEffect>
                                      <p:cBhvr>
                                        <p:cTn id="7" dur="500"/>
                                        <p:tgtEl>
                                          <p:spTgt spid="51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5132">
                                            <p:txEl>
                                              <p:pRg st="1" end="1"/>
                                            </p:txEl>
                                          </p:spTgt>
                                        </p:tgtEl>
                                        <p:attrNameLst>
                                          <p:attrName>style.visibility</p:attrName>
                                        </p:attrNameLst>
                                      </p:cBhvr>
                                      <p:to>
                                        <p:strVal val="visible"/>
                                      </p:to>
                                    </p:set>
                                    <p:animEffect>
                                      <p:cBhvr>
                                        <p:cTn id="12" dur="500"/>
                                        <p:tgtEl>
                                          <p:spTgt spid="513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5132">
                                            <p:txEl>
                                              <p:pRg st="2" end="2"/>
                                            </p:txEl>
                                          </p:spTgt>
                                        </p:tgtEl>
                                        <p:attrNameLst>
                                          <p:attrName>style.visibility</p:attrName>
                                        </p:attrNameLst>
                                      </p:cBhvr>
                                      <p:to>
                                        <p:strVal val="visible"/>
                                      </p:to>
                                    </p:set>
                                    <p:animEffect>
                                      <p:cBhvr>
                                        <p:cTn id="17" dur="500"/>
                                        <p:tgtEl>
                                          <p:spTgt spid="513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8" fill="hold" nodeType="clickEffect">
                                  <p:stCondLst>
                                    <p:cond delay="0"/>
                                  </p:stCondLst>
                                  <p:childTnLst>
                                    <p:set>
                                      <p:cBhvr>
                                        <p:cTn id="21" dur="1" fill="hold">
                                          <p:stCondLst>
                                            <p:cond delay="0"/>
                                          </p:stCondLst>
                                        </p:cTn>
                                        <p:tgtEl>
                                          <p:spTgt spid="5132">
                                            <p:txEl>
                                              <p:pRg st="3" end="3"/>
                                            </p:txEl>
                                          </p:spTgt>
                                        </p:tgtEl>
                                        <p:attrNameLst>
                                          <p:attrName>style.visibility</p:attrName>
                                        </p:attrNameLst>
                                      </p:cBhvr>
                                      <p:to>
                                        <p:strVal val="visible"/>
                                      </p:to>
                                    </p:set>
                                    <p:animEffect>
                                      <p:cBhvr>
                                        <p:cTn id="22" dur="500"/>
                                        <p:tgtEl>
                                          <p:spTgt spid="513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36" name="组合 3"/>
          <p:cNvGrpSpPr/>
          <p:nvPr/>
        </p:nvGrpSpPr>
        <p:grpSpPr bwMode="auto">
          <a:xfrm>
            <a:off x="0" y="650875"/>
            <a:ext cx="9144000" cy="420688"/>
            <a:chOff x="0" y="0"/>
            <a:chExt cx="9144000" cy="420086"/>
          </a:xfrm>
        </p:grpSpPr>
        <p:sp>
          <p:nvSpPr>
            <p:cNvPr id="44044" name="直接连接符 4"/>
            <p:cNvSpPr>
              <a:spLocks noChangeShapeType="1"/>
            </p:cNvSpPr>
            <p:nvPr/>
          </p:nvSpPr>
          <p:spPr bwMode="auto">
            <a:xfrm>
              <a:off x="4859338" y="210836"/>
              <a:ext cx="4284662" cy="1"/>
            </a:xfrm>
            <a:prstGeom prst="line">
              <a:avLst/>
            </a:prstGeom>
            <a:noFill/>
            <a:ln w="9525">
              <a:solidFill>
                <a:srgbClr val="A71F13"/>
              </a:solidFill>
              <a:bevel/>
            </a:ln>
          </p:spPr>
          <p:txBody>
            <a:bodyPr/>
            <a:lstStyle/>
            <a:p>
              <a:endParaRPr lang="zh-CN" altLang="en-US"/>
            </a:p>
          </p:txBody>
        </p:sp>
        <p:pic>
          <p:nvPicPr>
            <p:cNvPr id="44045"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0"/>
              <a:ext cx="420086" cy="420086"/>
            </a:xfrm>
            <a:prstGeom prst="rect">
              <a:avLst/>
            </a:prstGeom>
            <a:noFill/>
            <a:ln w="9525">
              <a:noFill/>
              <a:miter lim="800000"/>
              <a:headEnd/>
              <a:tailEnd/>
            </a:ln>
          </p:spPr>
        </p:pic>
        <p:sp>
          <p:nvSpPr>
            <p:cNvPr id="44046" name="直接连接符 6"/>
            <p:cNvSpPr>
              <a:spLocks noChangeShapeType="1"/>
            </p:cNvSpPr>
            <p:nvPr/>
          </p:nvSpPr>
          <p:spPr bwMode="auto">
            <a:xfrm>
              <a:off x="0" y="210836"/>
              <a:ext cx="4284663" cy="1"/>
            </a:xfrm>
            <a:prstGeom prst="line">
              <a:avLst/>
            </a:prstGeom>
            <a:noFill/>
            <a:ln w="9525">
              <a:solidFill>
                <a:srgbClr val="A71F13"/>
              </a:solidFill>
              <a:bevel/>
            </a:ln>
          </p:spPr>
          <p:txBody>
            <a:bodyPr/>
            <a:lstStyle/>
            <a:p>
              <a:endParaRPr lang="zh-CN" altLang="en-US"/>
            </a:p>
          </p:txBody>
        </p:sp>
      </p:grpSp>
      <p:sp>
        <p:nvSpPr>
          <p:cNvPr id="44037" name="TextBox 8"/>
          <p:cNvSpPr>
            <a:spLocks noChangeArrowheads="1"/>
          </p:cNvSpPr>
          <p:nvPr/>
        </p:nvSpPr>
        <p:spPr bwMode="auto">
          <a:xfrm>
            <a:off x="-71438" y="68263"/>
            <a:ext cx="9144001" cy="639762"/>
          </a:xfrm>
          <a:prstGeom prst="rect">
            <a:avLst/>
          </a:prstGeom>
          <a:noFill/>
          <a:ln w="9525">
            <a:noFill/>
            <a:miter lim="800000"/>
          </a:ln>
        </p:spPr>
        <p:txBody>
          <a:bodyPr>
            <a:spAutoFit/>
          </a:bodyPr>
          <a:lstStyle/>
          <a:p>
            <a:pPr algn="ctr" eaLnBrk="1" hangingPunct="1">
              <a:lnSpc>
                <a:spcPct val="120000"/>
              </a:lnSpc>
            </a:pPr>
            <a:r>
              <a:rPr lang="en-US" altLang="zh-CN" sz="3000">
                <a:solidFill>
                  <a:srgbClr val="772C03"/>
                </a:solidFill>
                <a:latin typeface="Aharoni" panose="02010803020104030203" pitchFamily="2" charset="-79"/>
                <a:ea typeface="经典繁毛楷" panose="02010600030101010101" charset="-122"/>
                <a:sym typeface="Aharoni" panose="02010803020104030203" pitchFamily="2" charset="-79"/>
              </a:rPr>
              <a:t> </a:t>
            </a:r>
            <a:endParaRPr lang="zh-CN" altLang="en-US"/>
          </a:p>
        </p:txBody>
      </p:sp>
      <p:sp>
        <p:nvSpPr>
          <p:cNvPr id="44038" name="文本框 3"/>
          <p:cNvSpPr>
            <a:spLocks noChangeArrowheads="1"/>
          </p:cNvSpPr>
          <p:nvPr/>
        </p:nvSpPr>
        <p:spPr bwMode="auto">
          <a:xfrm>
            <a:off x="-32" y="103173"/>
            <a:ext cx="3082925" cy="682625"/>
          </a:xfrm>
          <a:prstGeom prst="rect">
            <a:avLst/>
          </a:prstGeom>
          <a:noFill/>
          <a:ln w="9525">
            <a:noFill/>
            <a:miter lim="800000"/>
          </a:ln>
        </p:spPr>
        <p:txBody>
          <a:bodyPr wrap="none">
            <a:spAutoFit/>
          </a:bodyPr>
          <a:lstStyle/>
          <a:p>
            <a:pPr algn="ctr" eaLnBrk="1" hangingPunct="1">
              <a:lnSpc>
                <a:spcPct val="120000"/>
              </a:lnSpc>
            </a:pPr>
            <a:r>
              <a:rPr lang="en-US" altLang="zh-CN" sz="3200" dirty="0">
                <a:solidFill>
                  <a:srgbClr val="772C03"/>
                </a:solidFill>
                <a:latin typeface="Aharoni" panose="02010803020104030203" pitchFamily="2" charset="-79"/>
                <a:ea typeface="经典繁毛楷" panose="02010600030101010101" charset="-122"/>
                <a:sym typeface="Aharoni" panose="02010803020104030203" pitchFamily="2" charset="-79"/>
              </a:rPr>
              <a:t> </a:t>
            </a:r>
            <a:r>
              <a:rPr lang="en-US" altLang="zh-CN" sz="3000" b="1" dirty="0">
                <a:solidFill>
                  <a:srgbClr val="974806"/>
                </a:solidFill>
                <a:latin typeface="Aharoni" panose="02010803020104030203" pitchFamily="2" charset="-79"/>
                <a:sym typeface="Aharoni" panose="02010803020104030203" pitchFamily="2" charset="-79"/>
              </a:rPr>
              <a:t>Chinese</a:t>
            </a:r>
            <a:r>
              <a:rPr lang="en-US" altLang="zh-CN" sz="3200" dirty="0">
                <a:solidFill>
                  <a:srgbClr val="772C03"/>
                </a:solidFill>
                <a:latin typeface="Aharoni" panose="02010803020104030203" pitchFamily="2" charset="-79"/>
                <a:ea typeface="经典繁毛楷" panose="02010600030101010101" charset="-122"/>
                <a:sym typeface="Aharoni" panose="02010803020104030203" pitchFamily="2" charset="-79"/>
              </a:rPr>
              <a:t> </a:t>
            </a:r>
            <a:r>
              <a:rPr lang="en-US" altLang="zh-CN" sz="3000" b="1" dirty="0">
                <a:solidFill>
                  <a:srgbClr val="974806"/>
                </a:solidFill>
                <a:latin typeface="Aharoni" panose="02010803020104030203" pitchFamily="2" charset="-79"/>
                <a:sym typeface="Aharoni" panose="02010803020104030203" pitchFamily="2" charset="-79"/>
              </a:rPr>
              <a:t>Bridge</a:t>
            </a:r>
            <a:endParaRPr lang="en-US" altLang="zh-CN" sz="3000" b="1" dirty="0">
              <a:solidFill>
                <a:srgbClr val="974806"/>
              </a:solidFill>
              <a:latin typeface="Aharoni" panose="02010803020104030203" pitchFamily="2" charset="-79"/>
              <a:sym typeface="Aharoni" panose="02010803020104030203" pitchFamily="2" charset="-79"/>
            </a:endParaRPr>
          </a:p>
        </p:txBody>
      </p:sp>
      <p:sp>
        <p:nvSpPr>
          <p:cNvPr id="44039" name="文本框 8"/>
          <p:cNvSpPr>
            <a:spLocks noChangeArrowheads="1"/>
          </p:cNvSpPr>
          <p:nvPr/>
        </p:nvSpPr>
        <p:spPr bwMode="auto">
          <a:xfrm>
            <a:off x="323850" y="1562100"/>
            <a:ext cx="8748713" cy="895350"/>
          </a:xfrm>
          <a:prstGeom prst="rect">
            <a:avLst/>
          </a:prstGeom>
          <a:noFill/>
          <a:ln w="9525">
            <a:noFill/>
            <a:miter lim="800000"/>
          </a:ln>
        </p:spPr>
        <p:txBody>
          <a:bodyPr>
            <a:spAutoFit/>
          </a:bodyPr>
          <a:lstStyle/>
          <a:p>
            <a:pPr>
              <a:lnSpc>
                <a:spcPct val="120000"/>
              </a:lnSpc>
            </a:pPr>
            <a:endParaRPr lang="zh-CN" altLang="en-US" sz="2800">
              <a:solidFill>
                <a:srgbClr val="000000"/>
              </a:solidFill>
              <a:sym typeface="宋体" panose="02010600030101010101" pitchFamily="2" charset="-122"/>
            </a:endParaRPr>
          </a:p>
          <a:p>
            <a:pPr>
              <a:lnSpc>
                <a:spcPct val="120000"/>
              </a:lnSpc>
            </a:pPr>
            <a:r>
              <a:rPr lang="en-US" altLang="zh-CN" sz="1600">
                <a:solidFill>
                  <a:srgbClr val="772C03"/>
                </a:solidFill>
                <a:latin typeface="Arial" panose="020B0604020202020204" pitchFamily="34" charset="0"/>
                <a:ea typeface="微软雅黑" panose="020B0503020204020204" pitchFamily="34" charset="-122"/>
                <a:sym typeface="Arial" panose="020B0604020202020204" pitchFamily="34" charset="0"/>
              </a:rPr>
              <a:t>  </a:t>
            </a:r>
            <a:endParaRPr lang="zh-CN" altLang="en-US"/>
          </a:p>
        </p:txBody>
      </p:sp>
      <p:sp>
        <p:nvSpPr>
          <p:cNvPr id="32779" name="Rectangle 8"/>
          <p:cNvSpPr>
            <a:spLocks noGrp="1" noChangeArrowheads="1"/>
          </p:cNvSpPr>
          <p:nvPr/>
        </p:nvSpPr>
        <p:spPr bwMode="auto">
          <a:xfrm>
            <a:off x="457200" y="1600200"/>
            <a:ext cx="7543800" cy="4525963"/>
          </a:xfrm>
          <a:prstGeom prst="rect">
            <a:avLst/>
          </a:prstGeom>
          <a:noFill/>
          <a:ln w="9525">
            <a:noFill/>
            <a:miter lim="800000"/>
          </a:ln>
        </p:spPr>
        <p:txBody>
          <a:bodyPr/>
          <a:lstStyle/>
          <a:p>
            <a:pPr marL="342900" indent="-342900" eaLnBrk="1" hangingPunct="1">
              <a:spcBef>
                <a:spcPct val="20000"/>
              </a:spcBef>
            </a:pPr>
            <a:endParaRPr lang="zh-CN" altLang="zh-CN" sz="2800">
              <a:sym typeface="Calibri" panose="020F0502020204030204" pitchFamily="34" charset="0"/>
            </a:endParaRPr>
          </a:p>
        </p:txBody>
      </p:sp>
      <p:sp>
        <p:nvSpPr>
          <p:cNvPr id="44041" name="TextBox 8"/>
          <p:cNvSpPr>
            <a:spLocks noChangeArrowheads="1"/>
          </p:cNvSpPr>
          <p:nvPr/>
        </p:nvSpPr>
        <p:spPr bwMode="auto">
          <a:xfrm>
            <a:off x="1085876" y="1714492"/>
            <a:ext cx="7272338" cy="1531937"/>
          </a:xfrm>
          <a:prstGeom prst="rect">
            <a:avLst/>
          </a:prstGeom>
          <a:noFill/>
          <a:ln w="9525">
            <a:noFill/>
            <a:miter lim="800000"/>
          </a:ln>
        </p:spPr>
        <p:txBody>
          <a:bodyPr>
            <a:spAutoFit/>
          </a:bodyPr>
          <a:lstStyle/>
          <a:p>
            <a:pPr algn="ctr" eaLnBrk="1" hangingPunct="1">
              <a:lnSpc>
                <a:spcPct val="120000"/>
              </a:lnSpc>
            </a:pPr>
            <a:r>
              <a:rPr lang="en-US" altLang="zh-CN" sz="2400" b="1" dirty="0">
                <a:solidFill>
                  <a:srgbClr val="974806"/>
                </a:solidFill>
                <a:sym typeface="宋体" panose="02010600030101010101" pitchFamily="2" charset="-122"/>
              </a:rPr>
              <a:t>The</a:t>
            </a:r>
            <a:r>
              <a:rPr lang="en-US" altLang="zh-CN" sz="3000" dirty="0">
                <a:solidFill>
                  <a:srgbClr val="974806"/>
                </a:solidFill>
                <a:sym typeface="宋体" panose="02010600030101010101" pitchFamily="2" charset="-122"/>
              </a:rPr>
              <a:t> </a:t>
            </a:r>
            <a:r>
              <a:rPr lang="en-US" altLang="zh-CN" sz="2400" b="1" dirty="0">
                <a:solidFill>
                  <a:srgbClr val="974806"/>
                </a:solidFill>
                <a:sym typeface="宋体" panose="02010600030101010101" pitchFamily="2" charset="-122"/>
              </a:rPr>
              <a:t>Stone</a:t>
            </a:r>
            <a:r>
              <a:rPr lang="en-US" altLang="zh-CN" sz="3000" dirty="0">
                <a:solidFill>
                  <a:srgbClr val="974806"/>
                </a:solidFill>
                <a:sym typeface="宋体" panose="02010600030101010101" pitchFamily="2" charset="-122"/>
              </a:rPr>
              <a:t> </a:t>
            </a:r>
            <a:r>
              <a:rPr lang="en-US" altLang="zh-CN" sz="2400" b="1" dirty="0">
                <a:solidFill>
                  <a:srgbClr val="974806"/>
                </a:solidFill>
                <a:sym typeface="宋体" panose="02010600030101010101" pitchFamily="2" charset="-122"/>
              </a:rPr>
              <a:t>Arch</a:t>
            </a:r>
            <a:r>
              <a:rPr lang="en-US" altLang="zh-CN" sz="3000" dirty="0">
                <a:solidFill>
                  <a:srgbClr val="974806"/>
                </a:solidFill>
                <a:sym typeface="宋体" panose="02010600030101010101" pitchFamily="2" charset="-122"/>
              </a:rPr>
              <a:t> </a:t>
            </a:r>
            <a:r>
              <a:rPr lang="en-US" altLang="zh-CN" sz="2400" b="1" dirty="0" smtClean="0">
                <a:solidFill>
                  <a:srgbClr val="974806"/>
                </a:solidFill>
                <a:sym typeface="宋体" panose="02010600030101010101" pitchFamily="2" charset="-122"/>
              </a:rPr>
              <a:t>Bridge (</a:t>
            </a:r>
            <a:r>
              <a:rPr lang="zh-CN" altLang="en-US" sz="2400" b="1" dirty="0" smtClean="0">
                <a:solidFill>
                  <a:srgbClr val="974806"/>
                </a:solidFill>
                <a:latin typeface="宋体" panose="02010600030101010101" pitchFamily="2" charset="-122"/>
                <a:sym typeface="宋体" panose="02010600030101010101" pitchFamily="2" charset="-122"/>
              </a:rPr>
              <a:t>石拱桥</a:t>
            </a:r>
            <a:r>
              <a:rPr lang="en-US" altLang="zh-CN" sz="2400" b="1" dirty="0" smtClean="0">
                <a:solidFill>
                  <a:srgbClr val="974806"/>
                </a:solidFill>
                <a:sym typeface="宋体" panose="02010600030101010101" pitchFamily="2" charset="-122"/>
              </a:rPr>
              <a:t>)</a:t>
            </a:r>
            <a:endParaRPr lang="zh-CN" altLang="en-US" sz="2400" b="1" dirty="0">
              <a:solidFill>
                <a:srgbClr val="974806"/>
              </a:solidFill>
              <a:latin typeface="宋体" panose="02010600030101010101" pitchFamily="2" charset="-122"/>
              <a:sym typeface="宋体" panose="02010600030101010101" pitchFamily="2" charset="-122"/>
            </a:endParaRPr>
          </a:p>
          <a:p>
            <a:pPr algn="ctr" eaLnBrk="1" hangingPunct="1">
              <a:lnSpc>
                <a:spcPct val="120000"/>
              </a:lnSpc>
            </a:pPr>
            <a:r>
              <a:rPr lang="en-US" altLang="zh-CN" sz="3000" dirty="0">
                <a:solidFill>
                  <a:srgbClr val="974806"/>
                </a:solidFill>
                <a:sym typeface="宋体" panose="02010600030101010101" pitchFamily="2" charset="-122"/>
              </a:rPr>
              <a:t>    </a:t>
            </a:r>
            <a:endParaRPr lang="en-US" altLang="zh-CN" dirty="0">
              <a:solidFill>
                <a:srgbClr val="DA1804"/>
              </a:solidFill>
              <a:sym typeface="宋体" panose="02010600030101010101" pitchFamily="2" charset="-122"/>
            </a:endParaRPr>
          </a:p>
          <a:p>
            <a:pPr algn="ctr" eaLnBrk="1" hangingPunct="1">
              <a:lnSpc>
                <a:spcPct val="120000"/>
              </a:lnSpc>
            </a:pPr>
            <a:endParaRPr lang="zh-CN" altLang="en-US" dirty="0">
              <a:solidFill>
                <a:srgbClr val="000000"/>
              </a:solidFill>
            </a:endParaRPr>
          </a:p>
        </p:txBody>
      </p:sp>
      <p:sp>
        <p:nvSpPr>
          <p:cNvPr id="32781" name="文本框 2"/>
          <p:cNvSpPr>
            <a:spLocks noChangeArrowheads="1"/>
          </p:cNvSpPr>
          <p:nvPr/>
        </p:nvSpPr>
        <p:spPr bwMode="auto">
          <a:xfrm>
            <a:off x="2143108" y="2497139"/>
            <a:ext cx="4986337" cy="646113"/>
          </a:xfrm>
          <a:prstGeom prst="rect">
            <a:avLst/>
          </a:prstGeom>
          <a:noFill/>
          <a:ln w="9525">
            <a:noFill/>
            <a:miter lim="800000"/>
          </a:ln>
        </p:spPr>
        <p:txBody>
          <a:bodyPr>
            <a:spAutoFit/>
          </a:bodyPr>
          <a:lstStyle/>
          <a:p>
            <a:pPr>
              <a:lnSpc>
                <a:spcPct val="120000"/>
              </a:lnSpc>
            </a:pPr>
            <a:r>
              <a:rPr lang="en-US" altLang="zh-CN" sz="1600" dirty="0">
                <a:solidFill>
                  <a:srgbClr val="974806"/>
                </a:solidFill>
                <a:sym typeface="宋体" panose="02010600030101010101" pitchFamily="2" charset="-122"/>
              </a:rPr>
              <a:t>  </a:t>
            </a:r>
            <a:r>
              <a:rPr lang="en-US" altLang="zh-CN" sz="3000" dirty="0">
                <a:solidFill>
                  <a:srgbClr val="974806"/>
                </a:solidFill>
                <a:sym typeface="宋体" panose="02010600030101010101" pitchFamily="2" charset="-122"/>
              </a:rPr>
              <a:t>     </a:t>
            </a:r>
            <a:r>
              <a:rPr lang="en-US" altLang="zh-CN" sz="2400" b="1" dirty="0">
                <a:solidFill>
                  <a:srgbClr val="974806"/>
                </a:solidFill>
                <a:sym typeface="宋体" panose="02010600030101010101" pitchFamily="2" charset="-122"/>
              </a:rPr>
              <a:t>The Zigzag Bridge (</a:t>
            </a:r>
            <a:r>
              <a:rPr lang="en-US" sz="2400" b="1" dirty="0" err="1">
                <a:solidFill>
                  <a:srgbClr val="974806"/>
                </a:solidFill>
                <a:sym typeface="宋体" panose="02010600030101010101" pitchFamily="2" charset="-122"/>
              </a:rPr>
              <a:t>曲折桥</a:t>
            </a:r>
            <a:r>
              <a:rPr lang="en-US" altLang="zh-CN" sz="2400" b="1" dirty="0">
                <a:solidFill>
                  <a:srgbClr val="974806"/>
                </a:solidFill>
                <a:sym typeface="宋体" panose="02010600030101010101" pitchFamily="2" charset="-122"/>
              </a:rPr>
              <a:t>)</a:t>
            </a:r>
            <a:endParaRPr lang="zh-CN" altLang="en-US" sz="2400" b="1" dirty="0">
              <a:solidFill>
                <a:srgbClr val="772C03"/>
              </a:solidFill>
              <a:latin typeface="Arial" panose="020B0604020202020204" pitchFamily="34" charset="0"/>
              <a:ea typeface="微软雅黑" panose="020B0503020204020204" pitchFamily="34" charset="-122"/>
              <a:sym typeface="Arial" panose="020B0604020202020204" pitchFamily="34" charset="0"/>
            </a:endParaRPr>
          </a:p>
        </p:txBody>
      </p:sp>
      <p:sp>
        <p:nvSpPr>
          <p:cNvPr id="32782" name="文本框 5"/>
          <p:cNvSpPr>
            <a:spLocks noChangeArrowheads="1"/>
          </p:cNvSpPr>
          <p:nvPr/>
        </p:nvSpPr>
        <p:spPr bwMode="auto">
          <a:xfrm>
            <a:off x="2352696" y="3429004"/>
            <a:ext cx="5219700" cy="500062"/>
          </a:xfrm>
          <a:prstGeom prst="rect">
            <a:avLst/>
          </a:prstGeom>
          <a:noFill/>
          <a:ln w="9525">
            <a:noFill/>
            <a:miter lim="800000"/>
          </a:ln>
        </p:spPr>
        <p:txBody>
          <a:bodyPr>
            <a:spAutoFit/>
          </a:bodyPr>
          <a:lstStyle/>
          <a:p>
            <a:pPr>
              <a:lnSpc>
                <a:spcPct val="120000"/>
              </a:lnSpc>
            </a:pPr>
            <a:r>
              <a:rPr lang="en-US" altLang="zh-CN" sz="2400" b="1" dirty="0">
                <a:solidFill>
                  <a:srgbClr val="974806"/>
                </a:solidFill>
                <a:sym typeface="宋体" panose="02010600030101010101" pitchFamily="2" charset="-122"/>
              </a:rPr>
              <a:t>     The Pavilion </a:t>
            </a:r>
            <a:r>
              <a:rPr lang="en-US" altLang="zh-CN" sz="2400" b="1" dirty="0" smtClean="0">
                <a:solidFill>
                  <a:srgbClr val="974806"/>
                </a:solidFill>
                <a:sym typeface="宋体" panose="02010600030101010101" pitchFamily="2" charset="-122"/>
              </a:rPr>
              <a:t>Bridge ( </a:t>
            </a:r>
            <a:r>
              <a:rPr lang="en-US" sz="2400" b="1" dirty="0" err="1" smtClean="0">
                <a:solidFill>
                  <a:srgbClr val="974806"/>
                </a:solidFill>
                <a:sym typeface="宋体" panose="02010600030101010101" pitchFamily="2" charset="-122"/>
              </a:rPr>
              <a:t>亭桥</a:t>
            </a:r>
            <a:r>
              <a:rPr lang="en-US" altLang="zh-CN" sz="2400" b="1" dirty="0" smtClean="0">
                <a:solidFill>
                  <a:srgbClr val="974806"/>
                </a:solidFill>
                <a:sym typeface="宋体" panose="02010600030101010101" pitchFamily="2" charset="-122"/>
              </a:rPr>
              <a:t> )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779">
                                            <p:txEl>
                                              <p:pRg st="0" end="0"/>
                                            </p:txEl>
                                          </p:spTgt>
                                        </p:tgtEl>
                                        <p:attrNameLst>
                                          <p:attrName>style.visibility</p:attrName>
                                        </p:attrNameLst>
                                      </p:cBhvr>
                                      <p:to>
                                        <p:strVal val="visible"/>
                                      </p:to>
                                    </p:set>
                                    <p:anim calcmode="lin" valueType="num">
                                      <p:cBhvr>
                                        <p:cTn id="7" dur="500" fill="hold"/>
                                        <p:tgtEl>
                                          <p:spTgt spid="32779">
                                            <p:txEl>
                                              <p:pRg st="0" end="0"/>
                                            </p:txEl>
                                          </p:spTgt>
                                        </p:tgtEl>
                                        <p:attrNameLst>
                                          <p:attrName>ppt_x</p:attrName>
                                        </p:attrNameLst>
                                      </p:cBhvr>
                                      <p:tavLst>
                                        <p:tav tm="0">
                                          <p:val>
                                            <p:strVal val="#ppt_x"/>
                                          </p:val>
                                        </p:tav>
                                        <p:tav tm="100000">
                                          <p:val>
                                            <p:strVal val="#ppt_x"/>
                                          </p:val>
                                        </p:tav>
                                      </p:tavLst>
                                    </p:anim>
                                    <p:anim calcmode="lin" valueType="num">
                                      <p:cBhvr>
                                        <p:cTn id="8" dur="500" fill="hold"/>
                                        <p:tgtEl>
                                          <p:spTgt spid="3277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32781"/>
                                        </p:tgtEl>
                                        <p:attrNameLst>
                                          <p:attrName>style.visibility</p:attrName>
                                        </p:attrNameLst>
                                      </p:cBhvr>
                                      <p:to>
                                        <p:strVal val="visible"/>
                                      </p:to>
                                    </p:set>
                                    <p:animEffect>
                                      <p:cBhvr>
                                        <p:cTn id="13" dur="500"/>
                                        <p:tgtEl>
                                          <p:spTgt spid="32781"/>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32782"/>
                                        </p:tgtEl>
                                        <p:attrNameLst>
                                          <p:attrName>style.visibility</p:attrName>
                                        </p:attrNameLst>
                                      </p:cBhvr>
                                      <p:to>
                                        <p:strVal val="visible"/>
                                      </p:to>
                                    </p:set>
                                    <p:animEffect>
                                      <p:cBhvr>
                                        <p:cTn id="18" dur="500"/>
                                        <p:tgtEl>
                                          <p:spTgt spid="327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81" grpId="0" bldLvl="0" autoUpdateAnimBg="0"/>
      <p:bldP spid="32782" grpId="0" bldLvl="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60" name="组合 3"/>
          <p:cNvGrpSpPr/>
          <p:nvPr/>
        </p:nvGrpSpPr>
        <p:grpSpPr bwMode="auto">
          <a:xfrm>
            <a:off x="0" y="650875"/>
            <a:ext cx="9144000" cy="420688"/>
            <a:chOff x="0" y="0"/>
            <a:chExt cx="9144000" cy="420086"/>
          </a:xfrm>
        </p:grpSpPr>
        <p:sp>
          <p:nvSpPr>
            <p:cNvPr id="45068" name="直接连接符 4"/>
            <p:cNvSpPr>
              <a:spLocks noChangeShapeType="1"/>
            </p:cNvSpPr>
            <p:nvPr/>
          </p:nvSpPr>
          <p:spPr bwMode="auto">
            <a:xfrm>
              <a:off x="4859338" y="210836"/>
              <a:ext cx="4284662" cy="1"/>
            </a:xfrm>
            <a:prstGeom prst="line">
              <a:avLst/>
            </a:prstGeom>
            <a:noFill/>
            <a:ln w="9525">
              <a:solidFill>
                <a:srgbClr val="A71F13"/>
              </a:solidFill>
              <a:bevel/>
            </a:ln>
          </p:spPr>
          <p:txBody>
            <a:bodyPr/>
            <a:lstStyle/>
            <a:p>
              <a:endParaRPr lang="zh-CN" altLang="en-US"/>
            </a:p>
          </p:txBody>
        </p:sp>
        <p:pic>
          <p:nvPicPr>
            <p:cNvPr id="45069"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0"/>
              <a:ext cx="420086" cy="420086"/>
            </a:xfrm>
            <a:prstGeom prst="rect">
              <a:avLst/>
            </a:prstGeom>
            <a:noFill/>
            <a:ln w="9525">
              <a:noFill/>
              <a:miter lim="800000"/>
              <a:headEnd/>
              <a:tailEnd/>
            </a:ln>
          </p:spPr>
        </p:pic>
        <p:sp>
          <p:nvSpPr>
            <p:cNvPr id="45070" name="直接连接符 6"/>
            <p:cNvSpPr>
              <a:spLocks noChangeShapeType="1"/>
            </p:cNvSpPr>
            <p:nvPr/>
          </p:nvSpPr>
          <p:spPr bwMode="auto">
            <a:xfrm>
              <a:off x="0" y="210836"/>
              <a:ext cx="4284663" cy="1"/>
            </a:xfrm>
            <a:prstGeom prst="line">
              <a:avLst/>
            </a:prstGeom>
            <a:noFill/>
            <a:ln w="9525">
              <a:solidFill>
                <a:srgbClr val="A71F13"/>
              </a:solidFill>
              <a:bevel/>
            </a:ln>
          </p:spPr>
          <p:txBody>
            <a:bodyPr/>
            <a:lstStyle/>
            <a:p>
              <a:endParaRPr lang="zh-CN" altLang="en-US"/>
            </a:p>
          </p:txBody>
        </p:sp>
      </p:grpSp>
      <p:sp>
        <p:nvSpPr>
          <p:cNvPr id="45061" name="TextBox 8"/>
          <p:cNvSpPr>
            <a:spLocks noChangeArrowheads="1"/>
          </p:cNvSpPr>
          <p:nvPr/>
        </p:nvSpPr>
        <p:spPr bwMode="auto">
          <a:xfrm>
            <a:off x="-71438" y="68263"/>
            <a:ext cx="9144001" cy="639762"/>
          </a:xfrm>
          <a:prstGeom prst="rect">
            <a:avLst/>
          </a:prstGeom>
          <a:noFill/>
          <a:ln w="9525">
            <a:noFill/>
            <a:miter lim="800000"/>
          </a:ln>
        </p:spPr>
        <p:txBody>
          <a:bodyPr>
            <a:spAutoFit/>
          </a:bodyPr>
          <a:lstStyle/>
          <a:p>
            <a:pPr algn="ctr" eaLnBrk="1" hangingPunct="1">
              <a:lnSpc>
                <a:spcPct val="120000"/>
              </a:lnSpc>
            </a:pPr>
            <a:r>
              <a:rPr lang="en-US" altLang="zh-CN" sz="3000">
                <a:solidFill>
                  <a:srgbClr val="772C03"/>
                </a:solidFill>
                <a:latin typeface="Aharoni" panose="02010803020104030203" pitchFamily="2" charset="-79"/>
                <a:ea typeface="经典繁毛楷" panose="02010600030101010101" charset="-122"/>
                <a:sym typeface="Aharoni" panose="02010803020104030203" pitchFamily="2" charset="-79"/>
              </a:rPr>
              <a:t> </a:t>
            </a:r>
            <a:endParaRPr lang="zh-CN" altLang="en-US"/>
          </a:p>
        </p:txBody>
      </p:sp>
      <p:sp>
        <p:nvSpPr>
          <p:cNvPr id="45062" name="文本框 3"/>
          <p:cNvSpPr>
            <a:spLocks noChangeArrowheads="1"/>
          </p:cNvSpPr>
          <p:nvPr/>
        </p:nvSpPr>
        <p:spPr bwMode="auto">
          <a:xfrm>
            <a:off x="-1069975" y="71418"/>
            <a:ext cx="5502275" cy="1236663"/>
          </a:xfrm>
          <a:prstGeom prst="rect">
            <a:avLst/>
          </a:prstGeom>
          <a:noFill/>
          <a:ln w="9525">
            <a:noFill/>
            <a:miter lim="800000"/>
          </a:ln>
        </p:spPr>
        <p:txBody>
          <a:bodyPr wrap="none">
            <a:spAutoFit/>
          </a:bodyPr>
          <a:lstStyle/>
          <a:p>
            <a:pPr algn="ctr" eaLnBrk="1" hangingPunct="1">
              <a:lnSpc>
                <a:spcPct val="120000"/>
              </a:lnSpc>
            </a:pPr>
            <a:r>
              <a:rPr lang="en-US" altLang="zh-CN" sz="3200" dirty="0">
                <a:solidFill>
                  <a:srgbClr val="772C03"/>
                </a:solidFill>
                <a:latin typeface="Aharoni" panose="02010803020104030203" pitchFamily="2" charset="-79"/>
                <a:ea typeface="经典繁毛楷" panose="02010600030101010101" charset="-122"/>
                <a:sym typeface="Aharoni" panose="02010803020104030203" pitchFamily="2" charset="-79"/>
              </a:rPr>
              <a:t> </a:t>
            </a:r>
            <a:r>
              <a:rPr lang="en-US" altLang="zh-CN" sz="3000" b="1" dirty="0">
                <a:solidFill>
                  <a:srgbClr val="974806"/>
                </a:solidFill>
                <a:latin typeface="Aharoni" panose="02010803020104030203" pitchFamily="2" charset="-79"/>
                <a:sym typeface="Aharoni" panose="02010803020104030203" pitchFamily="2" charset="-79"/>
              </a:rPr>
              <a:t>            The</a:t>
            </a:r>
            <a:r>
              <a:rPr lang="en-US" altLang="zh-CN" sz="3000" b="1" dirty="0">
                <a:solidFill>
                  <a:srgbClr val="974806"/>
                </a:solidFill>
                <a:sym typeface="宋体" panose="02010600030101010101" pitchFamily="2" charset="-122"/>
              </a:rPr>
              <a:t> </a:t>
            </a:r>
            <a:r>
              <a:rPr lang="en-US" altLang="zh-CN" sz="3000" b="1" dirty="0">
                <a:solidFill>
                  <a:srgbClr val="974806"/>
                </a:solidFill>
                <a:latin typeface="Aharoni" panose="02010803020104030203" pitchFamily="2" charset="-79"/>
                <a:sym typeface="Aharoni" panose="02010803020104030203" pitchFamily="2" charset="-79"/>
              </a:rPr>
              <a:t>Stone</a:t>
            </a:r>
            <a:r>
              <a:rPr lang="en-US" altLang="zh-CN" sz="3000" b="1" dirty="0">
                <a:solidFill>
                  <a:srgbClr val="974806"/>
                </a:solidFill>
                <a:sym typeface="宋体" panose="02010600030101010101" pitchFamily="2" charset="-122"/>
              </a:rPr>
              <a:t> </a:t>
            </a:r>
            <a:r>
              <a:rPr lang="en-US" altLang="zh-CN" sz="3000" b="1" dirty="0">
                <a:solidFill>
                  <a:srgbClr val="974806"/>
                </a:solidFill>
                <a:latin typeface="Aharoni" panose="02010803020104030203" pitchFamily="2" charset="-79"/>
                <a:sym typeface="Aharoni" panose="02010803020104030203" pitchFamily="2" charset="-79"/>
              </a:rPr>
              <a:t>Arch</a:t>
            </a:r>
            <a:r>
              <a:rPr lang="en-US" altLang="zh-CN" sz="3000" b="1" dirty="0">
                <a:solidFill>
                  <a:srgbClr val="974806"/>
                </a:solidFill>
                <a:sym typeface="宋体" panose="02010600030101010101" pitchFamily="2" charset="-122"/>
              </a:rPr>
              <a:t> </a:t>
            </a:r>
            <a:r>
              <a:rPr lang="en-US" altLang="zh-CN" sz="3000" b="1" dirty="0">
                <a:solidFill>
                  <a:srgbClr val="974806"/>
                </a:solidFill>
                <a:latin typeface="Aharoni" panose="02010803020104030203" pitchFamily="2" charset="-79"/>
                <a:sym typeface="Aharoni" panose="02010803020104030203" pitchFamily="2" charset="-79"/>
              </a:rPr>
              <a:t>Bridge</a:t>
            </a:r>
            <a:endParaRPr lang="en-US" altLang="zh-CN" sz="3000" b="1" dirty="0">
              <a:solidFill>
                <a:srgbClr val="974806"/>
              </a:solidFill>
              <a:latin typeface="Aharoni" panose="02010803020104030203" pitchFamily="2" charset="-79"/>
              <a:sym typeface="Aharoni" panose="02010803020104030203" pitchFamily="2" charset="-79"/>
            </a:endParaRPr>
          </a:p>
          <a:p>
            <a:pPr algn="ctr" eaLnBrk="1" hangingPunct="1">
              <a:lnSpc>
                <a:spcPct val="120000"/>
              </a:lnSpc>
            </a:pPr>
            <a:endParaRPr lang="en-US" altLang="zh-CN" sz="3000" b="1" dirty="0">
              <a:solidFill>
                <a:srgbClr val="974806"/>
              </a:solidFill>
              <a:latin typeface="Aharoni" panose="02010803020104030203" pitchFamily="2" charset="-79"/>
              <a:sym typeface="Aharoni" panose="02010803020104030203" pitchFamily="2" charset="-79"/>
            </a:endParaRPr>
          </a:p>
        </p:txBody>
      </p:sp>
      <p:sp>
        <p:nvSpPr>
          <p:cNvPr id="45063" name="文本框 8"/>
          <p:cNvSpPr>
            <a:spLocks noChangeArrowheads="1"/>
          </p:cNvSpPr>
          <p:nvPr/>
        </p:nvSpPr>
        <p:spPr bwMode="auto">
          <a:xfrm>
            <a:off x="323850" y="1562100"/>
            <a:ext cx="8748713" cy="895350"/>
          </a:xfrm>
          <a:prstGeom prst="rect">
            <a:avLst/>
          </a:prstGeom>
          <a:noFill/>
          <a:ln w="9525">
            <a:noFill/>
            <a:miter lim="800000"/>
          </a:ln>
        </p:spPr>
        <p:txBody>
          <a:bodyPr>
            <a:spAutoFit/>
          </a:bodyPr>
          <a:lstStyle/>
          <a:p>
            <a:pPr>
              <a:lnSpc>
                <a:spcPct val="120000"/>
              </a:lnSpc>
            </a:pPr>
            <a:endParaRPr lang="zh-CN" altLang="en-US" sz="2800">
              <a:solidFill>
                <a:srgbClr val="000000"/>
              </a:solidFill>
              <a:sym typeface="宋体" panose="02010600030101010101" pitchFamily="2" charset="-122"/>
            </a:endParaRPr>
          </a:p>
          <a:p>
            <a:pPr>
              <a:lnSpc>
                <a:spcPct val="120000"/>
              </a:lnSpc>
            </a:pPr>
            <a:r>
              <a:rPr lang="en-US" altLang="zh-CN" sz="1600">
                <a:solidFill>
                  <a:srgbClr val="772C03"/>
                </a:solidFill>
                <a:latin typeface="Arial" panose="020B0604020202020204" pitchFamily="34" charset="0"/>
                <a:ea typeface="微软雅黑" panose="020B0503020204020204" pitchFamily="34" charset="-122"/>
                <a:sym typeface="Arial" panose="020B0604020202020204" pitchFamily="34" charset="0"/>
              </a:rPr>
              <a:t>  </a:t>
            </a:r>
            <a:endParaRPr lang="zh-CN" altLang="en-US"/>
          </a:p>
        </p:txBody>
      </p:sp>
      <p:sp>
        <p:nvSpPr>
          <p:cNvPr id="33803" name="Rectangle 8"/>
          <p:cNvSpPr>
            <a:spLocks noGrp="1" noChangeArrowheads="1"/>
          </p:cNvSpPr>
          <p:nvPr/>
        </p:nvSpPr>
        <p:spPr bwMode="auto">
          <a:xfrm>
            <a:off x="539750" y="1201738"/>
            <a:ext cx="7543800" cy="3949700"/>
          </a:xfrm>
          <a:prstGeom prst="rect">
            <a:avLst/>
          </a:prstGeom>
          <a:noFill/>
          <a:ln w="9525">
            <a:noFill/>
            <a:miter lim="800000"/>
          </a:ln>
        </p:spPr>
        <p:txBody>
          <a:bodyPr/>
          <a:lstStyle/>
          <a:p>
            <a:pPr marL="360045" eaLnBrk="1" hangingPunct="1">
              <a:spcBef>
                <a:spcPts val="600"/>
              </a:spcBef>
              <a:defRPr/>
            </a:pPr>
            <a:r>
              <a:rPr lang="en-US" altLang="zh-CN" sz="2400" b="1" dirty="0">
                <a:solidFill>
                  <a:srgbClr val="CC6600"/>
                </a:solidFill>
                <a:sym typeface="Calibri" panose="020F0502020204030204" pitchFamily="34" charset="0"/>
              </a:rPr>
              <a:t>Lvrenqiao</a:t>
            </a:r>
            <a:r>
              <a:rPr lang="en-US" altLang="zh-CN" sz="2400" dirty="0">
                <a:solidFill>
                  <a:srgbClr val="CC6600"/>
                </a:solidFill>
                <a:sym typeface="Calibri" panose="020F0502020204030204" pitchFamily="34" charset="0"/>
              </a:rPr>
              <a:t> </a:t>
            </a:r>
            <a:endParaRPr lang="zh-CN" altLang="en-US" sz="2400" dirty="0">
              <a:solidFill>
                <a:srgbClr val="CC6600"/>
              </a:solidFill>
              <a:sym typeface="Calibri" panose="020F0502020204030204" pitchFamily="34" charset="0"/>
            </a:endParaRPr>
          </a:p>
          <a:p>
            <a:pPr marL="360045" eaLnBrk="1" hangingPunct="1">
              <a:spcBef>
                <a:spcPts val="600"/>
              </a:spcBef>
              <a:buSzPct val="60000"/>
              <a:buFont typeface="Wingdings" panose="05000000000000000000" pitchFamily="2" charset="2"/>
              <a:buChar char="l"/>
              <a:defRPr/>
            </a:pPr>
            <a:r>
              <a:rPr lang="en-US" altLang="zh-CN" sz="2400" dirty="0">
                <a:sym typeface="Calibri" panose="020F0502020204030204" pitchFamily="34" charset="0"/>
              </a:rPr>
              <a:t>  the first Chinese stone arch bridge named Lvrenqiao</a:t>
            </a:r>
            <a:r>
              <a:rPr lang="en-US" altLang="zh-CN" sz="2400" dirty="0">
                <a:solidFill>
                  <a:srgbClr val="CC6600"/>
                </a:solidFill>
                <a:sym typeface="Calibri" panose="020F0502020204030204" pitchFamily="34" charset="0"/>
              </a:rPr>
              <a:t>  </a:t>
            </a:r>
            <a:endParaRPr lang="zh-CN" altLang="en-US" sz="2400" dirty="0">
              <a:solidFill>
                <a:srgbClr val="CC6600"/>
              </a:solidFill>
              <a:sym typeface="Calibri" panose="020F0502020204030204" pitchFamily="34" charset="0"/>
            </a:endParaRPr>
          </a:p>
          <a:p>
            <a:pPr marL="360045" eaLnBrk="1" hangingPunct="1">
              <a:spcBef>
                <a:spcPts val="600"/>
              </a:spcBef>
              <a:buSzPct val="60000"/>
              <a:buFont typeface="Wingdings" panose="05000000000000000000" pitchFamily="2" charset="2"/>
              <a:buChar char="l"/>
              <a:defRPr/>
            </a:pPr>
            <a:r>
              <a:rPr lang="en-US" altLang="zh-CN" sz="2400" dirty="0">
                <a:sym typeface="Calibri" panose="020F0502020204030204" pitchFamily="34" charset="0"/>
              </a:rPr>
              <a:t>  was built round 282 in </a:t>
            </a:r>
            <a:r>
              <a:rPr lang="en-US" altLang="zh-CN" sz="2400" dirty="0">
                <a:solidFill>
                  <a:srgbClr val="FF0000"/>
                </a:solidFill>
                <a:sym typeface="Calibri" panose="020F0502020204030204" pitchFamily="34" charset="0"/>
              </a:rPr>
              <a:t>Luoyang </a:t>
            </a:r>
            <a:endParaRPr lang="en-US" altLang="zh-CN" sz="2400" dirty="0">
              <a:solidFill>
                <a:srgbClr val="FF0000"/>
              </a:solidFill>
              <a:sym typeface="Calibri" panose="020F0502020204030204" pitchFamily="34" charset="0"/>
            </a:endParaRPr>
          </a:p>
          <a:p>
            <a:pPr marL="342900" indent="-342900" eaLnBrk="1" hangingPunct="1">
              <a:spcBef>
                <a:spcPct val="20000"/>
              </a:spcBef>
              <a:defRPr/>
            </a:pPr>
            <a:endParaRPr lang="en-US" altLang="zh-CN" sz="2400" dirty="0">
              <a:solidFill>
                <a:srgbClr val="FF0000"/>
              </a:solidFill>
              <a:sym typeface="Calibri" panose="020F0502020204030204" pitchFamily="34" charset="0"/>
            </a:endParaRPr>
          </a:p>
        </p:txBody>
      </p:sp>
      <p:pic>
        <p:nvPicPr>
          <p:cNvPr id="33804" name="Picture 11" descr="200735172615230"/>
          <p:cNvPicPr>
            <a:picLocks noChangeAspect="1" noChangeArrowheads="1"/>
          </p:cNvPicPr>
          <p:nvPr/>
        </p:nvPicPr>
        <p:blipFill>
          <a:blip r:embed="rId2"/>
          <a:srcRect/>
          <a:stretch>
            <a:fillRect/>
          </a:stretch>
        </p:blipFill>
        <p:spPr bwMode="auto">
          <a:xfrm>
            <a:off x="2051050" y="2928938"/>
            <a:ext cx="5257800" cy="22320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803">
                                            <p:txEl>
                                              <p:pRg st="0" end="0"/>
                                            </p:txEl>
                                          </p:spTgt>
                                        </p:tgtEl>
                                        <p:attrNameLst>
                                          <p:attrName>style.visibility</p:attrName>
                                        </p:attrNameLst>
                                      </p:cBhvr>
                                      <p:to>
                                        <p:strVal val="visible"/>
                                      </p:to>
                                    </p:set>
                                    <p:anim calcmode="lin" valueType="num">
                                      <p:cBhvr>
                                        <p:cTn id="7" dur="500" fill="hold"/>
                                        <p:tgtEl>
                                          <p:spTgt spid="33803">
                                            <p:txEl>
                                              <p:pRg st="0" end="0"/>
                                            </p:txEl>
                                          </p:spTgt>
                                        </p:tgtEl>
                                        <p:attrNameLst>
                                          <p:attrName>ppt_x</p:attrName>
                                        </p:attrNameLst>
                                      </p:cBhvr>
                                      <p:tavLst>
                                        <p:tav tm="0">
                                          <p:val>
                                            <p:strVal val="#ppt_x"/>
                                          </p:val>
                                        </p:tav>
                                        <p:tav tm="100000">
                                          <p:val>
                                            <p:strVal val="#ppt_x"/>
                                          </p:val>
                                        </p:tav>
                                      </p:tavLst>
                                    </p:anim>
                                    <p:anim calcmode="lin" valueType="num">
                                      <p:cBhvr>
                                        <p:cTn id="8" dur="500" fill="hold"/>
                                        <p:tgtEl>
                                          <p:spTgt spid="3380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3803">
                                            <p:txEl>
                                              <p:pRg st="1" end="1"/>
                                            </p:txEl>
                                          </p:spTgt>
                                        </p:tgtEl>
                                        <p:attrNameLst>
                                          <p:attrName>style.visibility</p:attrName>
                                        </p:attrNameLst>
                                      </p:cBhvr>
                                      <p:to>
                                        <p:strVal val="visible"/>
                                      </p:to>
                                    </p:set>
                                    <p:anim calcmode="lin" valueType="num">
                                      <p:cBhvr>
                                        <p:cTn id="13" dur="500" fill="hold"/>
                                        <p:tgtEl>
                                          <p:spTgt spid="33803">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3380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3803">
                                            <p:txEl>
                                              <p:pRg st="2" end="2"/>
                                            </p:txEl>
                                          </p:spTgt>
                                        </p:tgtEl>
                                        <p:attrNameLst>
                                          <p:attrName>style.visibility</p:attrName>
                                        </p:attrNameLst>
                                      </p:cBhvr>
                                      <p:to>
                                        <p:strVal val="visible"/>
                                      </p:to>
                                    </p:set>
                                    <p:anim calcmode="lin" valueType="num">
                                      <p:cBhvr>
                                        <p:cTn id="19" dur="500" fill="hold"/>
                                        <p:tgtEl>
                                          <p:spTgt spid="33803">
                                            <p:txEl>
                                              <p:pRg st="2" end="2"/>
                                            </p:txEl>
                                          </p:spTgt>
                                        </p:tgtEl>
                                        <p:attrNameLst>
                                          <p:attrName>ppt_x</p:attrName>
                                        </p:attrNameLst>
                                      </p:cBhvr>
                                      <p:tavLst>
                                        <p:tav tm="0">
                                          <p:val>
                                            <p:strVal val="#ppt_x"/>
                                          </p:val>
                                        </p:tav>
                                        <p:tav tm="100000">
                                          <p:val>
                                            <p:strVal val="#ppt_x"/>
                                          </p:val>
                                        </p:tav>
                                      </p:tavLst>
                                    </p:anim>
                                    <p:anim calcmode="lin" valueType="num">
                                      <p:cBhvr>
                                        <p:cTn id="20" dur="500" fill="hold"/>
                                        <p:tgtEl>
                                          <p:spTgt spid="3380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3804"/>
                                        </p:tgtEl>
                                        <p:attrNameLst>
                                          <p:attrName>style.visibility</p:attrName>
                                        </p:attrNameLst>
                                      </p:cBhvr>
                                      <p:to>
                                        <p:strVal val="visible"/>
                                      </p:to>
                                    </p:set>
                                    <p:anim calcmode="lin" valueType="num">
                                      <p:cBhvr>
                                        <p:cTn id="25" dur="1000" fill="hold"/>
                                        <p:tgtEl>
                                          <p:spTgt spid="33804"/>
                                        </p:tgtEl>
                                        <p:attrNameLst>
                                          <p:attrName>ppt_x</p:attrName>
                                        </p:attrNameLst>
                                      </p:cBhvr>
                                      <p:tavLst>
                                        <p:tav tm="0">
                                          <p:val>
                                            <p:strVal val="#ppt_x"/>
                                          </p:val>
                                        </p:tav>
                                        <p:tav tm="100000">
                                          <p:val>
                                            <p:strVal val="#ppt_x"/>
                                          </p:val>
                                        </p:tav>
                                      </p:tavLst>
                                    </p:anim>
                                    <p:anim calcmode="lin" valueType="num">
                                      <p:cBhvr>
                                        <p:cTn id="26" dur="1000" fill="hold"/>
                                        <p:tgtEl>
                                          <p:spTgt spid="338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灯片编号占位符 1"/>
          <p:cNvSpPr>
            <a:spLocks noGrp="1" noChangeArrowheads="1"/>
          </p:cNvSpPr>
          <p:nvPr/>
        </p:nvSpPr>
        <p:spPr bwMode="auto">
          <a:xfrm>
            <a:off x="6804025" y="5233988"/>
            <a:ext cx="2133600" cy="303212"/>
          </a:xfrm>
          <a:prstGeom prst="rect">
            <a:avLst/>
          </a:prstGeom>
          <a:noFill/>
          <a:ln w="9525">
            <a:noFill/>
            <a:miter lim="800000"/>
          </a:ln>
        </p:spPr>
        <p:txBody>
          <a:bodyPr/>
          <a:lstStyle/>
          <a:p>
            <a:fld id="{199E5EA4-BFB1-4B10-8DF7-CF604638F3B3}" type="slidenum">
              <a:rPr lang="zh-CN" altLang="en-US">
                <a:solidFill>
                  <a:srgbClr val="000000"/>
                </a:solidFill>
              </a:rPr>
            </a:fld>
            <a:endParaRPr lang="zh-CN" altLang="en-US">
              <a:solidFill>
                <a:srgbClr val="000000"/>
              </a:solidFill>
            </a:endParaRPr>
          </a:p>
        </p:txBody>
      </p:sp>
      <p:grpSp>
        <p:nvGrpSpPr>
          <p:cNvPr id="46084" name="组合 3"/>
          <p:cNvGrpSpPr/>
          <p:nvPr/>
        </p:nvGrpSpPr>
        <p:grpSpPr bwMode="auto">
          <a:xfrm>
            <a:off x="0" y="579438"/>
            <a:ext cx="9144000" cy="420687"/>
            <a:chOff x="0" y="0"/>
            <a:chExt cx="9144000" cy="420086"/>
          </a:xfrm>
        </p:grpSpPr>
        <p:sp>
          <p:nvSpPr>
            <p:cNvPr id="46089" name="直接连接符 4"/>
            <p:cNvSpPr>
              <a:spLocks noChangeShapeType="1"/>
            </p:cNvSpPr>
            <p:nvPr/>
          </p:nvSpPr>
          <p:spPr bwMode="auto">
            <a:xfrm>
              <a:off x="4859338" y="210836"/>
              <a:ext cx="4284662" cy="1"/>
            </a:xfrm>
            <a:prstGeom prst="line">
              <a:avLst/>
            </a:prstGeom>
            <a:noFill/>
            <a:ln w="9525">
              <a:solidFill>
                <a:srgbClr val="A71F13"/>
              </a:solidFill>
              <a:bevel/>
            </a:ln>
          </p:spPr>
          <p:txBody>
            <a:bodyPr/>
            <a:lstStyle/>
            <a:p>
              <a:endParaRPr lang="zh-CN" altLang="en-US"/>
            </a:p>
          </p:txBody>
        </p:sp>
        <p:pic>
          <p:nvPicPr>
            <p:cNvPr id="46090"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0"/>
              <a:ext cx="420086" cy="420086"/>
            </a:xfrm>
            <a:prstGeom prst="rect">
              <a:avLst/>
            </a:prstGeom>
            <a:noFill/>
            <a:ln w="9525">
              <a:noFill/>
              <a:miter lim="800000"/>
              <a:headEnd/>
              <a:tailEnd/>
            </a:ln>
          </p:spPr>
        </p:pic>
        <p:sp>
          <p:nvSpPr>
            <p:cNvPr id="46091" name="直接连接符 6"/>
            <p:cNvSpPr>
              <a:spLocks noChangeShapeType="1"/>
            </p:cNvSpPr>
            <p:nvPr/>
          </p:nvSpPr>
          <p:spPr bwMode="auto">
            <a:xfrm>
              <a:off x="0" y="210836"/>
              <a:ext cx="4284663" cy="1"/>
            </a:xfrm>
            <a:prstGeom prst="line">
              <a:avLst/>
            </a:prstGeom>
            <a:noFill/>
            <a:ln w="9525">
              <a:solidFill>
                <a:srgbClr val="A71F13"/>
              </a:solidFill>
              <a:bevel/>
            </a:ln>
          </p:spPr>
          <p:txBody>
            <a:bodyPr/>
            <a:lstStyle/>
            <a:p>
              <a:endParaRPr lang="zh-CN" altLang="en-US"/>
            </a:p>
          </p:txBody>
        </p:sp>
      </p:grpSp>
      <p:sp>
        <p:nvSpPr>
          <p:cNvPr id="46085" name="TextBox 8"/>
          <p:cNvSpPr>
            <a:spLocks noChangeArrowheads="1"/>
          </p:cNvSpPr>
          <p:nvPr/>
        </p:nvSpPr>
        <p:spPr bwMode="auto">
          <a:xfrm>
            <a:off x="-252413" y="120650"/>
            <a:ext cx="5545138" cy="554038"/>
          </a:xfrm>
          <a:prstGeom prst="rect">
            <a:avLst/>
          </a:prstGeom>
          <a:noFill/>
          <a:ln w="9525">
            <a:noFill/>
            <a:miter lim="800000"/>
          </a:ln>
        </p:spPr>
        <p:txBody>
          <a:bodyPr>
            <a:spAutoFit/>
          </a:bodyPr>
          <a:lstStyle/>
          <a:p>
            <a:pPr algn="ctr" eaLnBrk="1" hangingPunct="1"/>
            <a:r>
              <a:rPr lang="en-US" altLang="zh-CN" sz="3000" b="1">
                <a:solidFill>
                  <a:srgbClr val="974806"/>
                </a:solidFill>
                <a:latin typeface="Aharoni" panose="02010803020104030203" pitchFamily="2" charset="-79"/>
                <a:sym typeface="Aharoni" panose="02010803020104030203" pitchFamily="2" charset="-79"/>
              </a:rPr>
              <a:t>The</a:t>
            </a:r>
            <a:r>
              <a:rPr lang="en-US" altLang="zh-CN" sz="3000" b="1">
                <a:solidFill>
                  <a:srgbClr val="974806"/>
                </a:solidFill>
                <a:sym typeface="宋体" panose="02010600030101010101" pitchFamily="2" charset="-122"/>
              </a:rPr>
              <a:t> </a:t>
            </a:r>
            <a:r>
              <a:rPr lang="en-US" altLang="zh-CN" sz="3000" b="1">
                <a:solidFill>
                  <a:srgbClr val="974806"/>
                </a:solidFill>
                <a:latin typeface="Aharoni" panose="02010803020104030203" pitchFamily="2" charset="-79"/>
                <a:sym typeface="Aharoni" panose="02010803020104030203" pitchFamily="2" charset="-79"/>
              </a:rPr>
              <a:t>Stone</a:t>
            </a:r>
            <a:r>
              <a:rPr lang="en-US" altLang="zh-CN" sz="3000" b="1">
                <a:solidFill>
                  <a:srgbClr val="974806"/>
                </a:solidFill>
                <a:sym typeface="宋体" panose="02010600030101010101" pitchFamily="2" charset="-122"/>
              </a:rPr>
              <a:t> </a:t>
            </a:r>
            <a:r>
              <a:rPr lang="en-US" altLang="zh-CN" sz="3000" b="1">
                <a:solidFill>
                  <a:srgbClr val="974806"/>
                </a:solidFill>
                <a:latin typeface="Aharoni" panose="02010803020104030203" pitchFamily="2" charset="-79"/>
                <a:sym typeface="Aharoni" panose="02010803020104030203" pitchFamily="2" charset="-79"/>
              </a:rPr>
              <a:t>Arch</a:t>
            </a:r>
            <a:r>
              <a:rPr lang="en-US" altLang="zh-CN" sz="3000" b="1">
                <a:solidFill>
                  <a:srgbClr val="974806"/>
                </a:solidFill>
                <a:sym typeface="宋体" panose="02010600030101010101" pitchFamily="2" charset="-122"/>
              </a:rPr>
              <a:t> </a:t>
            </a:r>
            <a:r>
              <a:rPr lang="en-US" altLang="zh-CN" sz="3000" b="1">
                <a:solidFill>
                  <a:srgbClr val="974806"/>
                </a:solidFill>
                <a:latin typeface="Aharoni" panose="02010803020104030203" pitchFamily="2" charset="-79"/>
                <a:sym typeface="Aharoni" panose="02010803020104030203" pitchFamily="2" charset="-79"/>
              </a:rPr>
              <a:t>Bridge</a:t>
            </a:r>
            <a:endParaRPr lang="en-US" altLang="zh-CN" sz="3000" b="1">
              <a:solidFill>
                <a:srgbClr val="974806"/>
              </a:solidFill>
              <a:latin typeface="Aharoni" panose="02010803020104030203" pitchFamily="2" charset="-79"/>
              <a:sym typeface="Aharoni" panose="02010803020104030203" pitchFamily="2" charset="-79"/>
            </a:endParaRPr>
          </a:p>
        </p:txBody>
      </p:sp>
      <p:sp>
        <p:nvSpPr>
          <p:cNvPr id="34825" name="Rectangle 5"/>
          <p:cNvSpPr>
            <a:spLocks noChangeArrowheads="1"/>
          </p:cNvSpPr>
          <p:nvPr/>
        </p:nvSpPr>
        <p:spPr bwMode="auto">
          <a:xfrm>
            <a:off x="457200" y="1600200"/>
            <a:ext cx="8458200" cy="4525963"/>
          </a:xfrm>
          <a:prstGeom prst="rect">
            <a:avLst/>
          </a:prstGeom>
          <a:noFill/>
          <a:ln w="9525">
            <a:noFill/>
            <a:miter lim="800000"/>
          </a:ln>
        </p:spPr>
        <p:txBody>
          <a:bodyPr/>
          <a:lstStyle/>
          <a:p>
            <a:pPr marL="363855" indent="-363855">
              <a:spcBef>
                <a:spcPct val="20000"/>
              </a:spcBef>
              <a:buFont typeface="Arial" panose="020B0604020202020204" pitchFamily="34" charset="0"/>
              <a:buChar char="•"/>
            </a:pPr>
            <a:endParaRPr lang="zh-CN" altLang="zh-CN" sz="2600" i="1">
              <a:sym typeface="宋体" panose="02010600030101010101" pitchFamily="2" charset="-122"/>
            </a:endParaRPr>
          </a:p>
        </p:txBody>
      </p:sp>
      <p:sp>
        <p:nvSpPr>
          <p:cNvPr id="34826" name="Rectangle 3"/>
          <p:cNvSpPr>
            <a:spLocks noGrp="1" noChangeArrowheads="1"/>
          </p:cNvSpPr>
          <p:nvPr/>
        </p:nvSpPr>
        <p:spPr bwMode="auto">
          <a:xfrm>
            <a:off x="466725" y="903306"/>
            <a:ext cx="8229600" cy="4525962"/>
          </a:xfrm>
          <a:prstGeom prst="rect">
            <a:avLst/>
          </a:prstGeom>
          <a:noFill/>
          <a:ln w="9525">
            <a:noFill/>
            <a:miter lim="800000"/>
          </a:ln>
        </p:spPr>
        <p:txBody>
          <a:bodyPr/>
          <a:lstStyle/>
          <a:p>
            <a:pPr marL="342900" indent="-342900" eaLnBrk="1" hangingPunct="1">
              <a:spcBef>
                <a:spcPct val="20000"/>
              </a:spcBef>
              <a:defRPr/>
            </a:pPr>
            <a:endParaRPr lang="zh-CN" altLang="en-US" sz="3100" b="1" dirty="0">
              <a:ea typeface="宋体" panose="02010600030101010101" pitchFamily="2" charset="-122"/>
              <a:sym typeface="Calibri" panose="020F0502020204030204" pitchFamily="34" charset="0"/>
            </a:endParaRPr>
          </a:p>
          <a:p>
            <a:pPr marL="360045" eaLnBrk="1" hangingPunct="1">
              <a:spcBef>
                <a:spcPts val="600"/>
              </a:spcBef>
              <a:buSzPct val="60000"/>
              <a:buFont typeface="Wingdings" panose="05000000000000000000" pitchFamily="2" charset="2"/>
              <a:buChar char="l"/>
              <a:defRPr/>
            </a:pPr>
            <a:r>
              <a:rPr lang="en-US" sz="2400" dirty="0">
                <a:ea typeface="宋体" panose="02010600030101010101" pitchFamily="2" charset="-122"/>
                <a:sym typeface="Calibri" panose="020F0502020204030204" pitchFamily="34" charset="0"/>
              </a:rPr>
              <a:t>  the most famous stone arch bridge in China </a:t>
            </a:r>
            <a:endParaRPr lang="zh-CN" altLang="en-US" sz="2400" dirty="0">
              <a:ea typeface="宋体" panose="02010600030101010101" pitchFamily="2" charset="-122"/>
              <a:sym typeface="Calibri" panose="020F0502020204030204" pitchFamily="34" charset="0"/>
            </a:endParaRPr>
          </a:p>
          <a:p>
            <a:pPr marL="360045" eaLnBrk="1" hangingPunct="1">
              <a:spcBef>
                <a:spcPts val="600"/>
              </a:spcBef>
              <a:buSzPct val="60000"/>
              <a:buFont typeface="Wingdings" panose="05000000000000000000" pitchFamily="2" charset="2"/>
              <a:buChar char="l"/>
              <a:defRPr/>
            </a:pPr>
            <a:r>
              <a:rPr lang="en-US" sz="2400" dirty="0">
                <a:ea typeface="宋体" panose="02010600030101010101" pitchFamily="2" charset="-122"/>
                <a:sym typeface="Calibri" panose="020F0502020204030204" pitchFamily="34" charset="0"/>
              </a:rPr>
              <a:t>  spans the Jiaohe River in Zhaoxian County</a:t>
            </a:r>
            <a:r>
              <a:rPr lang="zh-CN" altLang="en-US" sz="2400" dirty="0">
                <a:ea typeface="宋体" panose="02010600030101010101" pitchFamily="2" charset="-122"/>
                <a:sym typeface="Calibri" panose="020F0502020204030204" pitchFamily="34" charset="0"/>
              </a:rPr>
              <a:t>，</a:t>
            </a:r>
            <a:r>
              <a:rPr lang="en-US" sz="2400" dirty="0">
                <a:ea typeface="宋体" panose="02010600030101010101" pitchFamily="2" charset="-122"/>
                <a:sym typeface="Calibri" panose="020F0502020204030204" pitchFamily="34" charset="0"/>
              </a:rPr>
              <a:t>Hebei Province</a:t>
            </a:r>
            <a:endParaRPr lang="en-US" sz="2400" dirty="0">
              <a:ea typeface="宋体" panose="02010600030101010101" pitchFamily="2" charset="-122"/>
              <a:sym typeface="Calibri" panose="020F0502020204030204" pitchFamily="34" charset="0"/>
            </a:endParaRPr>
          </a:p>
          <a:p>
            <a:pPr marL="360045" eaLnBrk="1" hangingPunct="1">
              <a:spcBef>
                <a:spcPts val="600"/>
              </a:spcBef>
              <a:buSzPct val="60000"/>
              <a:buFont typeface="Wingdings" panose="05000000000000000000" pitchFamily="2" charset="2"/>
              <a:buChar char="l"/>
              <a:defRPr/>
            </a:pPr>
            <a:r>
              <a:rPr lang="en-US" sz="2400" dirty="0">
                <a:ea typeface="宋体" panose="02010600030101010101" pitchFamily="2" charset="-122"/>
                <a:sym typeface="Calibri" panose="020F0502020204030204" pitchFamily="34" charset="0"/>
              </a:rPr>
              <a:t>  built in the year of 605 by the mason (</a:t>
            </a:r>
            <a:r>
              <a:rPr lang="zh-CN" altLang="en-US" sz="2400" dirty="0">
                <a:ea typeface="宋体" panose="02010600030101010101" pitchFamily="2" charset="-122"/>
                <a:sym typeface="Calibri" panose="020F0502020204030204" pitchFamily="34" charset="0"/>
              </a:rPr>
              <a:t>石匠</a:t>
            </a:r>
            <a:r>
              <a:rPr lang="en-US" sz="2400" dirty="0">
                <a:ea typeface="宋体" panose="02010600030101010101" pitchFamily="2" charset="-122"/>
                <a:sym typeface="Calibri" panose="020F0502020204030204" pitchFamily="34" charset="0"/>
              </a:rPr>
              <a:t>) Li Chun</a:t>
            </a:r>
            <a:endParaRPr lang="zh-CN" altLang="en-US" sz="2400" dirty="0">
              <a:ea typeface="宋体" panose="02010600030101010101" pitchFamily="2" charset="-122"/>
              <a:sym typeface="Calibri" panose="020F0502020204030204" pitchFamily="34" charset="0"/>
            </a:endParaRPr>
          </a:p>
          <a:p>
            <a:pPr marL="360045" eaLnBrk="1" hangingPunct="1">
              <a:spcBef>
                <a:spcPts val="600"/>
              </a:spcBef>
              <a:buSzPct val="60000"/>
              <a:buFont typeface="Wingdings" panose="05000000000000000000" pitchFamily="2" charset="2"/>
              <a:buChar char="l"/>
              <a:defRPr/>
            </a:pPr>
            <a:r>
              <a:rPr lang="en-US" sz="2400" dirty="0">
                <a:ea typeface="宋体" panose="02010600030101010101" pitchFamily="2" charset="-122"/>
                <a:sym typeface="Calibri" panose="020F0502020204030204" pitchFamily="34" charset="0"/>
              </a:rPr>
              <a:t>  is still being used today, making it one of the bridges with </a:t>
            </a:r>
            <a:endParaRPr lang="en-US" sz="2400" dirty="0" smtClean="0">
              <a:ea typeface="宋体" panose="02010600030101010101" pitchFamily="2" charset="-122"/>
              <a:sym typeface="Calibri" panose="020F0502020204030204" pitchFamily="34" charset="0"/>
            </a:endParaRPr>
          </a:p>
          <a:p>
            <a:pPr marL="360045" eaLnBrk="1" hangingPunct="1">
              <a:spcBef>
                <a:spcPts val="600"/>
              </a:spcBef>
              <a:buSzPct val="60000"/>
              <a:defRPr/>
            </a:pPr>
            <a:r>
              <a:rPr lang="en-US" sz="2400" dirty="0">
                <a:ea typeface="宋体" panose="02010600030101010101" pitchFamily="2" charset="-122"/>
                <a:sym typeface="Calibri" panose="020F0502020204030204" pitchFamily="34" charset="0"/>
              </a:rPr>
              <a:t> </a:t>
            </a:r>
            <a:r>
              <a:rPr lang="en-US" sz="2400" dirty="0" smtClean="0">
                <a:ea typeface="宋体" panose="02010600030101010101" pitchFamily="2" charset="-122"/>
                <a:sym typeface="Calibri" panose="020F0502020204030204" pitchFamily="34" charset="0"/>
              </a:rPr>
              <a:t>   the </a:t>
            </a:r>
            <a:r>
              <a:rPr lang="en-US" sz="2400" dirty="0">
                <a:ea typeface="宋体" panose="02010600030101010101" pitchFamily="2" charset="-122"/>
                <a:sym typeface="Calibri" panose="020F0502020204030204" pitchFamily="34" charset="0"/>
              </a:rPr>
              <a:t>longest service life in the world </a:t>
            </a:r>
            <a:endParaRPr lang="zh-CN" altLang="en-US" sz="2400" dirty="0">
              <a:ea typeface="宋体" panose="02010600030101010101" pitchFamily="2" charset="-122"/>
            </a:endParaRPr>
          </a:p>
        </p:txBody>
      </p:sp>
      <p:sp>
        <p:nvSpPr>
          <p:cNvPr id="46088" name="文本框 3"/>
          <p:cNvSpPr>
            <a:spLocks noChangeArrowheads="1"/>
          </p:cNvSpPr>
          <p:nvPr/>
        </p:nvSpPr>
        <p:spPr bwMode="auto">
          <a:xfrm>
            <a:off x="107950" y="928674"/>
            <a:ext cx="5819775" cy="503599"/>
          </a:xfrm>
          <a:prstGeom prst="rect">
            <a:avLst/>
          </a:prstGeom>
          <a:noFill/>
          <a:ln w="9525">
            <a:noFill/>
            <a:miter lim="800000"/>
          </a:ln>
        </p:spPr>
        <p:txBody>
          <a:bodyPr>
            <a:spAutoFit/>
          </a:bodyPr>
          <a:lstStyle/>
          <a:p>
            <a:pPr>
              <a:lnSpc>
                <a:spcPct val="120000"/>
              </a:lnSpc>
            </a:pPr>
            <a:r>
              <a:rPr lang="en-US" altLang="zh-CN" sz="2400" dirty="0">
                <a:solidFill>
                  <a:srgbClr val="CC6600"/>
                </a:solidFill>
                <a:sym typeface="宋体" panose="02010600030101010101" pitchFamily="2" charset="-122"/>
              </a:rPr>
              <a:t>          </a:t>
            </a:r>
            <a:r>
              <a:rPr lang="en-US" altLang="zh-CN" sz="2400" b="1" dirty="0" err="1">
                <a:solidFill>
                  <a:srgbClr val="CC6600"/>
                </a:solidFill>
                <a:sym typeface="宋体" panose="02010600030101010101" pitchFamily="2" charset="-122"/>
              </a:rPr>
              <a:t>Anji</a:t>
            </a:r>
            <a:r>
              <a:rPr lang="en-US" altLang="zh-CN" sz="2400" b="1" dirty="0">
                <a:solidFill>
                  <a:srgbClr val="CC6600"/>
                </a:solidFill>
                <a:sym typeface="宋体" panose="02010600030101010101" pitchFamily="2" charset="-122"/>
              </a:rPr>
              <a:t> Bridge/</a:t>
            </a:r>
            <a:r>
              <a:rPr lang="en-US" altLang="zh-CN" sz="2400" b="1" dirty="0" err="1">
                <a:solidFill>
                  <a:srgbClr val="CC6600"/>
                </a:solidFill>
                <a:sym typeface="宋体" panose="02010600030101010101" pitchFamily="2" charset="-122"/>
              </a:rPr>
              <a:t>Zhaozhou</a:t>
            </a:r>
            <a:r>
              <a:rPr lang="en-US" altLang="zh-CN" sz="2400" b="1" dirty="0">
                <a:solidFill>
                  <a:srgbClr val="CC6600"/>
                </a:solidFill>
                <a:sym typeface="宋体" panose="02010600030101010101" pitchFamily="2" charset="-122"/>
              </a:rPr>
              <a:t> Bridge </a:t>
            </a:r>
            <a:endParaRPr lang="zh-CN" altLang="en-US" sz="2400" b="1" dirty="0">
              <a:solidFill>
                <a:srgbClr val="CC6600"/>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2" name="Picture 5" descr="赵州桥"/>
          <p:cNvPicPr>
            <a:picLocks noChangeAspect="1" noChangeArrowheads="1"/>
          </p:cNvPicPr>
          <p:nvPr/>
        </p:nvPicPr>
        <p:blipFill>
          <a:blip r:embed="rId2"/>
          <a:srcRect t="13954" b="11627"/>
          <a:stretch>
            <a:fillRect/>
          </a:stretch>
        </p:blipFill>
        <p:spPr bwMode="auto">
          <a:xfrm>
            <a:off x="1285852" y="3786214"/>
            <a:ext cx="6572264" cy="178593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25">
                                            <p:txEl>
                                              <p:pRg st="0" end="0"/>
                                            </p:txEl>
                                          </p:spTgt>
                                        </p:tgtEl>
                                        <p:attrNameLst>
                                          <p:attrName>style.visibility</p:attrName>
                                        </p:attrNameLst>
                                      </p:cBhvr>
                                      <p:to>
                                        <p:strVal val="visible"/>
                                      </p:to>
                                    </p:set>
                                  </p:childTnLst>
                                </p:cTn>
                              </p:par>
                              <p:par>
                                <p:cTn id="7" presetID="55" presetClass="entr" presetSubtype="0" fill="hold" nodeType="withEffect">
                                  <p:stCondLst>
                                    <p:cond delay="0"/>
                                  </p:stCondLst>
                                  <p:childTnLst>
                                    <p:set>
                                      <p:cBhvr>
                                        <p:cTn id="8" dur="1" fill="hold">
                                          <p:stCondLst>
                                            <p:cond delay="0"/>
                                          </p:stCondLst>
                                        </p:cTn>
                                        <p:tgtEl>
                                          <p:spTgt spid="34826">
                                            <p:txEl>
                                              <p:pRg st="1" end="1"/>
                                            </p:txEl>
                                          </p:spTgt>
                                        </p:tgtEl>
                                        <p:attrNameLst>
                                          <p:attrName>style.visibility</p:attrName>
                                        </p:attrNameLst>
                                      </p:cBhvr>
                                      <p:to>
                                        <p:strVal val="visible"/>
                                      </p:to>
                                    </p:set>
                                    <p:anim calcmode="lin" valueType="num">
                                      <p:cBhvr>
                                        <p:cTn id="9" dur="1000" fill="hold"/>
                                        <p:tgtEl>
                                          <p:spTgt spid="34826">
                                            <p:txEl>
                                              <p:pRg st="1" end="1"/>
                                            </p:txEl>
                                          </p:spTgt>
                                        </p:tgtEl>
                                        <p:attrNameLst>
                                          <p:attrName>ppt_w</p:attrName>
                                        </p:attrNameLst>
                                      </p:cBhvr>
                                      <p:tavLst>
                                        <p:tav tm="0">
                                          <p:val>
                                            <p:strVal val="#ppt_w*0.70"/>
                                          </p:val>
                                        </p:tav>
                                        <p:tav tm="100000">
                                          <p:val>
                                            <p:strVal val="#ppt_w"/>
                                          </p:val>
                                        </p:tav>
                                      </p:tavLst>
                                    </p:anim>
                                    <p:anim calcmode="lin" valueType="num">
                                      <p:cBhvr>
                                        <p:cTn id="10" dur="1000" fill="hold"/>
                                        <p:tgtEl>
                                          <p:spTgt spid="34826">
                                            <p:txEl>
                                              <p:pRg st="1" end="1"/>
                                            </p:txEl>
                                          </p:spTgt>
                                        </p:tgtEl>
                                        <p:attrNameLst>
                                          <p:attrName>ppt_h</p:attrName>
                                        </p:attrNameLst>
                                      </p:cBhvr>
                                      <p:tavLst>
                                        <p:tav tm="0">
                                          <p:val>
                                            <p:strVal val="#ppt_h"/>
                                          </p:val>
                                        </p:tav>
                                        <p:tav tm="100000">
                                          <p:val>
                                            <p:strVal val="#ppt_h"/>
                                          </p:val>
                                        </p:tav>
                                      </p:tavLst>
                                    </p:anim>
                                    <p:animEffect transition="in" filter="fade">
                                      <p:cBhvr>
                                        <p:cTn id="11" dur="1000"/>
                                        <p:tgtEl>
                                          <p:spTgt spid="34826">
                                            <p:txEl>
                                              <p:pRg st="1" end="1"/>
                                            </p:txEl>
                                          </p:spTgt>
                                        </p:tgtEl>
                                      </p:cBhvr>
                                    </p:animEffect>
                                  </p:childTnLst>
                                </p:cTn>
                              </p:par>
                              <p:par>
                                <p:cTn id="12" presetID="55" presetClass="entr" presetSubtype="0" fill="hold" nodeType="withEffect">
                                  <p:stCondLst>
                                    <p:cond delay="0"/>
                                  </p:stCondLst>
                                  <p:childTnLst>
                                    <p:set>
                                      <p:cBhvr>
                                        <p:cTn id="13" dur="1" fill="hold">
                                          <p:stCondLst>
                                            <p:cond delay="0"/>
                                          </p:stCondLst>
                                        </p:cTn>
                                        <p:tgtEl>
                                          <p:spTgt spid="34826">
                                            <p:txEl>
                                              <p:pRg st="2" end="2"/>
                                            </p:txEl>
                                          </p:spTgt>
                                        </p:tgtEl>
                                        <p:attrNameLst>
                                          <p:attrName>style.visibility</p:attrName>
                                        </p:attrNameLst>
                                      </p:cBhvr>
                                      <p:to>
                                        <p:strVal val="visible"/>
                                      </p:to>
                                    </p:set>
                                    <p:anim calcmode="lin" valueType="num">
                                      <p:cBhvr>
                                        <p:cTn id="14" dur="1000" fill="hold"/>
                                        <p:tgtEl>
                                          <p:spTgt spid="34826">
                                            <p:txEl>
                                              <p:pRg st="2" end="2"/>
                                            </p:txEl>
                                          </p:spTgt>
                                        </p:tgtEl>
                                        <p:attrNameLst>
                                          <p:attrName>ppt_w</p:attrName>
                                        </p:attrNameLst>
                                      </p:cBhvr>
                                      <p:tavLst>
                                        <p:tav tm="0">
                                          <p:val>
                                            <p:strVal val="#ppt_w*0.70"/>
                                          </p:val>
                                        </p:tav>
                                        <p:tav tm="100000">
                                          <p:val>
                                            <p:strVal val="#ppt_w"/>
                                          </p:val>
                                        </p:tav>
                                      </p:tavLst>
                                    </p:anim>
                                    <p:anim calcmode="lin" valueType="num">
                                      <p:cBhvr>
                                        <p:cTn id="15" dur="1000" fill="hold"/>
                                        <p:tgtEl>
                                          <p:spTgt spid="34826">
                                            <p:txEl>
                                              <p:pRg st="2" end="2"/>
                                            </p:txEl>
                                          </p:spTgt>
                                        </p:tgtEl>
                                        <p:attrNameLst>
                                          <p:attrName>ppt_h</p:attrName>
                                        </p:attrNameLst>
                                      </p:cBhvr>
                                      <p:tavLst>
                                        <p:tav tm="0">
                                          <p:val>
                                            <p:strVal val="#ppt_h"/>
                                          </p:val>
                                        </p:tav>
                                        <p:tav tm="100000">
                                          <p:val>
                                            <p:strVal val="#ppt_h"/>
                                          </p:val>
                                        </p:tav>
                                      </p:tavLst>
                                    </p:anim>
                                    <p:animEffect transition="in" filter="fade">
                                      <p:cBhvr>
                                        <p:cTn id="16" dur="1000"/>
                                        <p:tgtEl>
                                          <p:spTgt spid="34826">
                                            <p:txEl>
                                              <p:pRg st="2" end="2"/>
                                            </p:txEl>
                                          </p:spTgt>
                                        </p:tgtEl>
                                      </p:cBhvr>
                                    </p:animEffect>
                                  </p:childTnLst>
                                </p:cTn>
                              </p:par>
                              <p:par>
                                <p:cTn id="17" presetID="55" presetClass="entr" presetSubtype="0" fill="hold" nodeType="withEffect">
                                  <p:stCondLst>
                                    <p:cond delay="0"/>
                                  </p:stCondLst>
                                  <p:childTnLst>
                                    <p:set>
                                      <p:cBhvr>
                                        <p:cTn id="18" dur="1" fill="hold">
                                          <p:stCondLst>
                                            <p:cond delay="0"/>
                                          </p:stCondLst>
                                        </p:cTn>
                                        <p:tgtEl>
                                          <p:spTgt spid="34826">
                                            <p:txEl>
                                              <p:pRg st="3" end="3"/>
                                            </p:txEl>
                                          </p:spTgt>
                                        </p:tgtEl>
                                        <p:attrNameLst>
                                          <p:attrName>style.visibility</p:attrName>
                                        </p:attrNameLst>
                                      </p:cBhvr>
                                      <p:to>
                                        <p:strVal val="visible"/>
                                      </p:to>
                                    </p:set>
                                    <p:anim calcmode="lin" valueType="num">
                                      <p:cBhvr>
                                        <p:cTn id="19" dur="1000" fill="hold"/>
                                        <p:tgtEl>
                                          <p:spTgt spid="34826">
                                            <p:txEl>
                                              <p:pRg st="3" end="3"/>
                                            </p:txEl>
                                          </p:spTgt>
                                        </p:tgtEl>
                                        <p:attrNameLst>
                                          <p:attrName>ppt_w</p:attrName>
                                        </p:attrNameLst>
                                      </p:cBhvr>
                                      <p:tavLst>
                                        <p:tav tm="0">
                                          <p:val>
                                            <p:strVal val="#ppt_w*0.70"/>
                                          </p:val>
                                        </p:tav>
                                        <p:tav tm="100000">
                                          <p:val>
                                            <p:strVal val="#ppt_w"/>
                                          </p:val>
                                        </p:tav>
                                      </p:tavLst>
                                    </p:anim>
                                    <p:anim calcmode="lin" valueType="num">
                                      <p:cBhvr>
                                        <p:cTn id="20" dur="1000" fill="hold"/>
                                        <p:tgtEl>
                                          <p:spTgt spid="34826">
                                            <p:txEl>
                                              <p:pRg st="3" end="3"/>
                                            </p:txEl>
                                          </p:spTgt>
                                        </p:tgtEl>
                                        <p:attrNameLst>
                                          <p:attrName>ppt_h</p:attrName>
                                        </p:attrNameLst>
                                      </p:cBhvr>
                                      <p:tavLst>
                                        <p:tav tm="0">
                                          <p:val>
                                            <p:strVal val="#ppt_h"/>
                                          </p:val>
                                        </p:tav>
                                        <p:tav tm="100000">
                                          <p:val>
                                            <p:strVal val="#ppt_h"/>
                                          </p:val>
                                        </p:tav>
                                      </p:tavLst>
                                    </p:anim>
                                    <p:animEffect transition="in" filter="fade">
                                      <p:cBhvr>
                                        <p:cTn id="21" dur="1000"/>
                                        <p:tgtEl>
                                          <p:spTgt spid="34826">
                                            <p:txEl>
                                              <p:pRg st="3" end="3"/>
                                            </p:txEl>
                                          </p:spTgt>
                                        </p:tgtEl>
                                      </p:cBhvr>
                                    </p:animEffect>
                                  </p:childTnLst>
                                </p:cTn>
                              </p:par>
                              <p:par>
                                <p:cTn id="22" presetID="55" presetClass="entr" presetSubtype="0" fill="hold" nodeType="withEffect">
                                  <p:stCondLst>
                                    <p:cond delay="0"/>
                                  </p:stCondLst>
                                  <p:childTnLst>
                                    <p:set>
                                      <p:cBhvr>
                                        <p:cTn id="23" dur="1" fill="hold">
                                          <p:stCondLst>
                                            <p:cond delay="0"/>
                                          </p:stCondLst>
                                        </p:cTn>
                                        <p:tgtEl>
                                          <p:spTgt spid="34826">
                                            <p:txEl>
                                              <p:pRg st="4" end="4"/>
                                            </p:txEl>
                                          </p:spTgt>
                                        </p:tgtEl>
                                        <p:attrNameLst>
                                          <p:attrName>style.visibility</p:attrName>
                                        </p:attrNameLst>
                                      </p:cBhvr>
                                      <p:to>
                                        <p:strVal val="visible"/>
                                      </p:to>
                                    </p:set>
                                    <p:anim calcmode="lin" valueType="num">
                                      <p:cBhvr>
                                        <p:cTn id="24" dur="1000" fill="hold"/>
                                        <p:tgtEl>
                                          <p:spTgt spid="34826">
                                            <p:txEl>
                                              <p:pRg st="4" end="4"/>
                                            </p:txEl>
                                          </p:spTgt>
                                        </p:tgtEl>
                                        <p:attrNameLst>
                                          <p:attrName>ppt_w</p:attrName>
                                        </p:attrNameLst>
                                      </p:cBhvr>
                                      <p:tavLst>
                                        <p:tav tm="0">
                                          <p:val>
                                            <p:strVal val="#ppt_w*0.70"/>
                                          </p:val>
                                        </p:tav>
                                        <p:tav tm="100000">
                                          <p:val>
                                            <p:strVal val="#ppt_w"/>
                                          </p:val>
                                        </p:tav>
                                      </p:tavLst>
                                    </p:anim>
                                    <p:anim calcmode="lin" valueType="num">
                                      <p:cBhvr>
                                        <p:cTn id="25" dur="1000" fill="hold"/>
                                        <p:tgtEl>
                                          <p:spTgt spid="34826">
                                            <p:txEl>
                                              <p:pRg st="4" end="4"/>
                                            </p:txEl>
                                          </p:spTgt>
                                        </p:tgtEl>
                                        <p:attrNameLst>
                                          <p:attrName>ppt_h</p:attrName>
                                        </p:attrNameLst>
                                      </p:cBhvr>
                                      <p:tavLst>
                                        <p:tav tm="0">
                                          <p:val>
                                            <p:strVal val="#ppt_h"/>
                                          </p:val>
                                        </p:tav>
                                        <p:tav tm="100000">
                                          <p:val>
                                            <p:strVal val="#ppt_h"/>
                                          </p:val>
                                        </p:tav>
                                      </p:tavLst>
                                    </p:anim>
                                    <p:animEffect transition="in" filter="fade">
                                      <p:cBhvr>
                                        <p:cTn id="26" dur="1000"/>
                                        <p:tgtEl>
                                          <p:spTgt spid="34826">
                                            <p:txEl>
                                              <p:pRg st="4" end="4"/>
                                            </p:txEl>
                                          </p:spTgt>
                                        </p:tgtEl>
                                      </p:cBhvr>
                                    </p:animEffect>
                                  </p:childTnLst>
                                </p:cTn>
                              </p:par>
                              <p:par>
                                <p:cTn id="27" presetID="55" presetClass="entr" presetSubtype="0" fill="hold" nodeType="withEffect">
                                  <p:stCondLst>
                                    <p:cond delay="0"/>
                                  </p:stCondLst>
                                  <p:childTnLst>
                                    <p:set>
                                      <p:cBhvr>
                                        <p:cTn id="28" dur="1" fill="hold">
                                          <p:stCondLst>
                                            <p:cond delay="0"/>
                                          </p:stCondLst>
                                        </p:cTn>
                                        <p:tgtEl>
                                          <p:spTgt spid="34826">
                                            <p:txEl>
                                              <p:pRg st="5" end="5"/>
                                            </p:txEl>
                                          </p:spTgt>
                                        </p:tgtEl>
                                        <p:attrNameLst>
                                          <p:attrName>style.visibility</p:attrName>
                                        </p:attrNameLst>
                                      </p:cBhvr>
                                      <p:to>
                                        <p:strVal val="visible"/>
                                      </p:to>
                                    </p:set>
                                    <p:anim calcmode="lin" valueType="num">
                                      <p:cBhvr>
                                        <p:cTn id="29" dur="1000" fill="hold"/>
                                        <p:tgtEl>
                                          <p:spTgt spid="34826">
                                            <p:txEl>
                                              <p:pRg st="5" end="5"/>
                                            </p:txEl>
                                          </p:spTgt>
                                        </p:tgtEl>
                                        <p:attrNameLst>
                                          <p:attrName>ppt_w</p:attrName>
                                        </p:attrNameLst>
                                      </p:cBhvr>
                                      <p:tavLst>
                                        <p:tav tm="0">
                                          <p:val>
                                            <p:strVal val="#ppt_w*0.70"/>
                                          </p:val>
                                        </p:tav>
                                        <p:tav tm="100000">
                                          <p:val>
                                            <p:strVal val="#ppt_w"/>
                                          </p:val>
                                        </p:tav>
                                      </p:tavLst>
                                    </p:anim>
                                    <p:anim calcmode="lin" valueType="num">
                                      <p:cBhvr>
                                        <p:cTn id="30" dur="1000" fill="hold"/>
                                        <p:tgtEl>
                                          <p:spTgt spid="34826">
                                            <p:txEl>
                                              <p:pRg st="5" end="5"/>
                                            </p:txEl>
                                          </p:spTgt>
                                        </p:tgtEl>
                                        <p:attrNameLst>
                                          <p:attrName>ppt_h</p:attrName>
                                        </p:attrNameLst>
                                      </p:cBhvr>
                                      <p:tavLst>
                                        <p:tav tm="0">
                                          <p:val>
                                            <p:strVal val="#ppt_h"/>
                                          </p:val>
                                        </p:tav>
                                        <p:tav tm="100000">
                                          <p:val>
                                            <p:strVal val="#ppt_h"/>
                                          </p:val>
                                        </p:tav>
                                      </p:tavLst>
                                    </p:anim>
                                    <p:animEffect transition="in" filter="fade">
                                      <p:cBhvr>
                                        <p:cTn id="31" dur="1000"/>
                                        <p:tgtEl>
                                          <p:spTgt spid="3482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32" name="组合 3"/>
          <p:cNvGrpSpPr/>
          <p:nvPr/>
        </p:nvGrpSpPr>
        <p:grpSpPr bwMode="auto">
          <a:xfrm>
            <a:off x="0" y="579438"/>
            <a:ext cx="9144000" cy="420687"/>
            <a:chOff x="0" y="0"/>
            <a:chExt cx="9144000" cy="420086"/>
          </a:xfrm>
        </p:grpSpPr>
        <p:sp>
          <p:nvSpPr>
            <p:cNvPr id="48137" name="直接连接符 4"/>
            <p:cNvSpPr>
              <a:spLocks noChangeShapeType="1"/>
            </p:cNvSpPr>
            <p:nvPr/>
          </p:nvSpPr>
          <p:spPr bwMode="auto">
            <a:xfrm>
              <a:off x="4859338" y="210836"/>
              <a:ext cx="4284662" cy="1"/>
            </a:xfrm>
            <a:prstGeom prst="line">
              <a:avLst/>
            </a:prstGeom>
            <a:noFill/>
            <a:ln w="9525">
              <a:solidFill>
                <a:srgbClr val="A71F13"/>
              </a:solidFill>
              <a:bevel/>
            </a:ln>
          </p:spPr>
          <p:txBody>
            <a:bodyPr/>
            <a:lstStyle/>
            <a:p>
              <a:endParaRPr lang="zh-CN" altLang="en-US"/>
            </a:p>
          </p:txBody>
        </p:sp>
        <p:pic>
          <p:nvPicPr>
            <p:cNvPr id="48138"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0"/>
              <a:ext cx="420086" cy="420086"/>
            </a:xfrm>
            <a:prstGeom prst="rect">
              <a:avLst/>
            </a:prstGeom>
            <a:noFill/>
            <a:ln w="9525">
              <a:noFill/>
              <a:miter lim="800000"/>
              <a:headEnd/>
              <a:tailEnd/>
            </a:ln>
          </p:spPr>
        </p:pic>
        <p:sp>
          <p:nvSpPr>
            <p:cNvPr id="48139" name="直接连接符 6"/>
            <p:cNvSpPr>
              <a:spLocks noChangeShapeType="1"/>
            </p:cNvSpPr>
            <p:nvPr/>
          </p:nvSpPr>
          <p:spPr bwMode="auto">
            <a:xfrm>
              <a:off x="0" y="210836"/>
              <a:ext cx="4284663" cy="1"/>
            </a:xfrm>
            <a:prstGeom prst="line">
              <a:avLst/>
            </a:prstGeom>
            <a:noFill/>
            <a:ln w="9525">
              <a:solidFill>
                <a:srgbClr val="A71F13"/>
              </a:solidFill>
              <a:bevel/>
            </a:ln>
          </p:spPr>
          <p:txBody>
            <a:bodyPr/>
            <a:lstStyle/>
            <a:p>
              <a:endParaRPr lang="zh-CN" altLang="en-US"/>
            </a:p>
          </p:txBody>
        </p:sp>
      </p:grpSp>
      <p:sp>
        <p:nvSpPr>
          <p:cNvPr id="48133" name="TextBox 8"/>
          <p:cNvSpPr>
            <a:spLocks noChangeArrowheads="1"/>
          </p:cNvSpPr>
          <p:nvPr/>
        </p:nvSpPr>
        <p:spPr bwMode="auto">
          <a:xfrm>
            <a:off x="-106363" y="839788"/>
            <a:ext cx="5218113" cy="534035"/>
          </a:xfrm>
          <a:prstGeom prst="rect">
            <a:avLst/>
          </a:prstGeom>
          <a:noFill/>
          <a:ln w="9525">
            <a:noFill/>
            <a:miter lim="800000"/>
          </a:ln>
        </p:spPr>
        <p:txBody>
          <a:bodyPr>
            <a:spAutoFit/>
          </a:bodyPr>
          <a:lstStyle/>
          <a:p>
            <a:pPr algn="ctr" eaLnBrk="1" hangingPunct="1">
              <a:lnSpc>
                <a:spcPct val="120000"/>
              </a:lnSpc>
            </a:pPr>
            <a:r>
              <a:rPr lang="en-US" altLang="zh-CN" sz="2400" b="1" dirty="0" err="1">
                <a:solidFill>
                  <a:srgbClr val="CC6600"/>
                </a:solidFill>
                <a:sym typeface="宋体" panose="02010600030101010101" pitchFamily="2" charset="-122"/>
              </a:rPr>
              <a:t>Lugouqiao</a:t>
            </a:r>
            <a:r>
              <a:rPr lang="en-US" altLang="zh-CN" sz="2400" b="1" dirty="0">
                <a:solidFill>
                  <a:srgbClr val="CC6600"/>
                </a:solidFill>
                <a:sym typeface="宋体" panose="02010600030101010101" pitchFamily="2" charset="-122"/>
              </a:rPr>
              <a:t> /Marco Polo Bridge</a:t>
            </a:r>
            <a:r>
              <a:rPr lang="zh-CN" altLang="en-US" sz="2400" b="1" dirty="0">
                <a:solidFill>
                  <a:srgbClr val="CC6600"/>
                </a:solidFill>
                <a:sym typeface="宋体" panose="02010600030101010101" pitchFamily="2" charset="-122"/>
              </a:rPr>
              <a:t>卢沟桥</a:t>
            </a:r>
            <a:endParaRPr lang="zh-CN" altLang="en-US" sz="2400" b="1" dirty="0">
              <a:solidFill>
                <a:srgbClr val="CC6600"/>
              </a:solidFill>
              <a:sym typeface="宋体" panose="02010600030101010101" pitchFamily="2" charset="-122"/>
            </a:endParaRPr>
          </a:p>
        </p:txBody>
      </p:sp>
      <p:sp>
        <p:nvSpPr>
          <p:cNvPr id="48134" name="Rectangle 5"/>
          <p:cNvSpPr>
            <a:spLocks noChangeArrowheads="1"/>
          </p:cNvSpPr>
          <p:nvPr/>
        </p:nvSpPr>
        <p:spPr bwMode="auto">
          <a:xfrm>
            <a:off x="395288" y="1344613"/>
            <a:ext cx="6105538" cy="4525962"/>
          </a:xfrm>
          <a:prstGeom prst="rect">
            <a:avLst/>
          </a:prstGeom>
          <a:noFill/>
          <a:ln w="9525">
            <a:noFill/>
            <a:miter lim="800000"/>
          </a:ln>
        </p:spPr>
        <p:txBody>
          <a:bodyPr/>
          <a:lstStyle/>
          <a:p>
            <a:pPr marL="358775">
              <a:spcBef>
                <a:spcPts val="600"/>
              </a:spcBef>
              <a:buSzPct val="60000"/>
              <a:buFont typeface="Wingdings" panose="05000000000000000000" pitchFamily="2" charset="2"/>
              <a:buChar char="l"/>
            </a:pPr>
            <a:r>
              <a:rPr lang="en-US" altLang="zh-CN" sz="2400" dirty="0">
                <a:solidFill>
                  <a:srgbClr val="000000"/>
                </a:solidFill>
                <a:sym typeface="宋体" panose="02010600030101010101" pitchFamily="2" charset="-122"/>
              </a:rPr>
              <a:t>  over the </a:t>
            </a:r>
            <a:r>
              <a:rPr lang="en-US" altLang="zh-CN" sz="2400" dirty="0" err="1">
                <a:solidFill>
                  <a:srgbClr val="000000"/>
                </a:solidFill>
                <a:sym typeface="宋体" panose="02010600030101010101" pitchFamily="2" charset="-122"/>
              </a:rPr>
              <a:t>Yongding</a:t>
            </a:r>
            <a:r>
              <a:rPr lang="en-US" altLang="zh-CN" sz="2400" dirty="0">
                <a:solidFill>
                  <a:srgbClr val="000000"/>
                </a:solidFill>
                <a:sym typeface="宋体" panose="02010600030101010101" pitchFamily="2" charset="-122"/>
              </a:rPr>
              <a:t> River</a:t>
            </a:r>
            <a:endParaRPr lang="zh-CN" altLang="en-US" sz="2400" dirty="0">
              <a:solidFill>
                <a:srgbClr val="000000"/>
              </a:solidFill>
              <a:sym typeface="宋体" panose="02010600030101010101" pitchFamily="2" charset="-122"/>
            </a:endParaRPr>
          </a:p>
          <a:p>
            <a:pPr marL="358775">
              <a:spcBef>
                <a:spcPts val="600"/>
              </a:spcBef>
              <a:buSzPct val="60000"/>
              <a:buFont typeface="Wingdings" panose="05000000000000000000" pitchFamily="2" charset="2"/>
              <a:buChar char="l"/>
            </a:pPr>
            <a:r>
              <a:rPr lang="en-US" altLang="zh-CN" sz="2400" dirty="0">
                <a:solidFill>
                  <a:srgbClr val="000000"/>
                </a:solidFill>
                <a:sym typeface="宋体" panose="02010600030101010101" pitchFamily="2" charset="-122"/>
              </a:rPr>
              <a:t>  built in the years from 1189 to 1192 in the </a:t>
            </a:r>
            <a:endParaRPr lang="en-US" altLang="zh-CN" sz="2400" dirty="0" smtClean="0">
              <a:solidFill>
                <a:srgbClr val="000000"/>
              </a:solidFill>
              <a:sym typeface="宋体" panose="02010600030101010101" pitchFamily="2" charset="-122"/>
            </a:endParaRPr>
          </a:p>
          <a:p>
            <a:pPr marL="358775">
              <a:spcBef>
                <a:spcPts val="600"/>
              </a:spcBef>
              <a:buSzPct val="60000"/>
            </a:pPr>
            <a:r>
              <a:rPr lang="en-US" altLang="zh-CN" sz="2400" dirty="0">
                <a:solidFill>
                  <a:srgbClr val="000000"/>
                </a:solidFill>
                <a:sym typeface="宋体" panose="02010600030101010101" pitchFamily="2" charset="-122"/>
              </a:rPr>
              <a:t> </a:t>
            </a:r>
            <a:r>
              <a:rPr lang="en-US" altLang="zh-CN" sz="2400" dirty="0" smtClean="0">
                <a:solidFill>
                  <a:srgbClr val="000000"/>
                </a:solidFill>
                <a:sym typeface="宋体" panose="02010600030101010101" pitchFamily="2" charset="-122"/>
              </a:rPr>
              <a:t>   southwest </a:t>
            </a:r>
            <a:r>
              <a:rPr lang="en-US" altLang="zh-CN" sz="2400" dirty="0">
                <a:solidFill>
                  <a:srgbClr val="000000"/>
                </a:solidFill>
                <a:sym typeface="宋体" panose="02010600030101010101" pitchFamily="2" charset="-122"/>
              </a:rPr>
              <a:t>of Beijing</a:t>
            </a:r>
            <a:endParaRPr lang="en-US" altLang="zh-CN" sz="2400" dirty="0">
              <a:solidFill>
                <a:srgbClr val="000000"/>
              </a:solidFill>
              <a:sym typeface="宋体" panose="02010600030101010101" pitchFamily="2" charset="-122"/>
            </a:endParaRPr>
          </a:p>
          <a:p>
            <a:pPr marL="358775">
              <a:spcBef>
                <a:spcPts val="600"/>
              </a:spcBef>
              <a:buSzPct val="60000"/>
              <a:buFont typeface="Wingdings" panose="05000000000000000000" pitchFamily="2" charset="2"/>
              <a:buChar char="l"/>
            </a:pPr>
            <a:r>
              <a:rPr lang="en-US" altLang="zh-CN" sz="2400" dirty="0">
                <a:solidFill>
                  <a:srgbClr val="000000"/>
                </a:solidFill>
                <a:sym typeface="宋体" panose="02010600030101010101" pitchFamily="2" charset="-122"/>
              </a:rPr>
              <a:t>  265 </a:t>
            </a:r>
            <a:r>
              <a:rPr lang="en-US" altLang="zh-CN" sz="2400" dirty="0" err="1">
                <a:solidFill>
                  <a:srgbClr val="000000"/>
                </a:solidFill>
                <a:sym typeface="宋体" panose="02010600030101010101" pitchFamily="2" charset="-122"/>
              </a:rPr>
              <a:t>metres</a:t>
            </a:r>
            <a:r>
              <a:rPr lang="en-US" altLang="zh-CN" sz="2400" dirty="0">
                <a:solidFill>
                  <a:srgbClr val="000000"/>
                </a:solidFill>
                <a:sym typeface="宋体" panose="02010600030101010101" pitchFamily="2" charset="-122"/>
              </a:rPr>
              <a:t> long and comprises 11 arches </a:t>
            </a:r>
            <a:endParaRPr lang="en-US" altLang="zh-CN" sz="2400" dirty="0" smtClean="0">
              <a:solidFill>
                <a:srgbClr val="000000"/>
              </a:solidFill>
              <a:sym typeface="宋体" panose="02010600030101010101" pitchFamily="2" charset="-122"/>
            </a:endParaRPr>
          </a:p>
          <a:p>
            <a:pPr marL="358775">
              <a:spcBef>
                <a:spcPts val="600"/>
              </a:spcBef>
              <a:buSzPct val="60000"/>
            </a:pPr>
            <a:r>
              <a:rPr lang="en-US" altLang="zh-CN" sz="2400" dirty="0">
                <a:solidFill>
                  <a:srgbClr val="000000"/>
                </a:solidFill>
                <a:sym typeface="宋体" panose="02010600030101010101" pitchFamily="2" charset="-122"/>
              </a:rPr>
              <a:t> </a:t>
            </a:r>
            <a:r>
              <a:rPr lang="en-US" altLang="zh-CN" sz="2400" dirty="0" smtClean="0">
                <a:solidFill>
                  <a:srgbClr val="000000"/>
                </a:solidFill>
                <a:sym typeface="宋体" panose="02010600030101010101" pitchFamily="2" charset="-122"/>
              </a:rPr>
              <a:t>   with </a:t>
            </a:r>
            <a:r>
              <a:rPr lang="en-US" altLang="zh-CN" sz="2400" dirty="0">
                <a:solidFill>
                  <a:srgbClr val="000000"/>
                </a:solidFill>
                <a:sym typeface="宋体" panose="02010600030101010101" pitchFamily="2" charset="-122"/>
              </a:rPr>
              <a:t>spans ranging from 16 to 21.6 </a:t>
            </a:r>
            <a:r>
              <a:rPr lang="en-US" altLang="zh-CN" sz="2400" dirty="0" err="1">
                <a:solidFill>
                  <a:srgbClr val="000000"/>
                </a:solidFill>
                <a:sym typeface="宋体" panose="02010600030101010101" pitchFamily="2" charset="-122"/>
              </a:rPr>
              <a:t>metres</a:t>
            </a:r>
            <a:endParaRPr lang="en-US" altLang="zh-CN" sz="2400" dirty="0">
              <a:solidFill>
                <a:srgbClr val="000000"/>
              </a:solidFill>
              <a:sym typeface="宋体" panose="02010600030101010101" pitchFamily="2" charset="-122"/>
            </a:endParaRPr>
          </a:p>
          <a:p>
            <a:pPr marL="358775">
              <a:spcBef>
                <a:spcPts val="600"/>
              </a:spcBef>
              <a:buSzPct val="60000"/>
              <a:buFont typeface="Wingdings" panose="05000000000000000000" pitchFamily="2" charset="2"/>
              <a:buChar char="l"/>
            </a:pPr>
            <a:r>
              <a:rPr lang="en-US" altLang="zh-CN" sz="2400" dirty="0">
                <a:solidFill>
                  <a:srgbClr val="000000"/>
                </a:solidFill>
                <a:sym typeface="宋体" panose="02010600030101010101" pitchFamily="2" charset="-122"/>
              </a:rPr>
              <a:t>  the stone lions engraved on the </a:t>
            </a:r>
            <a:endParaRPr lang="en-US" altLang="zh-CN" sz="2400" dirty="0" smtClean="0">
              <a:solidFill>
                <a:srgbClr val="000000"/>
              </a:solidFill>
              <a:sym typeface="宋体" panose="02010600030101010101" pitchFamily="2" charset="-122"/>
            </a:endParaRPr>
          </a:p>
          <a:p>
            <a:pPr marL="358775">
              <a:spcBef>
                <a:spcPts val="600"/>
              </a:spcBef>
              <a:buSzPct val="60000"/>
            </a:pPr>
            <a:r>
              <a:rPr lang="en-US" altLang="zh-CN" sz="2400" dirty="0">
                <a:solidFill>
                  <a:srgbClr val="000000"/>
                </a:solidFill>
                <a:sym typeface="宋体" panose="02010600030101010101" pitchFamily="2" charset="-122"/>
              </a:rPr>
              <a:t> </a:t>
            </a:r>
            <a:r>
              <a:rPr lang="en-US" altLang="zh-CN" sz="2400" dirty="0" smtClean="0">
                <a:solidFill>
                  <a:srgbClr val="000000"/>
                </a:solidFill>
                <a:sym typeface="宋体" panose="02010600030101010101" pitchFamily="2" charset="-122"/>
              </a:rPr>
              <a:t>   balustrades </a:t>
            </a:r>
            <a:r>
              <a:rPr lang="en-US" altLang="zh-CN" sz="2400" dirty="0">
                <a:solidFill>
                  <a:srgbClr val="000000"/>
                </a:solidFill>
                <a:sym typeface="宋体" panose="02010600030101010101" pitchFamily="2" charset="-122"/>
              </a:rPr>
              <a:t>(</a:t>
            </a:r>
            <a:r>
              <a:rPr lang="zh-CN" altLang="en-US" sz="2400" dirty="0">
                <a:solidFill>
                  <a:srgbClr val="000000"/>
                </a:solidFill>
                <a:sym typeface="宋体" panose="02010600030101010101" pitchFamily="2" charset="-122"/>
              </a:rPr>
              <a:t>扶栏</a:t>
            </a:r>
            <a:r>
              <a:rPr lang="en-US" altLang="zh-CN" sz="2400" dirty="0">
                <a:solidFill>
                  <a:srgbClr val="000000"/>
                </a:solidFill>
                <a:sym typeface="宋体" panose="02010600030101010101" pitchFamily="2" charset="-122"/>
              </a:rPr>
              <a:t>) on both sides</a:t>
            </a:r>
            <a:endParaRPr lang="zh-CN" altLang="en-US" sz="2400" dirty="0">
              <a:solidFill>
                <a:srgbClr val="000000"/>
              </a:solidFill>
              <a:sym typeface="宋体" panose="02010600030101010101" pitchFamily="2" charset="-122"/>
            </a:endParaRPr>
          </a:p>
          <a:p>
            <a:pPr marL="358775">
              <a:spcBef>
                <a:spcPts val="600"/>
              </a:spcBef>
              <a:buSzPct val="60000"/>
              <a:buFont typeface="Wingdings" panose="05000000000000000000" pitchFamily="2" charset="2"/>
              <a:buChar char="l"/>
            </a:pPr>
            <a:r>
              <a:rPr lang="en-US" altLang="zh-CN" sz="2400" dirty="0">
                <a:solidFill>
                  <a:srgbClr val="000000"/>
                </a:solidFill>
                <a:sym typeface="宋体" panose="02010600030101010101" pitchFamily="2" charset="-122"/>
              </a:rPr>
              <a:t>  the 501 stone lions: lively and exquisite </a:t>
            </a:r>
            <a:endParaRPr lang="en-US" altLang="zh-CN" sz="2400" dirty="0" smtClean="0">
              <a:solidFill>
                <a:srgbClr val="000000"/>
              </a:solidFill>
              <a:sym typeface="宋体" panose="02010600030101010101" pitchFamily="2" charset="-122"/>
            </a:endParaRPr>
          </a:p>
          <a:p>
            <a:pPr marL="358775">
              <a:spcBef>
                <a:spcPts val="600"/>
              </a:spcBef>
              <a:buSzPct val="60000"/>
            </a:pPr>
            <a:r>
              <a:rPr lang="en-US" altLang="zh-CN" sz="2400" dirty="0">
                <a:solidFill>
                  <a:srgbClr val="000000"/>
                </a:solidFill>
                <a:sym typeface="宋体" panose="02010600030101010101" pitchFamily="2" charset="-122"/>
              </a:rPr>
              <a:t> </a:t>
            </a:r>
            <a:r>
              <a:rPr lang="en-US" altLang="zh-CN" sz="2400" dirty="0" smtClean="0">
                <a:solidFill>
                  <a:srgbClr val="000000"/>
                </a:solidFill>
                <a:sym typeface="宋体" panose="02010600030101010101" pitchFamily="2" charset="-122"/>
              </a:rPr>
              <a:t>   with </a:t>
            </a:r>
            <a:r>
              <a:rPr lang="en-US" altLang="zh-CN" sz="2400" dirty="0">
                <a:solidFill>
                  <a:srgbClr val="000000"/>
                </a:solidFill>
                <a:sym typeface="宋体" panose="02010600030101010101" pitchFamily="2" charset="-122"/>
              </a:rPr>
              <a:t>different expressions and postures</a:t>
            </a:r>
            <a:endParaRPr lang="en-US" altLang="zh-CN" sz="2800" i="1" dirty="0">
              <a:sym typeface="宋体" panose="02010600030101010101" pitchFamily="2" charset="-122"/>
            </a:endParaRPr>
          </a:p>
        </p:txBody>
      </p:sp>
      <p:sp>
        <p:nvSpPr>
          <p:cNvPr id="48135" name="TextBox 8"/>
          <p:cNvSpPr>
            <a:spLocks noChangeArrowheads="1"/>
          </p:cNvSpPr>
          <p:nvPr/>
        </p:nvSpPr>
        <p:spPr bwMode="auto">
          <a:xfrm>
            <a:off x="-971550" y="68247"/>
            <a:ext cx="6838950" cy="646113"/>
          </a:xfrm>
          <a:prstGeom prst="rect">
            <a:avLst/>
          </a:prstGeom>
          <a:noFill/>
          <a:ln w="9525">
            <a:noFill/>
            <a:miter lim="800000"/>
          </a:ln>
        </p:spPr>
        <p:txBody>
          <a:bodyPr>
            <a:spAutoFit/>
          </a:bodyPr>
          <a:lstStyle/>
          <a:p>
            <a:pPr algn="ctr" eaLnBrk="1" hangingPunct="1">
              <a:lnSpc>
                <a:spcPct val="120000"/>
              </a:lnSpc>
            </a:pPr>
            <a:r>
              <a:rPr lang="en-US" altLang="zh-CN" sz="3000" b="1" dirty="0">
                <a:solidFill>
                  <a:srgbClr val="974806"/>
                </a:solidFill>
                <a:latin typeface="Aharoni" panose="02010803020104030203" pitchFamily="2" charset="-79"/>
                <a:sym typeface="Aharoni" panose="02010803020104030203" pitchFamily="2" charset="-79"/>
              </a:rPr>
              <a:t>The</a:t>
            </a:r>
            <a:r>
              <a:rPr lang="en-US" altLang="zh-CN" sz="3000" b="1" dirty="0">
                <a:solidFill>
                  <a:srgbClr val="974806"/>
                </a:solidFill>
                <a:sym typeface="宋体" panose="02010600030101010101" pitchFamily="2" charset="-122"/>
              </a:rPr>
              <a:t> </a:t>
            </a:r>
            <a:r>
              <a:rPr lang="en-US" altLang="zh-CN" sz="3000" b="1" dirty="0">
                <a:solidFill>
                  <a:srgbClr val="974806"/>
                </a:solidFill>
                <a:latin typeface="Aharoni" panose="02010803020104030203" pitchFamily="2" charset="-79"/>
                <a:sym typeface="Aharoni" panose="02010803020104030203" pitchFamily="2" charset="-79"/>
              </a:rPr>
              <a:t>Stone</a:t>
            </a:r>
            <a:r>
              <a:rPr lang="en-US" altLang="zh-CN" sz="3000" b="1" dirty="0">
                <a:solidFill>
                  <a:srgbClr val="974806"/>
                </a:solidFill>
                <a:sym typeface="宋体" panose="02010600030101010101" pitchFamily="2" charset="-122"/>
              </a:rPr>
              <a:t> </a:t>
            </a:r>
            <a:r>
              <a:rPr lang="en-US" altLang="zh-CN" sz="3000" b="1" dirty="0">
                <a:solidFill>
                  <a:srgbClr val="974806"/>
                </a:solidFill>
                <a:latin typeface="Aharoni" panose="02010803020104030203" pitchFamily="2" charset="-79"/>
                <a:sym typeface="Aharoni" panose="02010803020104030203" pitchFamily="2" charset="-79"/>
              </a:rPr>
              <a:t>Arch</a:t>
            </a:r>
            <a:r>
              <a:rPr lang="en-US" altLang="zh-CN" sz="3000" b="1" dirty="0">
                <a:solidFill>
                  <a:srgbClr val="974806"/>
                </a:solidFill>
                <a:sym typeface="宋体" panose="02010600030101010101" pitchFamily="2" charset="-122"/>
              </a:rPr>
              <a:t> </a:t>
            </a:r>
            <a:r>
              <a:rPr lang="en-US" altLang="zh-CN" sz="3000" b="1" dirty="0">
                <a:solidFill>
                  <a:srgbClr val="974806"/>
                </a:solidFill>
                <a:latin typeface="Aharoni" panose="02010803020104030203" pitchFamily="2" charset="-79"/>
                <a:sym typeface="Aharoni" panose="02010803020104030203" pitchFamily="2" charset="-79"/>
              </a:rPr>
              <a:t>Bridge</a:t>
            </a:r>
            <a:endParaRPr lang="en-US" altLang="zh-CN" sz="3000" b="1" dirty="0">
              <a:solidFill>
                <a:srgbClr val="974806"/>
              </a:solidFill>
              <a:latin typeface="Aharoni" panose="02010803020104030203" pitchFamily="2" charset="-79"/>
              <a:sym typeface="Aharoni" panose="02010803020104030203" pitchFamily="2" charset="-79"/>
            </a:endParaRPr>
          </a:p>
        </p:txBody>
      </p:sp>
      <p:pic>
        <p:nvPicPr>
          <p:cNvPr id="48141" name="Picture 13" descr="http://pic.baike.soso.com/p/20140221/20140221042529-403401963.jpg"/>
          <p:cNvPicPr>
            <a:picLocks noChangeAspect="1" noChangeArrowheads="1"/>
          </p:cNvPicPr>
          <p:nvPr/>
        </p:nvPicPr>
        <p:blipFill>
          <a:blip r:embed="rId2"/>
          <a:srcRect r="21549"/>
          <a:stretch>
            <a:fillRect/>
          </a:stretch>
        </p:blipFill>
        <p:spPr bwMode="auto">
          <a:xfrm>
            <a:off x="6500826" y="1714492"/>
            <a:ext cx="2307869" cy="307183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8134"/>
                                        </p:tgtEl>
                                        <p:attrNameLst>
                                          <p:attrName>style.visibility</p:attrName>
                                        </p:attrNameLst>
                                      </p:cBhvr>
                                      <p:to>
                                        <p:strVal val="visible"/>
                                      </p:to>
                                    </p:set>
                                    <p:anim calcmode="lin" valueType="num">
                                      <p:cBhvr additive="base">
                                        <p:cTn id="7" dur="500" fill="hold"/>
                                        <p:tgtEl>
                                          <p:spTgt spid="48134"/>
                                        </p:tgtEl>
                                        <p:attrNameLst>
                                          <p:attrName>ppt_x</p:attrName>
                                        </p:attrNameLst>
                                      </p:cBhvr>
                                      <p:tavLst>
                                        <p:tav tm="0">
                                          <p:val>
                                            <p:strVal val="#ppt_x"/>
                                          </p:val>
                                        </p:tav>
                                        <p:tav tm="100000">
                                          <p:val>
                                            <p:strVal val="#ppt_x"/>
                                          </p:val>
                                        </p:tav>
                                      </p:tavLst>
                                    </p:anim>
                                    <p:anim calcmode="lin" valueType="num">
                                      <p:cBhvr additive="base">
                                        <p:cTn id="8" dur="500" fill="hold"/>
                                        <p:tgtEl>
                                          <p:spTgt spid="481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4"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156" name="组合 3"/>
          <p:cNvGrpSpPr/>
          <p:nvPr/>
        </p:nvGrpSpPr>
        <p:grpSpPr bwMode="auto">
          <a:xfrm>
            <a:off x="0" y="579438"/>
            <a:ext cx="9144000" cy="420687"/>
            <a:chOff x="0" y="0"/>
            <a:chExt cx="9144000" cy="420086"/>
          </a:xfrm>
        </p:grpSpPr>
        <p:sp>
          <p:nvSpPr>
            <p:cNvPr id="49163" name="直接连接符 14"/>
            <p:cNvSpPr>
              <a:spLocks noChangeShapeType="1"/>
            </p:cNvSpPr>
            <p:nvPr/>
          </p:nvSpPr>
          <p:spPr bwMode="auto">
            <a:xfrm>
              <a:off x="4859338" y="210836"/>
              <a:ext cx="4284662" cy="1"/>
            </a:xfrm>
            <a:prstGeom prst="line">
              <a:avLst/>
            </a:prstGeom>
            <a:noFill/>
            <a:ln w="9525">
              <a:solidFill>
                <a:srgbClr val="A71F13"/>
              </a:solidFill>
              <a:bevel/>
            </a:ln>
          </p:spPr>
          <p:txBody>
            <a:bodyPr/>
            <a:lstStyle/>
            <a:p>
              <a:endParaRPr lang="zh-CN" altLang="en-US"/>
            </a:p>
          </p:txBody>
        </p:sp>
        <p:pic>
          <p:nvPicPr>
            <p:cNvPr id="49164"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0"/>
              <a:ext cx="420086" cy="420086"/>
            </a:xfrm>
            <a:prstGeom prst="rect">
              <a:avLst/>
            </a:prstGeom>
            <a:noFill/>
            <a:ln w="9525">
              <a:noFill/>
              <a:miter lim="800000"/>
              <a:headEnd/>
              <a:tailEnd/>
            </a:ln>
          </p:spPr>
        </p:pic>
        <p:sp>
          <p:nvSpPr>
            <p:cNvPr id="49165" name="直接连接符 16"/>
            <p:cNvSpPr>
              <a:spLocks noChangeShapeType="1"/>
            </p:cNvSpPr>
            <p:nvPr/>
          </p:nvSpPr>
          <p:spPr bwMode="auto">
            <a:xfrm>
              <a:off x="0" y="210836"/>
              <a:ext cx="4284663" cy="1"/>
            </a:xfrm>
            <a:prstGeom prst="line">
              <a:avLst/>
            </a:prstGeom>
            <a:noFill/>
            <a:ln w="9525">
              <a:solidFill>
                <a:srgbClr val="A71F13"/>
              </a:solidFill>
              <a:bevel/>
            </a:ln>
          </p:spPr>
          <p:txBody>
            <a:bodyPr/>
            <a:lstStyle/>
            <a:p>
              <a:endParaRPr lang="zh-CN" altLang="en-US"/>
            </a:p>
          </p:txBody>
        </p:sp>
      </p:grpSp>
      <p:sp>
        <p:nvSpPr>
          <p:cNvPr id="49157" name="TextBox 8"/>
          <p:cNvSpPr>
            <a:spLocks noChangeArrowheads="1"/>
          </p:cNvSpPr>
          <p:nvPr/>
        </p:nvSpPr>
        <p:spPr bwMode="auto">
          <a:xfrm>
            <a:off x="-611188" y="49213"/>
            <a:ext cx="6827838" cy="639762"/>
          </a:xfrm>
          <a:prstGeom prst="rect">
            <a:avLst/>
          </a:prstGeom>
          <a:noFill/>
          <a:ln w="9525">
            <a:noFill/>
            <a:miter lim="800000"/>
          </a:ln>
        </p:spPr>
        <p:txBody>
          <a:bodyPr>
            <a:spAutoFit/>
          </a:bodyPr>
          <a:lstStyle/>
          <a:p>
            <a:pPr algn="ctr" eaLnBrk="1" hangingPunct="1">
              <a:lnSpc>
                <a:spcPct val="120000"/>
              </a:lnSpc>
            </a:pPr>
            <a:r>
              <a:rPr lang="en-US" altLang="zh-CN" sz="3000">
                <a:solidFill>
                  <a:srgbClr val="772C03"/>
                </a:solidFill>
                <a:latin typeface="Aharoni" panose="02010803020104030203" pitchFamily="2" charset="-79"/>
                <a:ea typeface="经典繁毛楷" panose="02010600030101010101" charset="-122"/>
                <a:sym typeface="Aharoni" panose="02010803020104030203" pitchFamily="2" charset="-79"/>
              </a:rPr>
              <a:t> </a:t>
            </a:r>
            <a:endParaRPr lang="zh-CN" altLang="en-US"/>
          </a:p>
        </p:txBody>
      </p:sp>
      <p:sp>
        <p:nvSpPr>
          <p:cNvPr id="37898" name="Rectangle 3"/>
          <p:cNvSpPr>
            <a:spLocks noGrp="1" noChangeArrowheads="1"/>
          </p:cNvSpPr>
          <p:nvPr/>
        </p:nvSpPr>
        <p:spPr bwMode="auto">
          <a:xfrm>
            <a:off x="395288" y="1403372"/>
            <a:ext cx="8229600" cy="4525962"/>
          </a:xfrm>
          <a:prstGeom prst="rect">
            <a:avLst/>
          </a:prstGeom>
          <a:noFill/>
          <a:ln w="9525">
            <a:noFill/>
            <a:miter lim="800000"/>
          </a:ln>
        </p:spPr>
        <p:txBody>
          <a:bodyPr/>
          <a:lstStyle/>
          <a:p>
            <a:pPr marL="358775" eaLnBrk="1" hangingPunct="1">
              <a:spcBef>
                <a:spcPts val="600"/>
              </a:spcBef>
              <a:buSzPct val="60000"/>
              <a:buFont typeface="Wingdings" panose="05000000000000000000" pitchFamily="2" charset="2"/>
              <a:buChar char="l"/>
            </a:pPr>
            <a:r>
              <a:rPr lang="en-US" altLang="zh-CN" sz="2400" dirty="0">
                <a:sym typeface="Calibri" panose="020F0502020204030204" pitchFamily="34" charset="0"/>
              </a:rPr>
              <a:t>  found in some gardens or suburban parks.</a:t>
            </a:r>
            <a:endParaRPr lang="zh-CN" altLang="en-US" sz="2400" dirty="0">
              <a:sym typeface="Calibri" panose="020F0502020204030204" pitchFamily="34" charset="0"/>
            </a:endParaRPr>
          </a:p>
          <a:p>
            <a:pPr marL="358775" eaLnBrk="1" hangingPunct="1">
              <a:spcBef>
                <a:spcPts val="600"/>
              </a:spcBef>
              <a:buSzPct val="60000"/>
              <a:buFont typeface="Wingdings" panose="05000000000000000000" pitchFamily="2" charset="2"/>
              <a:buChar char="l"/>
            </a:pPr>
            <a:r>
              <a:rPr lang="en-US" altLang="zh-CN" sz="2400" dirty="0">
                <a:sym typeface="Calibri" panose="020F0502020204030204" pitchFamily="34" charset="0"/>
              </a:rPr>
              <a:t>  give an interesting scenic feature to lakes and ponds.</a:t>
            </a:r>
            <a:endParaRPr lang="zh-CN" altLang="en-US" sz="2400" dirty="0">
              <a:sym typeface="Calibri" panose="020F0502020204030204" pitchFamily="34" charset="0"/>
            </a:endParaRPr>
          </a:p>
          <a:p>
            <a:pPr marL="358775" eaLnBrk="1" hangingPunct="1">
              <a:spcBef>
                <a:spcPts val="600"/>
              </a:spcBef>
              <a:buSzPct val="60000"/>
              <a:buFont typeface="Wingdings" panose="05000000000000000000" pitchFamily="2" charset="2"/>
              <a:buChar char="l"/>
            </a:pPr>
            <a:r>
              <a:rPr lang="en-US" altLang="zh-CN" sz="2400" dirty="0">
                <a:sym typeface="宋体" panose="02010600030101010101" pitchFamily="2" charset="-122"/>
              </a:rPr>
              <a:t>  may have three, five or more </a:t>
            </a:r>
            <a:r>
              <a:rPr lang="en-US" altLang="zh-CN" sz="2400" dirty="0" smtClean="0">
                <a:sym typeface="宋体" panose="02010600030101010101" pitchFamily="2" charset="-122"/>
              </a:rPr>
              <a:t>zigzags</a:t>
            </a:r>
            <a:endParaRPr lang="en-US" altLang="zh-CN" sz="2400" dirty="0" smtClean="0">
              <a:sym typeface="宋体" panose="02010600030101010101" pitchFamily="2" charset="-122"/>
            </a:endParaRPr>
          </a:p>
          <a:p>
            <a:pPr marL="358775" eaLnBrk="1" hangingPunct="1">
              <a:spcBef>
                <a:spcPts val="600"/>
              </a:spcBef>
              <a:buSzPct val="60000"/>
              <a:buFont typeface="Wingdings" panose="05000000000000000000" pitchFamily="2" charset="2"/>
              <a:buChar char="l"/>
            </a:pPr>
            <a:r>
              <a:rPr lang="en-US" altLang="zh-CN" sz="2400" dirty="0" smtClean="0">
                <a:sym typeface="Calibri" panose="020F0502020204030204" pitchFamily="34" charset="0"/>
              </a:rPr>
              <a:t>  often built over the surface of a quiet lake,</a:t>
            </a:r>
            <a:endParaRPr lang="zh-CN" altLang="en-US" sz="2400" dirty="0" smtClean="0">
              <a:sym typeface="Calibri" panose="020F0502020204030204" pitchFamily="34" charset="0"/>
            </a:endParaRPr>
          </a:p>
          <a:p>
            <a:pPr marL="358775" eaLnBrk="1" hangingPunct="1">
              <a:spcBef>
                <a:spcPts val="600"/>
              </a:spcBef>
              <a:buSzPct val="60000"/>
              <a:buFont typeface="Wingdings" panose="05000000000000000000" pitchFamily="2" charset="2"/>
              <a:buChar char="l"/>
            </a:pPr>
            <a:r>
              <a:rPr lang="en-US" altLang="zh-CN" sz="2400" dirty="0" smtClean="0">
                <a:sym typeface="Calibri" panose="020F0502020204030204" pitchFamily="34" charset="0"/>
              </a:rPr>
              <a:t>  forming a small scenic area</a:t>
            </a:r>
            <a:endParaRPr lang="zh-CN" altLang="en-US" sz="2400" dirty="0" smtClean="0">
              <a:sym typeface="Calibri" panose="020F0502020204030204" pitchFamily="34" charset="0"/>
            </a:endParaRPr>
          </a:p>
          <a:p>
            <a:pPr marL="358775" eaLnBrk="1" hangingPunct="1">
              <a:spcBef>
                <a:spcPts val="600"/>
              </a:spcBef>
              <a:buSzPct val="60000"/>
              <a:buFont typeface="Wingdings" panose="05000000000000000000" pitchFamily="2" charset="2"/>
              <a:buChar char="l"/>
            </a:pPr>
            <a:r>
              <a:rPr lang="en-US" altLang="zh-CN" sz="2400" dirty="0" smtClean="0">
                <a:sym typeface="Calibri" panose="020F0502020204030204" pitchFamily="34" charset="0"/>
              </a:rPr>
              <a:t>  providing sightseers with a place of rest, </a:t>
            </a:r>
            <a:endParaRPr lang="en-US" altLang="zh-CN" sz="2400" dirty="0" smtClean="0">
              <a:sym typeface="Calibri" panose="020F0502020204030204" pitchFamily="34" charset="0"/>
            </a:endParaRPr>
          </a:p>
          <a:p>
            <a:pPr marL="358775" eaLnBrk="1" hangingPunct="1">
              <a:spcBef>
                <a:spcPts val="600"/>
              </a:spcBef>
              <a:buSzPct val="60000"/>
              <a:buFont typeface="Wingdings" panose="05000000000000000000" pitchFamily="2" charset="2"/>
              <a:buChar char="l"/>
            </a:pPr>
            <a:r>
              <a:rPr lang="en-US" altLang="zh-CN" sz="2400" dirty="0" smtClean="0">
                <a:sym typeface="Calibri" panose="020F0502020204030204" pitchFamily="34" charset="0"/>
              </a:rPr>
              <a:t>  a shelter from the sun and rain.</a:t>
            </a:r>
            <a:r>
              <a:rPr lang="en-US" altLang="zh-CN" sz="2400" b="1" dirty="0" smtClean="0">
                <a:sym typeface="宋体" panose="02010600030101010101" pitchFamily="2" charset="-122"/>
              </a:rPr>
              <a:t> </a:t>
            </a:r>
            <a:endParaRPr lang="en-US" altLang="zh-CN" sz="2400" b="1" dirty="0">
              <a:sym typeface="宋体" panose="02010600030101010101" pitchFamily="2" charset="-122"/>
            </a:endParaRPr>
          </a:p>
        </p:txBody>
      </p:sp>
      <p:sp>
        <p:nvSpPr>
          <p:cNvPr id="49160" name="Rectangle 2"/>
          <p:cNvSpPr>
            <a:spLocks noGrp="1" noRot="1" noChangeArrowheads="1"/>
          </p:cNvSpPr>
          <p:nvPr/>
        </p:nvSpPr>
        <p:spPr bwMode="auto">
          <a:xfrm>
            <a:off x="-34925" y="122238"/>
            <a:ext cx="4610100" cy="563562"/>
          </a:xfrm>
          <a:prstGeom prst="rect">
            <a:avLst/>
          </a:prstGeom>
          <a:noFill/>
          <a:ln w="9525">
            <a:noFill/>
            <a:miter lim="800000"/>
          </a:ln>
        </p:spPr>
        <p:txBody>
          <a:bodyPr anchor="ctr"/>
          <a:lstStyle/>
          <a:p>
            <a:pPr algn="ctr" eaLnBrk="1" hangingPunct="1">
              <a:lnSpc>
                <a:spcPct val="108000"/>
              </a:lnSpc>
            </a:pPr>
            <a:r>
              <a:rPr lang="en-US" altLang="zh-CN" sz="2700" b="1">
                <a:solidFill>
                  <a:srgbClr val="974806"/>
                </a:solidFill>
                <a:latin typeface="Aharoni" panose="02010803020104030203" pitchFamily="2" charset="-79"/>
                <a:sym typeface="Aharoni" panose="02010803020104030203" pitchFamily="2" charset="-79"/>
              </a:rPr>
              <a:t>The</a:t>
            </a:r>
            <a:r>
              <a:rPr lang="en-US" altLang="zh-CN" sz="2600" b="1">
                <a:solidFill>
                  <a:srgbClr val="974806"/>
                </a:solidFill>
                <a:sym typeface="宋体" panose="02010600030101010101" pitchFamily="2" charset="-122"/>
              </a:rPr>
              <a:t> </a:t>
            </a:r>
            <a:r>
              <a:rPr lang="en-US" altLang="zh-CN" sz="2700" b="1">
                <a:solidFill>
                  <a:srgbClr val="974806"/>
                </a:solidFill>
                <a:latin typeface="Aharoni" panose="02010803020104030203" pitchFamily="2" charset="-79"/>
                <a:sym typeface="Aharoni" panose="02010803020104030203" pitchFamily="2" charset="-79"/>
              </a:rPr>
              <a:t>Zigzag</a:t>
            </a:r>
            <a:r>
              <a:rPr lang="en-US" altLang="zh-CN" sz="2600" b="1">
                <a:solidFill>
                  <a:srgbClr val="974806"/>
                </a:solidFill>
                <a:sym typeface="宋体" panose="02010600030101010101" pitchFamily="2" charset="-122"/>
              </a:rPr>
              <a:t> </a:t>
            </a:r>
            <a:r>
              <a:rPr lang="en-US" altLang="zh-CN" sz="2700" b="1">
                <a:solidFill>
                  <a:srgbClr val="974806"/>
                </a:solidFill>
                <a:latin typeface="Aharoni" panose="02010803020104030203" pitchFamily="2" charset="-79"/>
                <a:sym typeface="Aharoni" panose="02010803020104030203" pitchFamily="2" charset="-79"/>
              </a:rPr>
              <a:t>Bridge</a:t>
            </a:r>
            <a:r>
              <a:rPr lang="en-US" altLang="zh-CN" sz="2600" b="1">
                <a:solidFill>
                  <a:srgbClr val="974806"/>
                </a:solidFill>
                <a:sym typeface="宋体" panose="02010600030101010101" pitchFamily="2" charset="-122"/>
              </a:rPr>
              <a:t> (</a:t>
            </a:r>
            <a:r>
              <a:rPr lang="en-US" sz="2600" b="1">
                <a:solidFill>
                  <a:srgbClr val="974806"/>
                </a:solidFill>
                <a:sym typeface="宋体" panose="02010600030101010101" pitchFamily="2" charset="-122"/>
              </a:rPr>
              <a:t>曲折桥</a:t>
            </a:r>
            <a:r>
              <a:rPr lang="en-US" altLang="zh-CN" sz="2600" b="1">
                <a:solidFill>
                  <a:srgbClr val="974806"/>
                </a:solidFill>
                <a:sym typeface="宋体" panose="02010600030101010101" pitchFamily="2" charset="-122"/>
              </a:rPr>
              <a:t>)</a:t>
            </a:r>
            <a:endParaRPr lang="zh-CN" altLang="en-US"/>
          </a:p>
        </p:txBody>
      </p:sp>
      <p:sp>
        <p:nvSpPr>
          <p:cNvPr id="37900" name="Rectangle 5"/>
          <p:cNvSpPr>
            <a:spLocks noGrp="1" noChangeArrowheads="1"/>
          </p:cNvSpPr>
          <p:nvPr/>
        </p:nvSpPr>
        <p:spPr bwMode="auto">
          <a:xfrm>
            <a:off x="755650" y="2136775"/>
            <a:ext cx="5256213" cy="5291138"/>
          </a:xfrm>
          <a:prstGeom prst="rect">
            <a:avLst/>
          </a:prstGeom>
          <a:noFill/>
          <a:ln w="9525">
            <a:noFill/>
            <a:miter lim="800000"/>
          </a:ln>
        </p:spPr>
        <p:txBody>
          <a:bodyPr/>
          <a:lstStyle/>
          <a:p>
            <a:pPr marL="360045" eaLnBrk="1" hangingPunct="1">
              <a:spcBef>
                <a:spcPts val="600"/>
              </a:spcBef>
              <a:defRPr/>
            </a:pPr>
            <a:endParaRPr lang="zh-CN" altLang="en-US" sz="2800" dirty="0">
              <a:sym typeface="宋体" panose="02010600030101010101" pitchFamily="2" charset="-122"/>
            </a:endParaRPr>
          </a:p>
          <a:p>
            <a:pPr marL="342900" indent="-342900" eaLnBrk="1" hangingPunct="1">
              <a:spcBef>
                <a:spcPct val="20000"/>
              </a:spcBef>
              <a:buFont typeface="Arial" panose="020B0604020202020204" pitchFamily="34" charset="0"/>
              <a:buChar char="•"/>
              <a:defRPr/>
            </a:pPr>
            <a:endParaRPr lang="zh-CN" altLang="en-US" sz="2800" dirty="0">
              <a:sym typeface="Calibri" panose="020F0502020204030204" pitchFamily="34" charset="0"/>
            </a:endParaRPr>
          </a:p>
        </p:txBody>
      </p:sp>
      <p:pic>
        <p:nvPicPr>
          <p:cNvPr id="49162" name="图片 1"/>
          <p:cNvPicPr>
            <a:picLocks noChangeAspect="1" noChangeArrowheads="1"/>
          </p:cNvPicPr>
          <p:nvPr/>
        </p:nvPicPr>
        <p:blipFill>
          <a:blip r:embed="rId2"/>
          <a:srcRect/>
          <a:stretch>
            <a:fillRect/>
          </a:stretch>
        </p:blipFill>
        <p:spPr bwMode="auto">
          <a:xfrm>
            <a:off x="6315485" y="2357434"/>
            <a:ext cx="2828515" cy="2786082"/>
          </a:xfrm>
          <a:prstGeom prst="ellipse">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7898">
                                            <p:txEl>
                                              <p:pRg st="0" end="0"/>
                                            </p:txEl>
                                          </p:spTgt>
                                        </p:tgtEl>
                                        <p:attrNameLst>
                                          <p:attrName>style.visibility</p:attrName>
                                        </p:attrNameLst>
                                      </p:cBhvr>
                                      <p:to>
                                        <p:strVal val="visible"/>
                                      </p:to>
                                    </p:set>
                                    <p:animEffect>
                                      <p:cBhvr>
                                        <p:cTn id="7" dur="500"/>
                                        <p:tgtEl>
                                          <p:spTgt spid="378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7898">
                                            <p:txEl>
                                              <p:pRg st="1" end="1"/>
                                            </p:txEl>
                                          </p:spTgt>
                                        </p:tgtEl>
                                        <p:attrNameLst>
                                          <p:attrName>style.visibility</p:attrName>
                                        </p:attrNameLst>
                                      </p:cBhvr>
                                      <p:to>
                                        <p:strVal val="visible"/>
                                      </p:to>
                                    </p:set>
                                    <p:animEffect>
                                      <p:cBhvr>
                                        <p:cTn id="12" dur="500"/>
                                        <p:tgtEl>
                                          <p:spTgt spid="378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7898">
                                            <p:txEl>
                                              <p:pRg st="2" end="2"/>
                                            </p:txEl>
                                          </p:spTgt>
                                        </p:tgtEl>
                                        <p:attrNameLst>
                                          <p:attrName>style.visibility</p:attrName>
                                        </p:attrNameLst>
                                      </p:cBhvr>
                                      <p:to>
                                        <p:strVal val="visible"/>
                                      </p:to>
                                    </p:set>
                                    <p:animEffect>
                                      <p:cBhvr>
                                        <p:cTn id="17" dur="500"/>
                                        <p:tgtEl>
                                          <p:spTgt spid="378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7898">
                                            <p:txEl>
                                              <p:pRg st="3" end="3"/>
                                            </p:txEl>
                                          </p:spTgt>
                                        </p:tgtEl>
                                        <p:attrNameLst>
                                          <p:attrName>style.visibility</p:attrName>
                                        </p:attrNameLst>
                                      </p:cBhvr>
                                      <p:to>
                                        <p:strVal val="visible"/>
                                      </p:to>
                                    </p:set>
                                    <p:animEffect>
                                      <p:cBhvr>
                                        <p:cTn id="22" dur="500"/>
                                        <p:tgtEl>
                                          <p:spTgt spid="378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7898">
                                            <p:txEl>
                                              <p:pRg st="4" end="4"/>
                                            </p:txEl>
                                          </p:spTgt>
                                        </p:tgtEl>
                                        <p:attrNameLst>
                                          <p:attrName>style.visibility</p:attrName>
                                        </p:attrNameLst>
                                      </p:cBhvr>
                                      <p:to>
                                        <p:strVal val="visible"/>
                                      </p:to>
                                    </p:set>
                                    <p:animEffect>
                                      <p:cBhvr>
                                        <p:cTn id="27" dur="500"/>
                                        <p:tgtEl>
                                          <p:spTgt spid="3789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7898">
                                            <p:txEl>
                                              <p:pRg st="5" end="5"/>
                                            </p:txEl>
                                          </p:spTgt>
                                        </p:tgtEl>
                                        <p:attrNameLst>
                                          <p:attrName>style.visibility</p:attrName>
                                        </p:attrNameLst>
                                      </p:cBhvr>
                                      <p:to>
                                        <p:strVal val="visible"/>
                                      </p:to>
                                    </p:set>
                                    <p:animEffect>
                                      <p:cBhvr>
                                        <p:cTn id="32" dur="500"/>
                                        <p:tgtEl>
                                          <p:spTgt spid="3789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37898">
                                            <p:txEl>
                                              <p:pRg st="6" end="6"/>
                                            </p:txEl>
                                          </p:spTgt>
                                        </p:tgtEl>
                                        <p:attrNameLst>
                                          <p:attrName>style.visibility</p:attrName>
                                        </p:attrNameLst>
                                      </p:cBhvr>
                                      <p:to>
                                        <p:strVal val="visible"/>
                                      </p:to>
                                    </p:set>
                                    <p:animEffect>
                                      <p:cBhvr>
                                        <p:cTn id="37" dur="500"/>
                                        <p:tgtEl>
                                          <p:spTgt spid="3789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4"/>
          <p:cNvSpPr>
            <a:spLocks noRot="1" noChangeArrowheads="1"/>
          </p:cNvSpPr>
          <p:nvPr/>
        </p:nvSpPr>
        <p:spPr bwMode="auto">
          <a:xfrm>
            <a:off x="1476375" y="1417638"/>
            <a:ext cx="6286500" cy="665162"/>
          </a:xfrm>
          <a:prstGeom prst="rect">
            <a:avLst/>
          </a:prstGeom>
          <a:noFill/>
          <a:ln w="9525">
            <a:noFill/>
            <a:miter lim="800000"/>
          </a:ln>
        </p:spPr>
        <p:txBody>
          <a:bodyPr/>
          <a:lstStyle/>
          <a:p>
            <a:pPr algn="ctr" eaLnBrk="1" hangingPunct="1"/>
            <a:endParaRPr lang="zh-CN" altLang="zh-CN" sz="2400" b="1">
              <a:solidFill>
                <a:srgbClr val="974806"/>
              </a:solidFill>
              <a:sym typeface="Calibri" panose="020F0502020204030204" pitchFamily="34" charset="0"/>
            </a:endParaRPr>
          </a:p>
        </p:txBody>
      </p:sp>
      <p:sp>
        <p:nvSpPr>
          <p:cNvPr id="51205" name="Rectangle 6"/>
          <p:cNvSpPr>
            <a:spLocks noChangeArrowheads="1"/>
          </p:cNvSpPr>
          <p:nvPr/>
        </p:nvSpPr>
        <p:spPr bwMode="auto">
          <a:xfrm>
            <a:off x="1258888" y="2352675"/>
            <a:ext cx="6929437" cy="1954213"/>
          </a:xfrm>
          <a:prstGeom prst="rect">
            <a:avLst/>
          </a:prstGeom>
          <a:noFill/>
          <a:ln w="9525">
            <a:noFill/>
            <a:miter lim="800000"/>
          </a:ln>
        </p:spPr>
        <p:txBody>
          <a:bodyPr/>
          <a:lstStyle/>
          <a:p>
            <a:pPr marL="342900" indent="-342900" eaLnBrk="1" hangingPunct="1">
              <a:spcBef>
                <a:spcPct val="20000"/>
              </a:spcBef>
              <a:buFont typeface="Arial" panose="020B0604020202020204" pitchFamily="34" charset="0"/>
              <a:buChar char="•"/>
            </a:pPr>
            <a:endParaRPr lang="zh-CN" altLang="zh-CN" sz="2400">
              <a:sym typeface="Calibri" panose="020F0502020204030204" pitchFamily="34" charset="0"/>
            </a:endParaRPr>
          </a:p>
          <a:p>
            <a:pPr marL="342900" indent="-342900" eaLnBrk="1" hangingPunct="1">
              <a:spcBef>
                <a:spcPct val="20000"/>
              </a:spcBef>
              <a:spcAft>
                <a:spcPts val="1200"/>
              </a:spcAft>
              <a:buFont typeface="Arial" panose="020B0604020202020204" pitchFamily="34" charset="0"/>
              <a:buChar char="•"/>
            </a:pPr>
            <a:endParaRPr lang="zh-CN" altLang="zh-CN" sz="2400">
              <a:sym typeface="Calibri" panose="020F0502020204030204" pitchFamily="34" charset="0"/>
            </a:endParaRPr>
          </a:p>
        </p:txBody>
      </p:sp>
      <p:grpSp>
        <p:nvGrpSpPr>
          <p:cNvPr id="51206" name="组合 12"/>
          <p:cNvGrpSpPr/>
          <p:nvPr/>
        </p:nvGrpSpPr>
        <p:grpSpPr bwMode="auto">
          <a:xfrm>
            <a:off x="-1000125" y="55563"/>
            <a:ext cx="10429875" cy="944562"/>
            <a:chOff x="0" y="0"/>
            <a:chExt cx="10429948" cy="944250"/>
          </a:xfrm>
        </p:grpSpPr>
        <p:grpSp>
          <p:nvGrpSpPr>
            <p:cNvPr id="51209" name="组合 13"/>
            <p:cNvGrpSpPr/>
            <p:nvPr/>
          </p:nvGrpSpPr>
          <p:grpSpPr bwMode="auto">
            <a:xfrm>
              <a:off x="1000196" y="524164"/>
              <a:ext cx="9144000" cy="420086"/>
              <a:chOff x="0" y="0"/>
              <a:chExt cx="9144000" cy="420086"/>
            </a:xfrm>
          </p:grpSpPr>
          <p:sp>
            <p:nvSpPr>
              <p:cNvPr id="51211" name="直接连接符 15"/>
              <p:cNvSpPr>
                <a:spLocks noChangeShapeType="1"/>
              </p:cNvSpPr>
              <p:nvPr/>
            </p:nvSpPr>
            <p:spPr bwMode="auto">
              <a:xfrm>
                <a:off x="4859338" y="210836"/>
                <a:ext cx="4284662" cy="1"/>
              </a:xfrm>
              <a:prstGeom prst="line">
                <a:avLst/>
              </a:prstGeom>
              <a:noFill/>
              <a:ln w="9525">
                <a:solidFill>
                  <a:srgbClr val="A71F13"/>
                </a:solidFill>
                <a:bevel/>
              </a:ln>
            </p:spPr>
            <p:txBody>
              <a:bodyPr/>
              <a:lstStyle/>
              <a:p>
                <a:endParaRPr lang="zh-CN" altLang="en-US"/>
              </a:p>
            </p:txBody>
          </p:sp>
          <p:pic>
            <p:nvPicPr>
              <p:cNvPr id="51212"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0"/>
                <a:ext cx="420086" cy="420086"/>
              </a:xfrm>
              <a:prstGeom prst="rect">
                <a:avLst/>
              </a:prstGeom>
              <a:noFill/>
              <a:ln w="9525">
                <a:noFill/>
                <a:miter lim="800000"/>
                <a:headEnd/>
                <a:tailEnd/>
              </a:ln>
            </p:spPr>
          </p:pic>
          <p:sp>
            <p:nvSpPr>
              <p:cNvPr id="51213" name="直接连接符 17"/>
              <p:cNvSpPr>
                <a:spLocks noChangeShapeType="1"/>
              </p:cNvSpPr>
              <p:nvPr/>
            </p:nvSpPr>
            <p:spPr bwMode="auto">
              <a:xfrm>
                <a:off x="0" y="210836"/>
                <a:ext cx="4284663" cy="1"/>
              </a:xfrm>
              <a:prstGeom prst="line">
                <a:avLst/>
              </a:prstGeom>
              <a:noFill/>
              <a:ln w="9525">
                <a:solidFill>
                  <a:srgbClr val="A71F13"/>
                </a:solidFill>
                <a:bevel/>
              </a:ln>
            </p:spPr>
            <p:txBody>
              <a:bodyPr/>
              <a:lstStyle/>
              <a:p>
                <a:endParaRPr lang="zh-CN" altLang="en-US"/>
              </a:p>
            </p:txBody>
          </p:sp>
        </p:grpSp>
        <p:sp>
          <p:nvSpPr>
            <p:cNvPr id="51210" name="TextBox 8"/>
            <p:cNvSpPr>
              <a:spLocks noChangeArrowheads="1"/>
            </p:cNvSpPr>
            <p:nvPr/>
          </p:nvSpPr>
          <p:spPr bwMode="auto">
            <a:xfrm>
              <a:off x="0" y="0"/>
              <a:ext cx="10429948" cy="420370"/>
            </a:xfrm>
            <a:prstGeom prst="rect">
              <a:avLst/>
            </a:prstGeom>
            <a:noFill/>
            <a:ln w="9525">
              <a:noFill/>
              <a:miter lim="800000"/>
            </a:ln>
          </p:spPr>
          <p:txBody>
            <a:bodyPr>
              <a:spAutoFit/>
            </a:bodyPr>
            <a:lstStyle/>
            <a:p>
              <a:pPr algn="ctr" eaLnBrk="1" hangingPunct="1">
                <a:lnSpc>
                  <a:spcPct val="120000"/>
                </a:lnSpc>
              </a:pPr>
              <a:endParaRPr lang="zh-CN" altLang="zh-CN">
                <a:solidFill>
                  <a:srgbClr val="000000"/>
                </a:solidFill>
              </a:endParaRPr>
            </a:p>
          </p:txBody>
        </p:sp>
      </p:grpSp>
      <p:sp>
        <p:nvSpPr>
          <p:cNvPr id="39948" name="Rectangle 8"/>
          <p:cNvSpPr>
            <a:spLocks noGrp="1" noChangeArrowheads="1"/>
          </p:cNvSpPr>
          <p:nvPr/>
        </p:nvSpPr>
        <p:spPr bwMode="auto">
          <a:xfrm>
            <a:off x="557242" y="1044594"/>
            <a:ext cx="8229600" cy="4527550"/>
          </a:xfrm>
          <a:prstGeom prst="rect">
            <a:avLst/>
          </a:prstGeom>
          <a:noFill/>
          <a:ln w="9525">
            <a:noFill/>
            <a:miter lim="800000"/>
          </a:ln>
        </p:spPr>
        <p:txBody>
          <a:bodyPr/>
          <a:lstStyle/>
          <a:p>
            <a:pPr marL="358775" eaLnBrk="1" hangingPunct="1">
              <a:spcBef>
                <a:spcPts val="600"/>
              </a:spcBef>
              <a:buSzPct val="60000"/>
            </a:pPr>
            <a:r>
              <a:rPr lang="en-US" altLang="zh-CN" sz="2400" b="1" dirty="0">
                <a:solidFill>
                  <a:srgbClr val="CC6600"/>
                </a:solidFill>
                <a:sym typeface="Calibri" panose="020F0502020204030204" pitchFamily="34" charset="0"/>
              </a:rPr>
              <a:t>The Five-Pavilion Bridge </a:t>
            </a:r>
            <a:r>
              <a:rPr lang="zh-CN" altLang="en-US" sz="2400" b="1" dirty="0">
                <a:solidFill>
                  <a:srgbClr val="CC6600"/>
                </a:solidFill>
                <a:sym typeface="Calibri" panose="020F0502020204030204" pitchFamily="34" charset="0"/>
              </a:rPr>
              <a:t>五亭桥</a:t>
            </a:r>
            <a:r>
              <a:rPr lang="en-US" altLang="zh-CN" sz="2700" b="1" dirty="0">
                <a:sym typeface="Calibri" panose="020F0502020204030204" pitchFamily="34" charset="0"/>
              </a:rPr>
              <a:t> </a:t>
            </a:r>
            <a:endParaRPr lang="zh-CN" altLang="en-US" sz="2700" b="1" dirty="0">
              <a:sym typeface="Calibri" panose="020F0502020204030204" pitchFamily="34" charset="0"/>
            </a:endParaRPr>
          </a:p>
          <a:p>
            <a:pPr marL="358775" eaLnBrk="1" hangingPunct="1">
              <a:spcBef>
                <a:spcPts val="600"/>
              </a:spcBef>
              <a:buSzPct val="60000"/>
              <a:buFont typeface="Wingdings" panose="05000000000000000000" pitchFamily="2" charset="2"/>
              <a:buChar char="l"/>
            </a:pPr>
            <a:r>
              <a:rPr lang="en-US" altLang="zh-CN" sz="2400" dirty="0">
                <a:sym typeface="Calibri" panose="020F0502020204030204" pitchFamily="34" charset="0"/>
              </a:rPr>
              <a:t>  in Yangzhou, Jiangsu Province</a:t>
            </a:r>
            <a:endParaRPr lang="zh-CN" altLang="en-US" sz="2400" dirty="0">
              <a:sym typeface="Calibri" panose="020F0502020204030204" pitchFamily="34" charset="0"/>
            </a:endParaRPr>
          </a:p>
          <a:p>
            <a:pPr marL="358775" eaLnBrk="1" hangingPunct="1">
              <a:spcBef>
                <a:spcPts val="600"/>
              </a:spcBef>
              <a:buSzPct val="60000"/>
              <a:buFont typeface="Wingdings" panose="05000000000000000000" pitchFamily="2" charset="2"/>
              <a:buChar char="l"/>
            </a:pPr>
            <a:r>
              <a:rPr lang="en-US" altLang="zh-CN" sz="2400" dirty="0">
                <a:sym typeface="Calibri" panose="020F0502020204030204" pitchFamily="34" charset="0"/>
              </a:rPr>
              <a:t>  built in 1757, has five pavilion resembling a belt worn on </a:t>
            </a:r>
            <a:endParaRPr lang="en-US" altLang="zh-CN" sz="2400" dirty="0" smtClean="0">
              <a:sym typeface="Calibri" panose="020F0502020204030204" pitchFamily="34" charset="0"/>
            </a:endParaRPr>
          </a:p>
          <a:p>
            <a:pPr marL="358775" eaLnBrk="1" hangingPunct="1">
              <a:spcBef>
                <a:spcPts val="600"/>
              </a:spcBef>
              <a:buSzPct val="60000"/>
            </a:pPr>
            <a:r>
              <a:rPr lang="en-US" altLang="zh-CN" sz="2400" dirty="0">
                <a:sym typeface="Calibri" panose="020F0502020204030204" pitchFamily="34" charset="0"/>
              </a:rPr>
              <a:t> </a:t>
            </a:r>
            <a:r>
              <a:rPr lang="en-US" altLang="zh-CN" sz="2400" dirty="0" smtClean="0">
                <a:sym typeface="Calibri" panose="020F0502020204030204" pitchFamily="34" charset="0"/>
              </a:rPr>
              <a:t>   the </a:t>
            </a:r>
            <a:r>
              <a:rPr lang="en-US" altLang="zh-CN" sz="2400" dirty="0">
                <a:sym typeface="Calibri" panose="020F0502020204030204" pitchFamily="34" charset="0"/>
              </a:rPr>
              <a:t>narrow waist of Slender West Lake</a:t>
            </a:r>
            <a:endParaRPr lang="zh-CN" altLang="en-US" sz="2400" dirty="0">
              <a:sym typeface="Calibri" panose="020F0502020204030204" pitchFamily="34" charset="0"/>
            </a:endParaRPr>
          </a:p>
          <a:p>
            <a:pPr marL="358775" eaLnBrk="1" hangingPunct="1">
              <a:spcBef>
                <a:spcPts val="600"/>
              </a:spcBef>
              <a:buSzPct val="60000"/>
              <a:buFont typeface="Wingdings" panose="05000000000000000000" pitchFamily="2" charset="2"/>
              <a:buChar char="l"/>
            </a:pPr>
            <a:r>
              <a:rPr lang="en-US" altLang="zh-CN" sz="2400" dirty="0">
                <a:sym typeface="Calibri" panose="020F0502020204030204" pitchFamily="34" charset="0"/>
              </a:rPr>
              <a:t>  one pavilion is higher than the other four, two on each side </a:t>
            </a:r>
            <a:endParaRPr lang="en-US" altLang="zh-CN" sz="2400" dirty="0" smtClean="0">
              <a:sym typeface="Calibri" panose="020F0502020204030204" pitchFamily="34" charset="0"/>
            </a:endParaRPr>
          </a:p>
          <a:p>
            <a:pPr marL="358775" eaLnBrk="1" hangingPunct="1">
              <a:spcBef>
                <a:spcPts val="600"/>
              </a:spcBef>
              <a:buSzPct val="60000"/>
            </a:pPr>
            <a:r>
              <a:rPr lang="en-US" altLang="zh-CN" sz="2400" dirty="0">
                <a:sym typeface="Calibri" panose="020F0502020204030204" pitchFamily="34" charset="0"/>
              </a:rPr>
              <a:t> </a:t>
            </a:r>
            <a:r>
              <a:rPr lang="en-US" altLang="zh-CN" sz="2400" dirty="0" smtClean="0">
                <a:sym typeface="Calibri" panose="020F0502020204030204" pitchFamily="34" charset="0"/>
              </a:rPr>
              <a:t>   in </a:t>
            </a:r>
            <a:r>
              <a:rPr lang="en-US" altLang="zh-CN" sz="2400" dirty="0">
                <a:sym typeface="Calibri" panose="020F0502020204030204" pitchFamily="34" charset="0"/>
              </a:rPr>
              <a:t>perfect symmetry. </a:t>
            </a:r>
            <a:endParaRPr lang="en-US" altLang="zh-CN" sz="2400" dirty="0">
              <a:sym typeface="Calibri" panose="020F0502020204030204" pitchFamily="34" charset="0"/>
            </a:endParaRPr>
          </a:p>
          <a:p>
            <a:pPr marL="358775" eaLnBrk="1" hangingPunct="1">
              <a:spcBef>
                <a:spcPts val="600"/>
              </a:spcBef>
              <a:buSzPct val="60000"/>
              <a:buFont typeface="Wingdings" panose="05000000000000000000" pitchFamily="2" charset="2"/>
              <a:buChar char="l"/>
            </a:pPr>
            <a:r>
              <a:rPr lang="en-US" altLang="zh-CN" sz="2400" dirty="0">
                <a:sym typeface="Calibri" panose="020F0502020204030204" pitchFamily="34" charset="0"/>
              </a:rPr>
              <a:t>  the middle pavilion is the only double-</a:t>
            </a:r>
            <a:r>
              <a:rPr lang="en-US" altLang="zh-CN" sz="2400" dirty="0" err="1">
                <a:sym typeface="Calibri" panose="020F0502020204030204" pitchFamily="34" charset="0"/>
              </a:rPr>
              <a:t>eaved</a:t>
            </a:r>
            <a:r>
              <a:rPr lang="en-US" altLang="zh-CN" sz="2400" dirty="0">
                <a:sym typeface="Calibri" panose="020F0502020204030204" pitchFamily="34" charset="0"/>
              </a:rPr>
              <a:t> structure. </a:t>
            </a:r>
            <a:endParaRPr lang="zh-CN" altLang="en-US" sz="2400" dirty="0">
              <a:sym typeface="Calibri" panose="020F0502020204030204" pitchFamily="34" charset="0"/>
            </a:endParaRPr>
          </a:p>
          <a:p>
            <a:pPr marL="358775" eaLnBrk="1" hangingPunct="1">
              <a:spcBef>
                <a:spcPts val="600"/>
              </a:spcBef>
              <a:buSzPct val="60000"/>
              <a:buFont typeface="Wingdings" panose="05000000000000000000" pitchFamily="2" charset="2"/>
              <a:buChar char="l"/>
            </a:pPr>
            <a:r>
              <a:rPr lang="en-US" altLang="zh-CN" sz="2400" dirty="0">
                <a:sym typeface="Calibri" panose="020F0502020204030204" pitchFamily="34" charset="0"/>
              </a:rPr>
              <a:t>  all pavilions have their four corners upturned, with rows of </a:t>
            </a:r>
            <a:endParaRPr lang="en-US" altLang="zh-CN" sz="2400" dirty="0" smtClean="0">
              <a:sym typeface="Calibri" panose="020F0502020204030204" pitchFamily="34" charset="0"/>
            </a:endParaRPr>
          </a:p>
          <a:p>
            <a:pPr marL="358775" eaLnBrk="1" hangingPunct="1">
              <a:spcBef>
                <a:spcPts val="600"/>
              </a:spcBef>
              <a:buSzPct val="60000"/>
            </a:pPr>
            <a:r>
              <a:rPr lang="en-US" altLang="zh-CN" sz="2400" dirty="0">
                <a:sym typeface="Calibri" panose="020F0502020204030204" pitchFamily="34" charset="0"/>
              </a:rPr>
              <a:t> </a:t>
            </a:r>
            <a:r>
              <a:rPr lang="en-US" altLang="zh-CN" sz="2400" dirty="0" smtClean="0">
                <a:sym typeface="Calibri" panose="020F0502020204030204" pitchFamily="34" charset="0"/>
              </a:rPr>
              <a:t>   tiles </a:t>
            </a:r>
            <a:r>
              <a:rPr lang="en-US" altLang="zh-CN" sz="2400" dirty="0">
                <a:sym typeface="Calibri" panose="020F0502020204030204" pitchFamily="34" charset="0"/>
              </a:rPr>
              <a:t>under a crown roof</a:t>
            </a:r>
            <a:r>
              <a:rPr lang="en-US" altLang="zh-CN" sz="2700" dirty="0">
                <a:sym typeface="Calibri" panose="020F0502020204030204" pitchFamily="34" charset="0"/>
              </a:rPr>
              <a:t>. </a:t>
            </a:r>
            <a:endParaRPr lang="zh-CN" altLang="en-US" dirty="0"/>
          </a:p>
        </p:txBody>
      </p:sp>
      <p:sp>
        <p:nvSpPr>
          <p:cNvPr id="51208" name="文本框 1"/>
          <p:cNvSpPr>
            <a:spLocks noChangeArrowheads="1"/>
          </p:cNvSpPr>
          <p:nvPr/>
        </p:nvSpPr>
        <p:spPr bwMode="auto">
          <a:xfrm>
            <a:off x="34925" y="66660"/>
            <a:ext cx="3781425" cy="647700"/>
          </a:xfrm>
          <a:prstGeom prst="rect">
            <a:avLst/>
          </a:prstGeom>
          <a:noFill/>
          <a:ln w="9525">
            <a:noFill/>
            <a:miter lim="800000"/>
          </a:ln>
        </p:spPr>
        <p:txBody>
          <a:bodyPr wrap="none">
            <a:spAutoFit/>
          </a:bodyPr>
          <a:lstStyle/>
          <a:p>
            <a:pPr>
              <a:lnSpc>
                <a:spcPct val="120000"/>
              </a:lnSpc>
            </a:pPr>
            <a:r>
              <a:rPr lang="en-US" altLang="zh-CN" sz="3000" b="1" dirty="0">
                <a:solidFill>
                  <a:srgbClr val="974806"/>
                </a:solidFill>
                <a:latin typeface="Aharoni" panose="02010803020104030203" pitchFamily="2" charset="-79"/>
                <a:sym typeface="Aharoni" panose="02010803020104030203" pitchFamily="2" charset="-79"/>
              </a:rPr>
              <a:t>The</a:t>
            </a:r>
            <a:r>
              <a:rPr lang="en-US" altLang="zh-CN" sz="3000" b="1" dirty="0">
                <a:solidFill>
                  <a:srgbClr val="974806"/>
                </a:solidFill>
                <a:sym typeface="宋体" panose="02010600030101010101" pitchFamily="2" charset="-122"/>
              </a:rPr>
              <a:t> </a:t>
            </a:r>
            <a:r>
              <a:rPr lang="en-US" altLang="zh-CN" sz="3000" b="1" dirty="0">
                <a:solidFill>
                  <a:srgbClr val="974806"/>
                </a:solidFill>
                <a:latin typeface="Aharoni" panose="02010803020104030203" pitchFamily="2" charset="-79"/>
                <a:sym typeface="Aharoni" panose="02010803020104030203" pitchFamily="2" charset="-79"/>
              </a:rPr>
              <a:t>Pavilion</a:t>
            </a:r>
            <a:r>
              <a:rPr lang="en-US" altLang="zh-CN" sz="3000" b="1" dirty="0">
                <a:solidFill>
                  <a:srgbClr val="974806"/>
                </a:solidFill>
                <a:sym typeface="宋体" panose="02010600030101010101" pitchFamily="2" charset="-122"/>
              </a:rPr>
              <a:t> </a:t>
            </a:r>
            <a:r>
              <a:rPr lang="en-US" altLang="zh-CN" sz="3000" b="1" dirty="0">
                <a:solidFill>
                  <a:srgbClr val="974806"/>
                </a:solidFill>
                <a:latin typeface="Aharoni" panose="02010803020104030203" pitchFamily="2" charset="-79"/>
                <a:sym typeface="Aharoni" panose="02010803020104030203" pitchFamily="2" charset="-79"/>
              </a:rPr>
              <a:t>Bridge</a:t>
            </a:r>
            <a:r>
              <a:rPr lang="en-US" altLang="zh-CN" sz="3000" b="1" dirty="0">
                <a:solidFill>
                  <a:srgbClr val="974806"/>
                </a:solidFill>
                <a:sym typeface="宋体" panose="02010600030101010101" pitchFamily="2" charset="-122"/>
              </a:rPr>
              <a:t> </a:t>
            </a:r>
            <a:r>
              <a:rPr lang="en-US" altLang="zh-CN" sz="1600" b="1" dirty="0">
                <a:solidFill>
                  <a:srgbClr val="000000"/>
                </a:solidFill>
                <a:sym typeface="宋体" panose="02010600030101010101" pitchFamily="2" charset="-122"/>
              </a:rPr>
              <a:t> </a:t>
            </a:r>
            <a:endParaRPr lang="zh-CN" altLang="en-US" sz="1600" dirty="0">
              <a:solidFill>
                <a:srgbClr val="772C03"/>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9948">
                                            <p:txEl>
                                              <p:pRg st="0" end="0"/>
                                            </p:txEl>
                                          </p:spTgt>
                                        </p:tgtEl>
                                        <p:attrNameLst>
                                          <p:attrName>style.visibility</p:attrName>
                                        </p:attrNameLst>
                                      </p:cBhvr>
                                      <p:to>
                                        <p:strVal val="visible"/>
                                      </p:to>
                                    </p:set>
                                    <p:anim calcmode="lin" valueType="num">
                                      <p:cBhvr>
                                        <p:cTn id="7" dur="500" fill="hold"/>
                                        <p:tgtEl>
                                          <p:spTgt spid="39948">
                                            <p:txEl>
                                              <p:pRg st="0" end="0"/>
                                            </p:txEl>
                                          </p:spTgt>
                                        </p:tgtEl>
                                        <p:attrNameLst>
                                          <p:attrName>ppt_x</p:attrName>
                                        </p:attrNameLst>
                                      </p:cBhvr>
                                      <p:tavLst>
                                        <p:tav tm="0">
                                          <p:val>
                                            <p:strVal val="#ppt_x"/>
                                          </p:val>
                                        </p:tav>
                                        <p:tav tm="100000">
                                          <p:val>
                                            <p:strVal val="#ppt_x"/>
                                          </p:val>
                                        </p:tav>
                                      </p:tavLst>
                                    </p:anim>
                                    <p:anim calcmode="lin" valueType="num">
                                      <p:cBhvr>
                                        <p:cTn id="8" dur="500" fill="hold"/>
                                        <p:tgtEl>
                                          <p:spTgt spid="3994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9948">
                                            <p:txEl>
                                              <p:pRg st="1" end="1"/>
                                            </p:txEl>
                                          </p:spTgt>
                                        </p:tgtEl>
                                        <p:attrNameLst>
                                          <p:attrName>style.visibility</p:attrName>
                                        </p:attrNameLst>
                                      </p:cBhvr>
                                      <p:to>
                                        <p:strVal val="visible"/>
                                      </p:to>
                                    </p:set>
                                    <p:anim calcmode="lin" valueType="num">
                                      <p:cBhvr>
                                        <p:cTn id="13" dur="500" fill="hold"/>
                                        <p:tgtEl>
                                          <p:spTgt spid="39948">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3994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9948">
                                            <p:txEl>
                                              <p:pRg st="2" end="2"/>
                                            </p:txEl>
                                          </p:spTgt>
                                        </p:tgtEl>
                                        <p:attrNameLst>
                                          <p:attrName>style.visibility</p:attrName>
                                        </p:attrNameLst>
                                      </p:cBhvr>
                                      <p:to>
                                        <p:strVal val="visible"/>
                                      </p:to>
                                    </p:set>
                                    <p:anim calcmode="lin" valueType="num">
                                      <p:cBhvr>
                                        <p:cTn id="19" dur="500" fill="hold"/>
                                        <p:tgtEl>
                                          <p:spTgt spid="39948">
                                            <p:txEl>
                                              <p:pRg st="2" end="2"/>
                                            </p:txEl>
                                          </p:spTgt>
                                        </p:tgtEl>
                                        <p:attrNameLst>
                                          <p:attrName>ppt_x</p:attrName>
                                        </p:attrNameLst>
                                      </p:cBhvr>
                                      <p:tavLst>
                                        <p:tav tm="0">
                                          <p:val>
                                            <p:strVal val="#ppt_x"/>
                                          </p:val>
                                        </p:tav>
                                        <p:tav tm="100000">
                                          <p:val>
                                            <p:strVal val="#ppt_x"/>
                                          </p:val>
                                        </p:tav>
                                      </p:tavLst>
                                    </p:anim>
                                    <p:anim calcmode="lin" valueType="num">
                                      <p:cBhvr>
                                        <p:cTn id="20" dur="500" fill="hold"/>
                                        <p:tgtEl>
                                          <p:spTgt spid="39948">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9948">
                                            <p:txEl>
                                              <p:pRg st="3" end="3"/>
                                            </p:txEl>
                                          </p:spTgt>
                                        </p:tgtEl>
                                        <p:attrNameLst>
                                          <p:attrName>style.visibility</p:attrName>
                                        </p:attrNameLst>
                                      </p:cBhvr>
                                      <p:to>
                                        <p:strVal val="visible"/>
                                      </p:to>
                                    </p:set>
                                    <p:anim calcmode="lin" valueType="num">
                                      <p:cBhvr>
                                        <p:cTn id="23" dur="500" fill="hold"/>
                                        <p:tgtEl>
                                          <p:spTgt spid="39948">
                                            <p:txEl>
                                              <p:pRg st="3" end="3"/>
                                            </p:txEl>
                                          </p:spTgt>
                                        </p:tgtEl>
                                        <p:attrNameLst>
                                          <p:attrName>ppt_x</p:attrName>
                                        </p:attrNameLst>
                                      </p:cBhvr>
                                      <p:tavLst>
                                        <p:tav tm="0">
                                          <p:val>
                                            <p:strVal val="#ppt_x"/>
                                          </p:val>
                                        </p:tav>
                                        <p:tav tm="100000">
                                          <p:val>
                                            <p:strVal val="#ppt_x"/>
                                          </p:val>
                                        </p:tav>
                                      </p:tavLst>
                                    </p:anim>
                                    <p:anim calcmode="lin" valueType="num">
                                      <p:cBhvr>
                                        <p:cTn id="24" dur="500" fill="hold"/>
                                        <p:tgtEl>
                                          <p:spTgt spid="3994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9948">
                                            <p:txEl>
                                              <p:pRg st="4" end="4"/>
                                            </p:txEl>
                                          </p:spTgt>
                                        </p:tgtEl>
                                        <p:attrNameLst>
                                          <p:attrName>style.visibility</p:attrName>
                                        </p:attrNameLst>
                                      </p:cBhvr>
                                      <p:to>
                                        <p:strVal val="visible"/>
                                      </p:to>
                                    </p:set>
                                    <p:anim calcmode="lin" valueType="num">
                                      <p:cBhvr>
                                        <p:cTn id="29" dur="500" fill="hold"/>
                                        <p:tgtEl>
                                          <p:spTgt spid="39948">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39948">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9948">
                                            <p:txEl>
                                              <p:pRg st="5" end="5"/>
                                            </p:txEl>
                                          </p:spTgt>
                                        </p:tgtEl>
                                        <p:attrNameLst>
                                          <p:attrName>style.visibility</p:attrName>
                                        </p:attrNameLst>
                                      </p:cBhvr>
                                      <p:to>
                                        <p:strVal val="visible"/>
                                      </p:to>
                                    </p:set>
                                    <p:anim calcmode="lin" valueType="num">
                                      <p:cBhvr>
                                        <p:cTn id="33" dur="500" fill="hold"/>
                                        <p:tgtEl>
                                          <p:spTgt spid="39948">
                                            <p:txEl>
                                              <p:pRg st="5" end="5"/>
                                            </p:txEl>
                                          </p:spTgt>
                                        </p:tgtEl>
                                        <p:attrNameLst>
                                          <p:attrName>ppt_x</p:attrName>
                                        </p:attrNameLst>
                                      </p:cBhvr>
                                      <p:tavLst>
                                        <p:tav tm="0">
                                          <p:val>
                                            <p:strVal val="#ppt_x"/>
                                          </p:val>
                                        </p:tav>
                                        <p:tav tm="100000">
                                          <p:val>
                                            <p:strVal val="#ppt_x"/>
                                          </p:val>
                                        </p:tav>
                                      </p:tavLst>
                                    </p:anim>
                                    <p:anim calcmode="lin" valueType="num">
                                      <p:cBhvr>
                                        <p:cTn id="34" dur="500" fill="hold"/>
                                        <p:tgtEl>
                                          <p:spTgt spid="3994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9948">
                                            <p:txEl>
                                              <p:pRg st="6" end="6"/>
                                            </p:txEl>
                                          </p:spTgt>
                                        </p:tgtEl>
                                        <p:attrNameLst>
                                          <p:attrName>style.visibility</p:attrName>
                                        </p:attrNameLst>
                                      </p:cBhvr>
                                      <p:to>
                                        <p:strVal val="visible"/>
                                      </p:to>
                                    </p:set>
                                    <p:anim calcmode="lin" valueType="num">
                                      <p:cBhvr>
                                        <p:cTn id="39" dur="500" fill="hold"/>
                                        <p:tgtEl>
                                          <p:spTgt spid="39948">
                                            <p:txEl>
                                              <p:pRg st="6" end="6"/>
                                            </p:txEl>
                                          </p:spTgt>
                                        </p:tgtEl>
                                        <p:attrNameLst>
                                          <p:attrName>ppt_x</p:attrName>
                                        </p:attrNameLst>
                                      </p:cBhvr>
                                      <p:tavLst>
                                        <p:tav tm="0">
                                          <p:val>
                                            <p:strVal val="#ppt_x"/>
                                          </p:val>
                                        </p:tav>
                                        <p:tav tm="100000">
                                          <p:val>
                                            <p:strVal val="#ppt_x"/>
                                          </p:val>
                                        </p:tav>
                                      </p:tavLst>
                                    </p:anim>
                                    <p:anim calcmode="lin" valueType="num">
                                      <p:cBhvr>
                                        <p:cTn id="40" dur="500" fill="hold"/>
                                        <p:tgtEl>
                                          <p:spTgt spid="3994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9948">
                                            <p:txEl>
                                              <p:pRg st="7" end="7"/>
                                            </p:txEl>
                                          </p:spTgt>
                                        </p:tgtEl>
                                        <p:attrNameLst>
                                          <p:attrName>style.visibility</p:attrName>
                                        </p:attrNameLst>
                                      </p:cBhvr>
                                      <p:to>
                                        <p:strVal val="visible"/>
                                      </p:to>
                                    </p:set>
                                    <p:anim calcmode="lin" valueType="num">
                                      <p:cBhvr additive="base">
                                        <p:cTn id="45" dur="500" fill="hold"/>
                                        <p:tgtEl>
                                          <p:spTgt spid="39948">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9948">
                                            <p:txEl>
                                              <p:pRg st="7" end="7"/>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9948">
                                            <p:txEl>
                                              <p:pRg st="8" end="8"/>
                                            </p:txEl>
                                          </p:spTgt>
                                        </p:tgtEl>
                                        <p:attrNameLst>
                                          <p:attrName>style.visibility</p:attrName>
                                        </p:attrNameLst>
                                      </p:cBhvr>
                                      <p:to>
                                        <p:strVal val="visible"/>
                                      </p:to>
                                    </p:set>
                                    <p:anim calcmode="lin" valueType="num">
                                      <p:cBhvr additive="base">
                                        <p:cTn id="49" dur="500" fill="hold"/>
                                        <p:tgtEl>
                                          <p:spTgt spid="39948">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9948">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5" descr="__18"/>
          <p:cNvPicPr>
            <a:picLocks noChangeAspect="1" noChangeArrowheads="1"/>
          </p:cNvPicPr>
          <p:nvPr/>
        </p:nvPicPr>
        <p:blipFill>
          <a:blip r:embed="rId1"/>
          <a:srcRect/>
          <a:stretch>
            <a:fillRect/>
          </a:stretch>
        </p:blipFill>
        <p:spPr bwMode="auto">
          <a:xfrm>
            <a:off x="-36513" y="-93663"/>
            <a:ext cx="9167813" cy="57927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251" name="组合 4"/>
          <p:cNvGrpSpPr/>
          <p:nvPr/>
        </p:nvGrpSpPr>
        <p:grpSpPr bwMode="auto">
          <a:xfrm>
            <a:off x="0" y="508000"/>
            <a:ext cx="9144000" cy="420688"/>
            <a:chOff x="0" y="0"/>
            <a:chExt cx="9144000" cy="420086"/>
          </a:xfrm>
        </p:grpSpPr>
        <p:sp>
          <p:nvSpPr>
            <p:cNvPr id="53256" name="直接连接符 5"/>
            <p:cNvSpPr>
              <a:spLocks noChangeShapeType="1"/>
            </p:cNvSpPr>
            <p:nvPr/>
          </p:nvSpPr>
          <p:spPr bwMode="auto">
            <a:xfrm>
              <a:off x="4859338" y="210836"/>
              <a:ext cx="4284662" cy="1"/>
            </a:xfrm>
            <a:prstGeom prst="line">
              <a:avLst/>
            </a:prstGeom>
            <a:noFill/>
            <a:ln w="9525">
              <a:solidFill>
                <a:srgbClr val="A71F13"/>
              </a:solidFill>
              <a:bevel/>
            </a:ln>
          </p:spPr>
          <p:txBody>
            <a:bodyPr/>
            <a:lstStyle/>
            <a:p>
              <a:endParaRPr lang="zh-CN" altLang="en-US"/>
            </a:p>
          </p:txBody>
        </p:sp>
        <p:pic>
          <p:nvPicPr>
            <p:cNvPr id="5325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0"/>
              <a:ext cx="420086" cy="420086"/>
            </a:xfrm>
            <a:prstGeom prst="rect">
              <a:avLst/>
            </a:prstGeom>
            <a:noFill/>
            <a:ln w="9525">
              <a:noFill/>
              <a:miter lim="800000"/>
              <a:headEnd/>
              <a:tailEnd/>
            </a:ln>
          </p:spPr>
        </p:pic>
        <p:sp>
          <p:nvSpPr>
            <p:cNvPr id="53258" name="直接连接符 7"/>
            <p:cNvSpPr>
              <a:spLocks noChangeShapeType="1"/>
            </p:cNvSpPr>
            <p:nvPr/>
          </p:nvSpPr>
          <p:spPr bwMode="auto">
            <a:xfrm>
              <a:off x="0" y="210836"/>
              <a:ext cx="4284663" cy="1"/>
            </a:xfrm>
            <a:prstGeom prst="line">
              <a:avLst/>
            </a:prstGeom>
            <a:noFill/>
            <a:ln w="9525">
              <a:solidFill>
                <a:srgbClr val="A71F13"/>
              </a:solidFill>
              <a:bevel/>
            </a:ln>
          </p:spPr>
          <p:txBody>
            <a:bodyPr/>
            <a:lstStyle/>
            <a:p>
              <a:endParaRPr lang="zh-CN" altLang="en-US"/>
            </a:p>
          </p:txBody>
        </p:sp>
      </p:grpSp>
      <p:sp>
        <p:nvSpPr>
          <p:cNvPr id="53253" name="Rectangle 3"/>
          <p:cNvSpPr>
            <a:spLocks noGrp="1" noChangeArrowheads="1"/>
          </p:cNvSpPr>
          <p:nvPr/>
        </p:nvSpPr>
        <p:spPr bwMode="auto">
          <a:xfrm>
            <a:off x="457200" y="1489075"/>
            <a:ext cx="8229600" cy="4864100"/>
          </a:xfrm>
          <a:prstGeom prst="rect">
            <a:avLst/>
          </a:prstGeom>
          <a:noFill/>
          <a:ln w="9525">
            <a:noFill/>
            <a:miter lim="800000"/>
          </a:ln>
        </p:spPr>
        <p:txBody>
          <a:bodyPr/>
          <a:lstStyle/>
          <a:p>
            <a:pPr marL="358775" eaLnBrk="1" hangingPunct="1">
              <a:spcBef>
                <a:spcPts val="600"/>
              </a:spcBef>
              <a:buSzPct val="60000"/>
              <a:buFont typeface="Wingdings" panose="05000000000000000000" pitchFamily="2" charset="2"/>
              <a:buChar char="l"/>
            </a:pPr>
            <a:r>
              <a:rPr lang="en-US" altLang="zh-CN" sz="2400" dirty="0">
                <a:sym typeface="Calibri" panose="020F0502020204030204" pitchFamily="34" charset="0"/>
              </a:rPr>
              <a:t>  built in 1912</a:t>
            </a:r>
            <a:endParaRPr lang="en-US" altLang="zh-CN" sz="2400" dirty="0">
              <a:sym typeface="Calibri" panose="020F0502020204030204" pitchFamily="34" charset="0"/>
            </a:endParaRPr>
          </a:p>
          <a:p>
            <a:pPr marL="358775" eaLnBrk="1" hangingPunct="1">
              <a:spcBef>
                <a:spcPts val="600"/>
              </a:spcBef>
              <a:buSzPct val="60000"/>
              <a:buFont typeface="Wingdings" panose="05000000000000000000" pitchFamily="2" charset="2"/>
              <a:buChar char="l"/>
            </a:pPr>
            <a:r>
              <a:rPr lang="en-US" altLang="zh-CN" sz="2400" dirty="0">
                <a:sym typeface="Calibri" panose="020F0502020204030204" pitchFamily="34" charset="0"/>
              </a:rPr>
              <a:t>  also known as Wind-and-Rain Bridge, over the </a:t>
            </a:r>
            <a:r>
              <a:rPr lang="en-US" altLang="zh-CN" sz="2400" dirty="0" err="1">
                <a:sym typeface="Calibri" panose="020F0502020204030204" pitchFamily="34" charset="0"/>
              </a:rPr>
              <a:t>Linxi</a:t>
            </a:r>
            <a:r>
              <a:rPr lang="en-US" altLang="zh-CN" sz="2400" dirty="0">
                <a:sym typeface="Calibri" panose="020F0502020204030204" pitchFamily="34" charset="0"/>
              </a:rPr>
              <a:t> River in </a:t>
            </a:r>
            <a:endParaRPr lang="en-US" altLang="zh-CN" sz="2400" dirty="0" smtClean="0">
              <a:sym typeface="Calibri" panose="020F0502020204030204" pitchFamily="34" charset="0"/>
            </a:endParaRPr>
          </a:p>
          <a:p>
            <a:pPr marL="358775" eaLnBrk="1" hangingPunct="1">
              <a:spcBef>
                <a:spcPts val="600"/>
              </a:spcBef>
              <a:buSzPct val="60000"/>
            </a:pPr>
            <a:r>
              <a:rPr lang="en-US" altLang="zh-CN" sz="2400" dirty="0">
                <a:sym typeface="Calibri" panose="020F0502020204030204" pitchFamily="34" charset="0"/>
              </a:rPr>
              <a:t> </a:t>
            </a:r>
            <a:r>
              <a:rPr lang="en-US" altLang="zh-CN" sz="2400" dirty="0" smtClean="0">
                <a:sym typeface="Calibri" panose="020F0502020204030204" pitchFamily="34" charset="0"/>
              </a:rPr>
              <a:t>   the </a:t>
            </a:r>
            <a:r>
              <a:rPr lang="en-US" altLang="zh-CN" sz="2400" dirty="0">
                <a:sym typeface="Calibri" panose="020F0502020204030204" pitchFamily="34" charset="0"/>
              </a:rPr>
              <a:t>Dong Autonomous County of the Guangxi </a:t>
            </a:r>
            <a:r>
              <a:rPr lang="en-US" altLang="zh-CN" sz="2400" dirty="0" err="1">
                <a:sym typeface="Calibri" panose="020F0502020204030204" pitchFamily="34" charset="0"/>
              </a:rPr>
              <a:t>Zhuang</a:t>
            </a:r>
            <a:r>
              <a:rPr lang="en-US" altLang="zh-CN" sz="2400" dirty="0">
                <a:sym typeface="Calibri" panose="020F0502020204030204" pitchFamily="34" charset="0"/>
              </a:rPr>
              <a:t>  </a:t>
            </a:r>
            <a:r>
              <a:rPr lang="en-US" altLang="zh-CN" sz="2400" dirty="0" smtClean="0">
                <a:sym typeface="Calibri" panose="020F0502020204030204" pitchFamily="34" charset="0"/>
              </a:rPr>
              <a:t>  </a:t>
            </a:r>
            <a:endParaRPr lang="en-US" altLang="zh-CN" sz="2400" dirty="0" smtClean="0">
              <a:sym typeface="Calibri" panose="020F0502020204030204" pitchFamily="34" charset="0"/>
            </a:endParaRPr>
          </a:p>
          <a:p>
            <a:pPr marL="358775" eaLnBrk="1" hangingPunct="1">
              <a:spcBef>
                <a:spcPts val="600"/>
              </a:spcBef>
              <a:buSzPct val="60000"/>
            </a:pPr>
            <a:r>
              <a:rPr lang="en-US" altLang="zh-CN" sz="2400" dirty="0">
                <a:sym typeface="Calibri" panose="020F0502020204030204" pitchFamily="34" charset="0"/>
              </a:rPr>
              <a:t> </a:t>
            </a:r>
            <a:r>
              <a:rPr lang="en-US" altLang="zh-CN" sz="2400" dirty="0" smtClean="0">
                <a:sym typeface="Calibri" panose="020F0502020204030204" pitchFamily="34" charset="0"/>
              </a:rPr>
              <a:t>   Autonomous </a:t>
            </a:r>
            <a:r>
              <a:rPr lang="en-US" altLang="zh-CN" sz="2400" dirty="0">
                <a:sym typeface="Calibri" panose="020F0502020204030204" pitchFamily="34" charset="0"/>
              </a:rPr>
              <a:t>Region</a:t>
            </a:r>
            <a:endParaRPr lang="zh-CN" altLang="en-US" sz="2400" dirty="0">
              <a:sym typeface="Calibri" panose="020F0502020204030204" pitchFamily="34" charset="0"/>
            </a:endParaRPr>
          </a:p>
          <a:p>
            <a:pPr marL="358775" eaLnBrk="1" hangingPunct="1">
              <a:spcBef>
                <a:spcPts val="600"/>
              </a:spcBef>
              <a:buSzPct val="60000"/>
              <a:buFont typeface="Wingdings" panose="05000000000000000000" pitchFamily="2" charset="2"/>
              <a:buChar char="l"/>
            </a:pPr>
            <a:r>
              <a:rPr lang="en-US" altLang="zh-CN" sz="2400" dirty="0">
                <a:sym typeface="Calibri" panose="020F0502020204030204" pitchFamily="34" charset="0"/>
              </a:rPr>
              <a:t>  wooden body, 77.6 </a:t>
            </a:r>
            <a:r>
              <a:rPr lang="en-US" altLang="zh-CN" sz="2400" dirty="0" err="1">
                <a:sym typeface="Calibri" panose="020F0502020204030204" pitchFamily="34" charset="0"/>
              </a:rPr>
              <a:t>metres</a:t>
            </a:r>
            <a:r>
              <a:rPr lang="en-US" altLang="zh-CN" sz="2400" dirty="0">
                <a:sym typeface="Calibri" panose="020F0502020204030204" pitchFamily="34" charset="0"/>
              </a:rPr>
              <a:t> long and 3.75 </a:t>
            </a:r>
            <a:r>
              <a:rPr lang="en-US" altLang="zh-CN" sz="2400" dirty="0" err="1">
                <a:sym typeface="Calibri" panose="020F0502020204030204" pitchFamily="34" charset="0"/>
              </a:rPr>
              <a:t>metres</a:t>
            </a:r>
            <a:r>
              <a:rPr lang="en-US" altLang="zh-CN" sz="2400" dirty="0">
                <a:sym typeface="Calibri" panose="020F0502020204030204" pitchFamily="34" charset="0"/>
              </a:rPr>
              <a:t> wide, rests </a:t>
            </a:r>
            <a:endParaRPr lang="en-US" altLang="zh-CN" sz="2400" dirty="0" smtClean="0">
              <a:sym typeface="Calibri" panose="020F0502020204030204" pitchFamily="34" charset="0"/>
            </a:endParaRPr>
          </a:p>
          <a:p>
            <a:pPr marL="358775" eaLnBrk="1" hangingPunct="1">
              <a:spcBef>
                <a:spcPts val="600"/>
              </a:spcBef>
              <a:buSzPct val="60000"/>
            </a:pPr>
            <a:r>
              <a:rPr lang="en-US" altLang="zh-CN" sz="2400" dirty="0">
                <a:sym typeface="Calibri" panose="020F0502020204030204" pitchFamily="34" charset="0"/>
              </a:rPr>
              <a:t> </a:t>
            </a:r>
            <a:r>
              <a:rPr lang="en-US" altLang="zh-CN" sz="2400" dirty="0" smtClean="0">
                <a:sym typeface="Calibri" panose="020F0502020204030204" pitchFamily="34" charset="0"/>
              </a:rPr>
              <a:t>   on </a:t>
            </a:r>
            <a:r>
              <a:rPr lang="en-US" altLang="zh-CN" sz="2400" dirty="0">
                <a:sym typeface="Calibri" panose="020F0502020204030204" pitchFamily="34" charset="0"/>
              </a:rPr>
              <a:t>piers built entirely of large stone blocks</a:t>
            </a:r>
            <a:endParaRPr lang="zh-CN" altLang="en-US" sz="2400" dirty="0">
              <a:sym typeface="Calibri" panose="020F0502020204030204" pitchFamily="34" charset="0"/>
            </a:endParaRPr>
          </a:p>
          <a:p>
            <a:pPr marL="358775" eaLnBrk="1" hangingPunct="1">
              <a:spcBef>
                <a:spcPts val="600"/>
              </a:spcBef>
              <a:buSzPct val="60000"/>
              <a:buFont typeface="Wingdings" panose="05000000000000000000" pitchFamily="2" charset="2"/>
              <a:buChar char="l"/>
            </a:pPr>
            <a:r>
              <a:rPr lang="en-US" altLang="zh-CN" sz="2400" dirty="0">
                <a:sym typeface="Calibri" panose="020F0502020204030204" pitchFamily="34" charset="0"/>
              </a:rPr>
              <a:t>  standing above are five </a:t>
            </a:r>
            <a:r>
              <a:rPr lang="en-US" altLang="zh-CN" sz="2400" dirty="0">
                <a:solidFill>
                  <a:srgbClr val="FF0000"/>
                </a:solidFill>
                <a:sym typeface="Calibri" panose="020F0502020204030204" pitchFamily="34" charset="0"/>
              </a:rPr>
              <a:t>pagoda</a:t>
            </a:r>
            <a:r>
              <a:rPr lang="en-US" altLang="zh-CN" sz="2400" dirty="0">
                <a:sym typeface="Calibri" panose="020F0502020204030204" pitchFamily="34" charset="0"/>
              </a:rPr>
              <a:t>-like pavilions  </a:t>
            </a:r>
            <a:r>
              <a:rPr lang="en-US" altLang="zh-CN" sz="2400" dirty="0" smtClean="0">
                <a:sym typeface="Calibri" panose="020F0502020204030204" pitchFamily="34" charset="0"/>
              </a:rPr>
              <a:t>connected </a:t>
            </a:r>
            <a:r>
              <a:rPr lang="en-US" altLang="zh-CN" sz="2400" dirty="0">
                <a:sym typeface="Calibri" panose="020F0502020204030204" pitchFamily="34" charset="0"/>
              </a:rPr>
              <a:t>by </a:t>
            </a:r>
            <a:endParaRPr lang="en-US" altLang="zh-CN" sz="2400" dirty="0" smtClean="0">
              <a:sym typeface="Calibri" panose="020F0502020204030204" pitchFamily="34" charset="0"/>
            </a:endParaRPr>
          </a:p>
          <a:p>
            <a:pPr marL="358775" eaLnBrk="1" hangingPunct="1">
              <a:spcBef>
                <a:spcPts val="600"/>
              </a:spcBef>
              <a:buSzPct val="60000"/>
            </a:pPr>
            <a:r>
              <a:rPr lang="en-US" altLang="zh-CN" sz="2400" dirty="0">
                <a:sym typeface="Calibri" panose="020F0502020204030204" pitchFamily="34" charset="0"/>
              </a:rPr>
              <a:t> </a:t>
            </a:r>
            <a:r>
              <a:rPr lang="en-US" altLang="zh-CN" sz="2400" dirty="0" smtClean="0">
                <a:sym typeface="Calibri" panose="020F0502020204030204" pitchFamily="34" charset="0"/>
              </a:rPr>
              <a:t>   a </a:t>
            </a:r>
            <a:r>
              <a:rPr lang="en-US" altLang="zh-CN" sz="2400" dirty="0">
                <a:sym typeface="Calibri" panose="020F0502020204030204" pitchFamily="34" charset="0"/>
              </a:rPr>
              <a:t>long covered corridor </a:t>
            </a:r>
            <a:endParaRPr lang="zh-CN" altLang="en-US" sz="2400" dirty="0">
              <a:sym typeface="Calibri" panose="020F0502020204030204" pitchFamily="34" charset="0"/>
            </a:endParaRPr>
          </a:p>
        </p:txBody>
      </p:sp>
      <p:sp>
        <p:nvSpPr>
          <p:cNvPr id="53254" name="文本框 2"/>
          <p:cNvSpPr>
            <a:spLocks noChangeArrowheads="1"/>
          </p:cNvSpPr>
          <p:nvPr/>
        </p:nvSpPr>
        <p:spPr bwMode="auto">
          <a:xfrm>
            <a:off x="842051" y="928674"/>
            <a:ext cx="4518660" cy="534035"/>
          </a:xfrm>
          <a:prstGeom prst="rect">
            <a:avLst/>
          </a:prstGeom>
          <a:noFill/>
          <a:ln w="9525">
            <a:noFill/>
            <a:miter lim="800000"/>
          </a:ln>
        </p:spPr>
        <p:txBody>
          <a:bodyPr wrap="none">
            <a:spAutoFit/>
          </a:bodyPr>
          <a:lstStyle/>
          <a:p>
            <a:pPr>
              <a:lnSpc>
                <a:spcPct val="120000"/>
              </a:lnSpc>
            </a:pPr>
            <a:r>
              <a:rPr lang="en-US" altLang="zh-CN" sz="2400" b="1" dirty="0">
                <a:solidFill>
                  <a:srgbClr val="CC6600"/>
                </a:solidFill>
                <a:sym typeface="宋体" panose="02010600030101010101" pitchFamily="2" charset="-122"/>
              </a:rPr>
              <a:t>The </a:t>
            </a:r>
            <a:r>
              <a:rPr lang="en-US" altLang="zh-CN" sz="2400" b="1" dirty="0" err="1">
                <a:solidFill>
                  <a:srgbClr val="CC6600"/>
                </a:solidFill>
                <a:sym typeface="宋体" panose="02010600030101010101" pitchFamily="2" charset="-122"/>
              </a:rPr>
              <a:t>Chengyang</a:t>
            </a:r>
            <a:r>
              <a:rPr lang="en-US" altLang="zh-CN" sz="2400" b="1" dirty="0">
                <a:solidFill>
                  <a:srgbClr val="CC6600"/>
                </a:solidFill>
                <a:sym typeface="宋体" panose="02010600030101010101" pitchFamily="2" charset="-122"/>
              </a:rPr>
              <a:t> Bridge</a:t>
            </a:r>
            <a:r>
              <a:rPr lang="zh-CN" altLang="en-US" sz="2400" b="1" dirty="0">
                <a:solidFill>
                  <a:srgbClr val="CC6600"/>
                </a:solidFill>
                <a:sym typeface="宋体" panose="02010600030101010101" pitchFamily="2" charset="-122"/>
              </a:rPr>
              <a:t>程阳永济</a:t>
            </a:r>
            <a:r>
              <a:rPr lang="zh-CN" altLang="en-US" sz="2400" b="1" dirty="0">
                <a:solidFill>
                  <a:srgbClr val="CC6600"/>
                </a:solidFill>
                <a:sym typeface="宋体" panose="02010600030101010101" pitchFamily="2" charset="-122"/>
              </a:rPr>
              <a:t>桥</a:t>
            </a:r>
            <a:endParaRPr lang="zh-CN" altLang="en-US" sz="2400" b="1" dirty="0">
              <a:solidFill>
                <a:srgbClr val="CC6600"/>
              </a:solidFill>
              <a:sym typeface="宋体" panose="02010600030101010101" pitchFamily="2" charset="-122"/>
            </a:endParaRPr>
          </a:p>
        </p:txBody>
      </p:sp>
      <p:sp>
        <p:nvSpPr>
          <p:cNvPr id="53255" name="文本框 3"/>
          <p:cNvSpPr>
            <a:spLocks noChangeArrowheads="1"/>
          </p:cNvSpPr>
          <p:nvPr/>
        </p:nvSpPr>
        <p:spPr bwMode="auto">
          <a:xfrm>
            <a:off x="34925" y="120650"/>
            <a:ext cx="3781425" cy="647700"/>
          </a:xfrm>
          <a:prstGeom prst="rect">
            <a:avLst/>
          </a:prstGeom>
          <a:noFill/>
          <a:ln w="9525">
            <a:noFill/>
            <a:miter lim="800000"/>
          </a:ln>
        </p:spPr>
        <p:txBody>
          <a:bodyPr wrap="none">
            <a:spAutoFit/>
          </a:bodyPr>
          <a:lstStyle/>
          <a:p>
            <a:pPr>
              <a:lnSpc>
                <a:spcPct val="120000"/>
              </a:lnSpc>
            </a:pPr>
            <a:r>
              <a:rPr lang="en-US" altLang="zh-CN" sz="3000" b="1">
                <a:solidFill>
                  <a:srgbClr val="974806"/>
                </a:solidFill>
                <a:latin typeface="Aharoni" panose="02010803020104030203" pitchFamily="2" charset="-79"/>
                <a:sym typeface="Aharoni" panose="02010803020104030203" pitchFamily="2" charset="-79"/>
              </a:rPr>
              <a:t>The</a:t>
            </a:r>
            <a:r>
              <a:rPr lang="en-US" altLang="zh-CN" sz="3000" b="1">
                <a:solidFill>
                  <a:srgbClr val="974806"/>
                </a:solidFill>
                <a:sym typeface="宋体" panose="02010600030101010101" pitchFamily="2" charset="-122"/>
              </a:rPr>
              <a:t> </a:t>
            </a:r>
            <a:r>
              <a:rPr lang="en-US" altLang="zh-CN" sz="3000" b="1">
                <a:solidFill>
                  <a:srgbClr val="974806"/>
                </a:solidFill>
                <a:latin typeface="Aharoni" panose="02010803020104030203" pitchFamily="2" charset="-79"/>
                <a:sym typeface="Aharoni" panose="02010803020104030203" pitchFamily="2" charset="-79"/>
              </a:rPr>
              <a:t>Pavilion</a:t>
            </a:r>
            <a:r>
              <a:rPr lang="en-US" altLang="zh-CN" sz="3000" b="1">
                <a:solidFill>
                  <a:srgbClr val="974806"/>
                </a:solidFill>
                <a:sym typeface="宋体" panose="02010600030101010101" pitchFamily="2" charset="-122"/>
              </a:rPr>
              <a:t> </a:t>
            </a:r>
            <a:r>
              <a:rPr lang="en-US" altLang="zh-CN" sz="3000" b="1">
                <a:solidFill>
                  <a:srgbClr val="974806"/>
                </a:solidFill>
                <a:latin typeface="Aharoni" panose="02010803020104030203" pitchFamily="2" charset="-79"/>
                <a:sym typeface="Aharoni" panose="02010803020104030203" pitchFamily="2" charset="-79"/>
              </a:rPr>
              <a:t>Bridge</a:t>
            </a:r>
            <a:r>
              <a:rPr lang="en-US" altLang="zh-CN" sz="3000">
                <a:solidFill>
                  <a:srgbClr val="974806"/>
                </a:solidFill>
                <a:sym typeface="宋体" panose="02010600030101010101" pitchFamily="2" charset="-122"/>
              </a:rPr>
              <a:t> </a:t>
            </a:r>
            <a:r>
              <a:rPr lang="en-US" altLang="zh-CN" sz="1600" b="1">
                <a:solidFill>
                  <a:srgbClr val="000000"/>
                </a:solidFill>
                <a:sym typeface="宋体" panose="02010600030101010101" pitchFamily="2" charset="-122"/>
              </a:rPr>
              <a:t> </a:t>
            </a:r>
            <a:endParaRPr lang="zh-CN" altLang="en-US" sz="1600">
              <a:solidFill>
                <a:srgbClr val="772C03"/>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53253">
                                            <p:txEl>
                                              <p:pRg st="0" end="0"/>
                                            </p:txEl>
                                          </p:spTgt>
                                        </p:tgtEl>
                                        <p:attrNameLst>
                                          <p:attrName>style.visibility</p:attrName>
                                        </p:attrNameLst>
                                      </p:cBhvr>
                                      <p:to>
                                        <p:strVal val="visible"/>
                                      </p:to>
                                    </p:set>
                                    <p:anim calcmode="lin" valueType="num">
                                      <p:cBhvr>
                                        <p:cTn id="7" dur="500" fill="hold"/>
                                        <p:tgtEl>
                                          <p:spTgt spid="53253">
                                            <p:txEl>
                                              <p:pRg st="0" end="0"/>
                                            </p:txEl>
                                          </p:spTgt>
                                        </p:tgtEl>
                                        <p:attrNameLst>
                                          <p:attrName>ppt_w</p:attrName>
                                        </p:attrNameLst>
                                      </p:cBhvr>
                                      <p:tavLst>
                                        <p:tav tm="0">
                                          <p:val>
                                            <p:strVal val="#ppt_w*0.70"/>
                                          </p:val>
                                        </p:tav>
                                        <p:tav tm="100000">
                                          <p:val>
                                            <p:strVal val="#ppt_w"/>
                                          </p:val>
                                        </p:tav>
                                      </p:tavLst>
                                    </p:anim>
                                    <p:anim calcmode="lin" valueType="num">
                                      <p:cBhvr>
                                        <p:cTn id="8" dur="500" fill="hold"/>
                                        <p:tgtEl>
                                          <p:spTgt spid="53253">
                                            <p:txEl>
                                              <p:pRg st="0" end="0"/>
                                            </p:txEl>
                                          </p:spTgt>
                                        </p:tgtEl>
                                        <p:attrNameLst>
                                          <p:attrName>ppt_h</p:attrName>
                                        </p:attrNameLst>
                                      </p:cBhvr>
                                      <p:tavLst>
                                        <p:tav tm="0">
                                          <p:val>
                                            <p:strVal val="#ppt_h"/>
                                          </p:val>
                                        </p:tav>
                                        <p:tav tm="100000">
                                          <p:val>
                                            <p:strVal val="#ppt_h"/>
                                          </p:val>
                                        </p:tav>
                                      </p:tavLst>
                                    </p:anim>
                                    <p:animEffect transition="in" filter="fade">
                                      <p:cBhvr>
                                        <p:cTn id="9" dur="500"/>
                                        <p:tgtEl>
                                          <p:spTgt spid="5325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53253">
                                            <p:txEl>
                                              <p:pRg st="1" end="1"/>
                                            </p:txEl>
                                          </p:spTgt>
                                        </p:tgtEl>
                                        <p:attrNameLst>
                                          <p:attrName>style.visibility</p:attrName>
                                        </p:attrNameLst>
                                      </p:cBhvr>
                                      <p:to>
                                        <p:strVal val="visible"/>
                                      </p:to>
                                    </p:set>
                                    <p:anim calcmode="lin" valueType="num">
                                      <p:cBhvr>
                                        <p:cTn id="14" dur="500" fill="hold"/>
                                        <p:tgtEl>
                                          <p:spTgt spid="53253">
                                            <p:txEl>
                                              <p:pRg st="1" end="1"/>
                                            </p:txEl>
                                          </p:spTgt>
                                        </p:tgtEl>
                                        <p:attrNameLst>
                                          <p:attrName>ppt_w</p:attrName>
                                        </p:attrNameLst>
                                      </p:cBhvr>
                                      <p:tavLst>
                                        <p:tav tm="0">
                                          <p:val>
                                            <p:strVal val="#ppt_w*0.70"/>
                                          </p:val>
                                        </p:tav>
                                        <p:tav tm="100000">
                                          <p:val>
                                            <p:strVal val="#ppt_w"/>
                                          </p:val>
                                        </p:tav>
                                      </p:tavLst>
                                    </p:anim>
                                    <p:anim calcmode="lin" valueType="num">
                                      <p:cBhvr>
                                        <p:cTn id="15" dur="500" fill="hold"/>
                                        <p:tgtEl>
                                          <p:spTgt spid="53253">
                                            <p:txEl>
                                              <p:pRg st="1" end="1"/>
                                            </p:txEl>
                                          </p:spTgt>
                                        </p:tgtEl>
                                        <p:attrNameLst>
                                          <p:attrName>ppt_h</p:attrName>
                                        </p:attrNameLst>
                                      </p:cBhvr>
                                      <p:tavLst>
                                        <p:tav tm="0">
                                          <p:val>
                                            <p:strVal val="#ppt_h"/>
                                          </p:val>
                                        </p:tav>
                                        <p:tav tm="100000">
                                          <p:val>
                                            <p:strVal val="#ppt_h"/>
                                          </p:val>
                                        </p:tav>
                                      </p:tavLst>
                                    </p:anim>
                                    <p:animEffect transition="in" filter="fade">
                                      <p:cBhvr>
                                        <p:cTn id="16" dur="500"/>
                                        <p:tgtEl>
                                          <p:spTgt spid="53253">
                                            <p:txEl>
                                              <p:pRg st="1" end="1"/>
                                            </p:txEl>
                                          </p:spTgt>
                                        </p:tgtEl>
                                      </p:cBhvr>
                                    </p:animEffect>
                                  </p:childTnLst>
                                </p:cTn>
                              </p:par>
                              <p:par>
                                <p:cTn id="17" presetID="55" presetClass="entr" presetSubtype="0" fill="hold" nodeType="withEffect">
                                  <p:stCondLst>
                                    <p:cond delay="0"/>
                                  </p:stCondLst>
                                  <p:childTnLst>
                                    <p:set>
                                      <p:cBhvr>
                                        <p:cTn id="18" dur="1" fill="hold">
                                          <p:stCondLst>
                                            <p:cond delay="0"/>
                                          </p:stCondLst>
                                        </p:cTn>
                                        <p:tgtEl>
                                          <p:spTgt spid="53253">
                                            <p:txEl>
                                              <p:pRg st="2" end="2"/>
                                            </p:txEl>
                                          </p:spTgt>
                                        </p:tgtEl>
                                        <p:attrNameLst>
                                          <p:attrName>style.visibility</p:attrName>
                                        </p:attrNameLst>
                                      </p:cBhvr>
                                      <p:to>
                                        <p:strVal val="visible"/>
                                      </p:to>
                                    </p:set>
                                    <p:anim calcmode="lin" valueType="num">
                                      <p:cBhvr>
                                        <p:cTn id="19" dur="500" fill="hold"/>
                                        <p:tgtEl>
                                          <p:spTgt spid="53253">
                                            <p:txEl>
                                              <p:pRg st="2" end="2"/>
                                            </p:txEl>
                                          </p:spTgt>
                                        </p:tgtEl>
                                        <p:attrNameLst>
                                          <p:attrName>ppt_w</p:attrName>
                                        </p:attrNameLst>
                                      </p:cBhvr>
                                      <p:tavLst>
                                        <p:tav tm="0">
                                          <p:val>
                                            <p:strVal val="#ppt_w*0.70"/>
                                          </p:val>
                                        </p:tav>
                                        <p:tav tm="100000">
                                          <p:val>
                                            <p:strVal val="#ppt_w"/>
                                          </p:val>
                                        </p:tav>
                                      </p:tavLst>
                                    </p:anim>
                                    <p:anim calcmode="lin" valueType="num">
                                      <p:cBhvr>
                                        <p:cTn id="20" dur="500" fill="hold"/>
                                        <p:tgtEl>
                                          <p:spTgt spid="53253">
                                            <p:txEl>
                                              <p:pRg st="2" end="2"/>
                                            </p:txEl>
                                          </p:spTgt>
                                        </p:tgtEl>
                                        <p:attrNameLst>
                                          <p:attrName>ppt_h</p:attrName>
                                        </p:attrNameLst>
                                      </p:cBhvr>
                                      <p:tavLst>
                                        <p:tav tm="0">
                                          <p:val>
                                            <p:strVal val="#ppt_h"/>
                                          </p:val>
                                        </p:tav>
                                        <p:tav tm="100000">
                                          <p:val>
                                            <p:strVal val="#ppt_h"/>
                                          </p:val>
                                        </p:tav>
                                      </p:tavLst>
                                    </p:anim>
                                    <p:animEffect transition="in" filter="fade">
                                      <p:cBhvr>
                                        <p:cTn id="21" dur="500"/>
                                        <p:tgtEl>
                                          <p:spTgt spid="53253">
                                            <p:txEl>
                                              <p:pRg st="2" end="2"/>
                                            </p:txEl>
                                          </p:spTgt>
                                        </p:tgtEl>
                                      </p:cBhvr>
                                    </p:animEffect>
                                  </p:childTnLst>
                                </p:cTn>
                              </p:par>
                              <p:par>
                                <p:cTn id="22" presetID="55" presetClass="entr" presetSubtype="0" fill="hold" nodeType="withEffect">
                                  <p:stCondLst>
                                    <p:cond delay="0"/>
                                  </p:stCondLst>
                                  <p:childTnLst>
                                    <p:set>
                                      <p:cBhvr>
                                        <p:cTn id="23" dur="1" fill="hold">
                                          <p:stCondLst>
                                            <p:cond delay="0"/>
                                          </p:stCondLst>
                                        </p:cTn>
                                        <p:tgtEl>
                                          <p:spTgt spid="53253">
                                            <p:txEl>
                                              <p:pRg st="3" end="3"/>
                                            </p:txEl>
                                          </p:spTgt>
                                        </p:tgtEl>
                                        <p:attrNameLst>
                                          <p:attrName>style.visibility</p:attrName>
                                        </p:attrNameLst>
                                      </p:cBhvr>
                                      <p:to>
                                        <p:strVal val="visible"/>
                                      </p:to>
                                    </p:set>
                                    <p:anim calcmode="lin" valueType="num">
                                      <p:cBhvr>
                                        <p:cTn id="24" dur="500" fill="hold"/>
                                        <p:tgtEl>
                                          <p:spTgt spid="53253">
                                            <p:txEl>
                                              <p:pRg st="3" end="3"/>
                                            </p:txEl>
                                          </p:spTgt>
                                        </p:tgtEl>
                                        <p:attrNameLst>
                                          <p:attrName>ppt_w</p:attrName>
                                        </p:attrNameLst>
                                      </p:cBhvr>
                                      <p:tavLst>
                                        <p:tav tm="0">
                                          <p:val>
                                            <p:strVal val="#ppt_w*0.70"/>
                                          </p:val>
                                        </p:tav>
                                        <p:tav tm="100000">
                                          <p:val>
                                            <p:strVal val="#ppt_w"/>
                                          </p:val>
                                        </p:tav>
                                      </p:tavLst>
                                    </p:anim>
                                    <p:anim calcmode="lin" valueType="num">
                                      <p:cBhvr>
                                        <p:cTn id="25" dur="500" fill="hold"/>
                                        <p:tgtEl>
                                          <p:spTgt spid="53253">
                                            <p:txEl>
                                              <p:pRg st="3" end="3"/>
                                            </p:txEl>
                                          </p:spTgt>
                                        </p:tgtEl>
                                        <p:attrNameLst>
                                          <p:attrName>ppt_h</p:attrName>
                                        </p:attrNameLst>
                                      </p:cBhvr>
                                      <p:tavLst>
                                        <p:tav tm="0">
                                          <p:val>
                                            <p:strVal val="#ppt_h"/>
                                          </p:val>
                                        </p:tav>
                                        <p:tav tm="100000">
                                          <p:val>
                                            <p:strVal val="#ppt_h"/>
                                          </p:val>
                                        </p:tav>
                                      </p:tavLst>
                                    </p:anim>
                                    <p:animEffect transition="in" filter="fade">
                                      <p:cBhvr>
                                        <p:cTn id="26" dur="500"/>
                                        <p:tgtEl>
                                          <p:spTgt spid="5325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5" presetClass="entr" presetSubtype="0" fill="hold" nodeType="clickEffect">
                                  <p:stCondLst>
                                    <p:cond delay="0"/>
                                  </p:stCondLst>
                                  <p:childTnLst>
                                    <p:set>
                                      <p:cBhvr>
                                        <p:cTn id="30" dur="1" fill="hold">
                                          <p:stCondLst>
                                            <p:cond delay="0"/>
                                          </p:stCondLst>
                                        </p:cTn>
                                        <p:tgtEl>
                                          <p:spTgt spid="53253">
                                            <p:txEl>
                                              <p:pRg st="4" end="4"/>
                                            </p:txEl>
                                          </p:spTgt>
                                        </p:tgtEl>
                                        <p:attrNameLst>
                                          <p:attrName>style.visibility</p:attrName>
                                        </p:attrNameLst>
                                      </p:cBhvr>
                                      <p:to>
                                        <p:strVal val="visible"/>
                                      </p:to>
                                    </p:set>
                                    <p:anim calcmode="lin" valueType="num">
                                      <p:cBhvr>
                                        <p:cTn id="31" dur="500" fill="hold"/>
                                        <p:tgtEl>
                                          <p:spTgt spid="53253">
                                            <p:txEl>
                                              <p:pRg st="4" end="4"/>
                                            </p:txEl>
                                          </p:spTgt>
                                        </p:tgtEl>
                                        <p:attrNameLst>
                                          <p:attrName>ppt_w</p:attrName>
                                        </p:attrNameLst>
                                      </p:cBhvr>
                                      <p:tavLst>
                                        <p:tav tm="0">
                                          <p:val>
                                            <p:strVal val="#ppt_w*0.70"/>
                                          </p:val>
                                        </p:tav>
                                        <p:tav tm="100000">
                                          <p:val>
                                            <p:strVal val="#ppt_w"/>
                                          </p:val>
                                        </p:tav>
                                      </p:tavLst>
                                    </p:anim>
                                    <p:anim calcmode="lin" valueType="num">
                                      <p:cBhvr>
                                        <p:cTn id="32" dur="500" fill="hold"/>
                                        <p:tgtEl>
                                          <p:spTgt spid="53253">
                                            <p:txEl>
                                              <p:pRg st="4" end="4"/>
                                            </p:txEl>
                                          </p:spTgt>
                                        </p:tgtEl>
                                        <p:attrNameLst>
                                          <p:attrName>ppt_h</p:attrName>
                                        </p:attrNameLst>
                                      </p:cBhvr>
                                      <p:tavLst>
                                        <p:tav tm="0">
                                          <p:val>
                                            <p:strVal val="#ppt_h"/>
                                          </p:val>
                                        </p:tav>
                                        <p:tav tm="100000">
                                          <p:val>
                                            <p:strVal val="#ppt_h"/>
                                          </p:val>
                                        </p:tav>
                                      </p:tavLst>
                                    </p:anim>
                                    <p:animEffect transition="in" filter="fade">
                                      <p:cBhvr>
                                        <p:cTn id="33" dur="500"/>
                                        <p:tgtEl>
                                          <p:spTgt spid="53253">
                                            <p:txEl>
                                              <p:pRg st="4" end="4"/>
                                            </p:txEl>
                                          </p:spTgt>
                                        </p:tgtEl>
                                      </p:cBhvr>
                                    </p:animEffect>
                                  </p:childTnLst>
                                </p:cTn>
                              </p:par>
                              <p:par>
                                <p:cTn id="34" presetID="55" presetClass="entr" presetSubtype="0" fill="hold" nodeType="withEffect">
                                  <p:stCondLst>
                                    <p:cond delay="0"/>
                                  </p:stCondLst>
                                  <p:childTnLst>
                                    <p:set>
                                      <p:cBhvr>
                                        <p:cTn id="35" dur="1" fill="hold">
                                          <p:stCondLst>
                                            <p:cond delay="0"/>
                                          </p:stCondLst>
                                        </p:cTn>
                                        <p:tgtEl>
                                          <p:spTgt spid="53253">
                                            <p:txEl>
                                              <p:pRg st="5" end="5"/>
                                            </p:txEl>
                                          </p:spTgt>
                                        </p:tgtEl>
                                        <p:attrNameLst>
                                          <p:attrName>style.visibility</p:attrName>
                                        </p:attrNameLst>
                                      </p:cBhvr>
                                      <p:to>
                                        <p:strVal val="visible"/>
                                      </p:to>
                                    </p:set>
                                    <p:anim calcmode="lin" valueType="num">
                                      <p:cBhvr>
                                        <p:cTn id="36" dur="500" fill="hold"/>
                                        <p:tgtEl>
                                          <p:spTgt spid="53253">
                                            <p:txEl>
                                              <p:pRg st="5" end="5"/>
                                            </p:txEl>
                                          </p:spTgt>
                                        </p:tgtEl>
                                        <p:attrNameLst>
                                          <p:attrName>ppt_w</p:attrName>
                                        </p:attrNameLst>
                                      </p:cBhvr>
                                      <p:tavLst>
                                        <p:tav tm="0">
                                          <p:val>
                                            <p:strVal val="#ppt_w*0.70"/>
                                          </p:val>
                                        </p:tav>
                                        <p:tav tm="100000">
                                          <p:val>
                                            <p:strVal val="#ppt_w"/>
                                          </p:val>
                                        </p:tav>
                                      </p:tavLst>
                                    </p:anim>
                                    <p:anim calcmode="lin" valueType="num">
                                      <p:cBhvr>
                                        <p:cTn id="37" dur="500" fill="hold"/>
                                        <p:tgtEl>
                                          <p:spTgt spid="53253">
                                            <p:txEl>
                                              <p:pRg st="5" end="5"/>
                                            </p:txEl>
                                          </p:spTgt>
                                        </p:tgtEl>
                                        <p:attrNameLst>
                                          <p:attrName>ppt_h</p:attrName>
                                        </p:attrNameLst>
                                      </p:cBhvr>
                                      <p:tavLst>
                                        <p:tav tm="0">
                                          <p:val>
                                            <p:strVal val="#ppt_h"/>
                                          </p:val>
                                        </p:tav>
                                        <p:tav tm="100000">
                                          <p:val>
                                            <p:strVal val="#ppt_h"/>
                                          </p:val>
                                        </p:tav>
                                      </p:tavLst>
                                    </p:anim>
                                    <p:animEffect transition="in" filter="fade">
                                      <p:cBhvr>
                                        <p:cTn id="38" dur="500"/>
                                        <p:tgtEl>
                                          <p:spTgt spid="5325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55" presetClass="entr" presetSubtype="0" fill="hold" nodeType="clickEffect">
                                  <p:stCondLst>
                                    <p:cond delay="0"/>
                                  </p:stCondLst>
                                  <p:childTnLst>
                                    <p:set>
                                      <p:cBhvr>
                                        <p:cTn id="42" dur="1" fill="hold">
                                          <p:stCondLst>
                                            <p:cond delay="0"/>
                                          </p:stCondLst>
                                        </p:cTn>
                                        <p:tgtEl>
                                          <p:spTgt spid="53253">
                                            <p:txEl>
                                              <p:pRg st="6" end="6"/>
                                            </p:txEl>
                                          </p:spTgt>
                                        </p:tgtEl>
                                        <p:attrNameLst>
                                          <p:attrName>style.visibility</p:attrName>
                                        </p:attrNameLst>
                                      </p:cBhvr>
                                      <p:to>
                                        <p:strVal val="visible"/>
                                      </p:to>
                                    </p:set>
                                    <p:anim calcmode="lin" valueType="num">
                                      <p:cBhvr>
                                        <p:cTn id="43" dur="500" fill="hold"/>
                                        <p:tgtEl>
                                          <p:spTgt spid="53253">
                                            <p:txEl>
                                              <p:pRg st="6" end="6"/>
                                            </p:txEl>
                                          </p:spTgt>
                                        </p:tgtEl>
                                        <p:attrNameLst>
                                          <p:attrName>ppt_w</p:attrName>
                                        </p:attrNameLst>
                                      </p:cBhvr>
                                      <p:tavLst>
                                        <p:tav tm="0">
                                          <p:val>
                                            <p:strVal val="#ppt_w*0.70"/>
                                          </p:val>
                                        </p:tav>
                                        <p:tav tm="100000">
                                          <p:val>
                                            <p:strVal val="#ppt_w"/>
                                          </p:val>
                                        </p:tav>
                                      </p:tavLst>
                                    </p:anim>
                                    <p:anim calcmode="lin" valueType="num">
                                      <p:cBhvr>
                                        <p:cTn id="44" dur="500" fill="hold"/>
                                        <p:tgtEl>
                                          <p:spTgt spid="53253">
                                            <p:txEl>
                                              <p:pRg st="6" end="6"/>
                                            </p:txEl>
                                          </p:spTgt>
                                        </p:tgtEl>
                                        <p:attrNameLst>
                                          <p:attrName>ppt_h</p:attrName>
                                        </p:attrNameLst>
                                      </p:cBhvr>
                                      <p:tavLst>
                                        <p:tav tm="0">
                                          <p:val>
                                            <p:strVal val="#ppt_h"/>
                                          </p:val>
                                        </p:tav>
                                        <p:tav tm="100000">
                                          <p:val>
                                            <p:strVal val="#ppt_h"/>
                                          </p:val>
                                        </p:tav>
                                      </p:tavLst>
                                    </p:anim>
                                    <p:animEffect transition="in" filter="fade">
                                      <p:cBhvr>
                                        <p:cTn id="45" dur="500"/>
                                        <p:tgtEl>
                                          <p:spTgt spid="53253">
                                            <p:txEl>
                                              <p:pRg st="6" end="6"/>
                                            </p:txEl>
                                          </p:spTgt>
                                        </p:tgtEl>
                                      </p:cBhvr>
                                    </p:animEffect>
                                  </p:childTnLst>
                                </p:cTn>
                              </p:par>
                              <p:par>
                                <p:cTn id="46" presetID="55" presetClass="entr" presetSubtype="0" fill="hold" nodeType="withEffect">
                                  <p:stCondLst>
                                    <p:cond delay="0"/>
                                  </p:stCondLst>
                                  <p:childTnLst>
                                    <p:set>
                                      <p:cBhvr>
                                        <p:cTn id="47" dur="1" fill="hold">
                                          <p:stCondLst>
                                            <p:cond delay="0"/>
                                          </p:stCondLst>
                                        </p:cTn>
                                        <p:tgtEl>
                                          <p:spTgt spid="53253">
                                            <p:txEl>
                                              <p:pRg st="7" end="7"/>
                                            </p:txEl>
                                          </p:spTgt>
                                        </p:tgtEl>
                                        <p:attrNameLst>
                                          <p:attrName>style.visibility</p:attrName>
                                        </p:attrNameLst>
                                      </p:cBhvr>
                                      <p:to>
                                        <p:strVal val="visible"/>
                                      </p:to>
                                    </p:set>
                                    <p:anim calcmode="lin" valueType="num">
                                      <p:cBhvr>
                                        <p:cTn id="48" dur="500" fill="hold"/>
                                        <p:tgtEl>
                                          <p:spTgt spid="53253">
                                            <p:txEl>
                                              <p:pRg st="7" end="7"/>
                                            </p:txEl>
                                          </p:spTgt>
                                        </p:tgtEl>
                                        <p:attrNameLst>
                                          <p:attrName>ppt_w</p:attrName>
                                        </p:attrNameLst>
                                      </p:cBhvr>
                                      <p:tavLst>
                                        <p:tav tm="0">
                                          <p:val>
                                            <p:strVal val="#ppt_w*0.70"/>
                                          </p:val>
                                        </p:tav>
                                        <p:tav tm="100000">
                                          <p:val>
                                            <p:strVal val="#ppt_w"/>
                                          </p:val>
                                        </p:tav>
                                      </p:tavLst>
                                    </p:anim>
                                    <p:anim calcmode="lin" valueType="num">
                                      <p:cBhvr>
                                        <p:cTn id="49" dur="500" fill="hold"/>
                                        <p:tgtEl>
                                          <p:spTgt spid="53253">
                                            <p:txEl>
                                              <p:pRg st="7" end="7"/>
                                            </p:txEl>
                                          </p:spTgt>
                                        </p:tgtEl>
                                        <p:attrNameLst>
                                          <p:attrName>ppt_h</p:attrName>
                                        </p:attrNameLst>
                                      </p:cBhvr>
                                      <p:tavLst>
                                        <p:tav tm="0">
                                          <p:val>
                                            <p:strVal val="#ppt_h"/>
                                          </p:val>
                                        </p:tav>
                                        <p:tav tm="100000">
                                          <p:val>
                                            <p:strVal val="#ppt_h"/>
                                          </p:val>
                                        </p:tav>
                                      </p:tavLst>
                                    </p:anim>
                                    <p:animEffect transition="in" filter="fade">
                                      <p:cBhvr>
                                        <p:cTn id="50" dur="500"/>
                                        <p:tgtEl>
                                          <p:spTgt spid="5325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1"/>
          <p:cNvSpPr>
            <a:spLocks noGrp="1" noChangeArrowheads="1"/>
          </p:cNvSpPr>
          <p:nvPr/>
        </p:nvSpPr>
        <p:spPr bwMode="auto">
          <a:xfrm>
            <a:off x="6804025" y="5233988"/>
            <a:ext cx="2133600" cy="303212"/>
          </a:xfrm>
          <a:prstGeom prst="rect">
            <a:avLst/>
          </a:prstGeom>
          <a:noFill/>
          <a:ln w="9525">
            <a:noFill/>
            <a:miter lim="800000"/>
          </a:ln>
        </p:spPr>
        <p:txBody>
          <a:bodyPr/>
          <a:lstStyle/>
          <a:p>
            <a:fld id="{2945C652-C643-42FB-B5D0-F1BB18D7B9AD}" type="slidenum">
              <a:rPr lang="zh-CN" altLang="en-US">
                <a:solidFill>
                  <a:srgbClr val="000000"/>
                </a:solidFill>
              </a:rPr>
            </a:fld>
            <a:endParaRPr lang="zh-CN" altLang="en-US">
              <a:solidFill>
                <a:srgbClr val="000000"/>
              </a:solidFill>
            </a:endParaRPr>
          </a:p>
        </p:txBody>
      </p:sp>
      <p:sp>
        <p:nvSpPr>
          <p:cNvPr id="54275" name="Rectangle 2"/>
          <p:cNvSpPr>
            <a:spLocks noRot="1" noChangeArrowheads="1"/>
          </p:cNvSpPr>
          <p:nvPr/>
        </p:nvSpPr>
        <p:spPr bwMode="auto">
          <a:xfrm>
            <a:off x="2357438" y="1120775"/>
            <a:ext cx="4643437" cy="593725"/>
          </a:xfrm>
          <a:prstGeom prst="rect">
            <a:avLst/>
          </a:prstGeom>
          <a:noFill/>
          <a:ln w="9525">
            <a:noFill/>
            <a:miter lim="800000"/>
          </a:ln>
        </p:spPr>
        <p:txBody>
          <a:bodyPr/>
          <a:lstStyle/>
          <a:p>
            <a:pPr algn="ctr" eaLnBrk="1" hangingPunct="1"/>
            <a:endParaRPr lang="zh-CN" altLang="zh-CN" sz="2400" b="1">
              <a:solidFill>
                <a:srgbClr val="974806"/>
              </a:solidFill>
              <a:sym typeface="Calibri" panose="020F0502020204030204" pitchFamily="34" charset="0"/>
            </a:endParaRPr>
          </a:p>
        </p:txBody>
      </p:sp>
      <p:pic>
        <p:nvPicPr>
          <p:cNvPr id="54276" name="图片 11" descr="21161363852705.jpg"/>
          <p:cNvPicPr>
            <a:picLocks noChangeAspect="1" noChangeArrowheads="1"/>
          </p:cNvPicPr>
          <p:nvPr/>
        </p:nvPicPr>
        <p:blipFill>
          <a:blip r:embed="rId1"/>
          <a:srcRect/>
          <a:stretch>
            <a:fillRect/>
          </a:stretch>
        </p:blipFill>
        <p:spPr bwMode="auto">
          <a:xfrm>
            <a:off x="0" y="4424363"/>
            <a:ext cx="857250" cy="1147762"/>
          </a:xfrm>
          <a:prstGeom prst="rect">
            <a:avLst/>
          </a:prstGeom>
          <a:noFill/>
          <a:ln w="9525">
            <a:noFill/>
            <a:miter lim="800000"/>
            <a:headEnd/>
            <a:tailEnd/>
          </a:ln>
        </p:spPr>
      </p:pic>
      <p:grpSp>
        <p:nvGrpSpPr>
          <p:cNvPr id="54277" name="组合 24"/>
          <p:cNvGrpSpPr/>
          <p:nvPr/>
        </p:nvGrpSpPr>
        <p:grpSpPr bwMode="auto">
          <a:xfrm>
            <a:off x="-1000125" y="55563"/>
            <a:ext cx="10429875" cy="944562"/>
            <a:chOff x="0" y="0"/>
            <a:chExt cx="10429948" cy="944250"/>
          </a:xfrm>
        </p:grpSpPr>
        <p:grpSp>
          <p:nvGrpSpPr>
            <p:cNvPr id="54281" name="组合 25"/>
            <p:cNvGrpSpPr/>
            <p:nvPr/>
          </p:nvGrpSpPr>
          <p:grpSpPr bwMode="auto">
            <a:xfrm>
              <a:off x="1000196" y="524164"/>
              <a:ext cx="9144000" cy="420086"/>
              <a:chOff x="0" y="0"/>
              <a:chExt cx="9144000" cy="420086"/>
            </a:xfrm>
          </p:grpSpPr>
          <p:sp>
            <p:nvSpPr>
              <p:cNvPr id="54283" name="直接连接符 27"/>
              <p:cNvSpPr>
                <a:spLocks noChangeShapeType="1"/>
              </p:cNvSpPr>
              <p:nvPr/>
            </p:nvSpPr>
            <p:spPr bwMode="auto">
              <a:xfrm>
                <a:off x="4859338" y="210836"/>
                <a:ext cx="4284662" cy="1"/>
              </a:xfrm>
              <a:prstGeom prst="line">
                <a:avLst/>
              </a:prstGeom>
              <a:noFill/>
              <a:ln w="9525">
                <a:solidFill>
                  <a:srgbClr val="A71F13"/>
                </a:solidFill>
                <a:bevel/>
              </a:ln>
            </p:spPr>
            <p:txBody>
              <a:bodyPr/>
              <a:lstStyle/>
              <a:p>
                <a:endParaRPr lang="zh-CN" altLang="en-US"/>
              </a:p>
            </p:txBody>
          </p:sp>
          <p:pic>
            <p:nvPicPr>
              <p:cNvPr id="54284" name="Picture 5" descr="G:\360data\重要数据\桌面\东京国际朝日学院\素材\kiri-kiku0156498982.png"/>
              <p:cNvPicPr>
                <a:picLocks noChangeAspect="1" noChangeArrowheads="1"/>
              </p:cNvPicPr>
              <p:nvPr/>
            </p:nvPicPr>
            <p:blipFill>
              <a:blip r:embed="rId2"/>
              <a:srcRect/>
              <a:stretch>
                <a:fillRect/>
              </a:stretch>
            </p:blipFill>
            <p:spPr bwMode="auto">
              <a:xfrm>
                <a:off x="4361957" y="0"/>
                <a:ext cx="420086" cy="420086"/>
              </a:xfrm>
              <a:prstGeom prst="rect">
                <a:avLst/>
              </a:prstGeom>
              <a:noFill/>
              <a:ln w="9525">
                <a:noFill/>
                <a:miter lim="800000"/>
                <a:headEnd/>
                <a:tailEnd/>
              </a:ln>
            </p:spPr>
          </p:pic>
          <p:sp>
            <p:nvSpPr>
              <p:cNvPr id="54285" name="直接连接符 29"/>
              <p:cNvSpPr>
                <a:spLocks noChangeShapeType="1"/>
              </p:cNvSpPr>
              <p:nvPr/>
            </p:nvSpPr>
            <p:spPr bwMode="auto">
              <a:xfrm>
                <a:off x="0" y="210836"/>
                <a:ext cx="4284663" cy="1"/>
              </a:xfrm>
              <a:prstGeom prst="line">
                <a:avLst/>
              </a:prstGeom>
              <a:noFill/>
              <a:ln w="9525">
                <a:solidFill>
                  <a:srgbClr val="A71F13"/>
                </a:solidFill>
                <a:bevel/>
              </a:ln>
            </p:spPr>
            <p:txBody>
              <a:bodyPr/>
              <a:lstStyle/>
              <a:p>
                <a:endParaRPr lang="zh-CN" altLang="en-US"/>
              </a:p>
            </p:txBody>
          </p:sp>
        </p:grpSp>
        <p:sp>
          <p:nvSpPr>
            <p:cNvPr id="54282" name="TextBox 8"/>
            <p:cNvSpPr>
              <a:spLocks noChangeArrowheads="1"/>
            </p:cNvSpPr>
            <p:nvPr/>
          </p:nvSpPr>
          <p:spPr bwMode="auto">
            <a:xfrm>
              <a:off x="0" y="0"/>
              <a:ext cx="10429948" cy="420370"/>
            </a:xfrm>
            <a:prstGeom prst="rect">
              <a:avLst/>
            </a:prstGeom>
            <a:noFill/>
            <a:ln w="9525">
              <a:noFill/>
              <a:miter lim="800000"/>
            </a:ln>
          </p:spPr>
          <p:txBody>
            <a:bodyPr>
              <a:spAutoFit/>
            </a:bodyPr>
            <a:lstStyle/>
            <a:p>
              <a:pPr algn="ctr" eaLnBrk="1" hangingPunct="1">
                <a:lnSpc>
                  <a:spcPct val="120000"/>
                </a:lnSpc>
              </a:pPr>
              <a:endParaRPr lang="zh-CN" altLang="zh-CN">
                <a:solidFill>
                  <a:srgbClr val="000000"/>
                </a:solidFill>
              </a:endParaRPr>
            </a:p>
          </p:txBody>
        </p:sp>
      </p:grpSp>
      <p:sp>
        <p:nvSpPr>
          <p:cNvPr id="43019" name="矩形 30"/>
          <p:cNvSpPr>
            <a:spLocks noChangeArrowheads="1"/>
          </p:cNvSpPr>
          <p:nvPr/>
        </p:nvSpPr>
        <p:spPr bwMode="auto">
          <a:xfrm>
            <a:off x="1500188" y="1714500"/>
            <a:ext cx="6572250" cy="530225"/>
          </a:xfrm>
          <a:prstGeom prst="rect">
            <a:avLst/>
          </a:prstGeom>
          <a:noFill/>
          <a:ln w="9525">
            <a:noFill/>
            <a:miter lim="800000"/>
          </a:ln>
        </p:spPr>
        <p:txBody>
          <a:bodyPr>
            <a:spAutoFit/>
          </a:bodyPr>
          <a:lstStyle/>
          <a:p>
            <a:pPr>
              <a:lnSpc>
                <a:spcPct val="120000"/>
              </a:lnSpc>
              <a:buSzPct val="60000"/>
              <a:buFont typeface="Wingdings" panose="05000000000000000000" pitchFamily="2" charset="2"/>
              <a:buChar char="l"/>
            </a:pPr>
            <a:endParaRPr lang="zh-CN" altLang="zh-CN" sz="2400">
              <a:solidFill>
                <a:srgbClr val="000000"/>
              </a:solidFill>
              <a:sym typeface="Calibri" panose="020F0502020204030204" pitchFamily="34" charset="0"/>
            </a:endParaRPr>
          </a:p>
        </p:txBody>
      </p:sp>
      <p:sp>
        <p:nvSpPr>
          <p:cNvPr id="54279" name="Rectangle 3"/>
          <p:cNvSpPr>
            <a:spLocks noGrp="1" noChangeArrowheads="1"/>
          </p:cNvSpPr>
          <p:nvPr/>
        </p:nvSpPr>
        <p:spPr bwMode="auto">
          <a:xfrm>
            <a:off x="457200" y="1600200"/>
            <a:ext cx="8229600" cy="4525963"/>
          </a:xfrm>
          <a:prstGeom prst="rect">
            <a:avLst/>
          </a:prstGeom>
          <a:noFill/>
          <a:ln w="9525">
            <a:noFill/>
            <a:miter lim="800000"/>
          </a:ln>
        </p:spPr>
        <p:txBody>
          <a:bodyPr/>
          <a:lstStyle/>
          <a:p>
            <a:pPr marL="342900" indent="-342900" eaLnBrk="1" hangingPunct="1">
              <a:lnSpc>
                <a:spcPct val="90000"/>
              </a:lnSpc>
              <a:spcBef>
                <a:spcPct val="20000"/>
              </a:spcBef>
              <a:buFont typeface="Arial" panose="020B0604020202020204" pitchFamily="34" charset="0"/>
              <a:buChar char="•"/>
            </a:pPr>
            <a:r>
              <a:rPr lang="en-US" altLang="zh-CN" sz="3200" b="1">
                <a:sym typeface="Calibri" panose="020F0502020204030204" pitchFamily="34" charset="0"/>
              </a:rPr>
              <a:t>Another well-known pavilion bridge, built in 1916, is </a:t>
            </a:r>
            <a:r>
              <a:rPr lang="en-US" altLang="zh-CN" sz="3200" b="1">
                <a:solidFill>
                  <a:srgbClr val="DA1804"/>
                </a:solidFill>
                <a:sym typeface="Calibri" panose="020F0502020204030204" pitchFamily="34" charset="0"/>
              </a:rPr>
              <a:t>Chengyang Bridge</a:t>
            </a:r>
            <a:r>
              <a:rPr lang="en-US" altLang="zh-CN" sz="3200" b="1">
                <a:sym typeface="Calibri" panose="020F0502020204030204" pitchFamily="34" charset="0"/>
              </a:rPr>
              <a:t>, also known as Wind-and-Rain Bridge, on the Linxi River in the Dong Autonomous County of the Guangxi Zhuang Autonomous Region. Its wooden body, 70 metres long by 10 metres wide, rests on piers built entirely of large stone blocks. Standing above are five pagoda-like pavilions connected by a long covered corridor forming a covered bridge.</a:t>
            </a:r>
            <a:endParaRPr lang="zh-CN" altLang="en-US"/>
          </a:p>
        </p:txBody>
      </p:sp>
      <p:pic>
        <p:nvPicPr>
          <p:cNvPr id="54280" name="Picture 5" descr="U3325P704DT20081025182110"/>
          <p:cNvPicPr>
            <a:picLocks noChangeAspect="1" noChangeArrowheads="1"/>
          </p:cNvPicPr>
          <p:nvPr/>
        </p:nvPicPr>
        <p:blipFill>
          <a:blip r:embed="rId3"/>
          <a:srcRect/>
          <a:stretch>
            <a:fillRect/>
          </a:stretch>
        </p:blipFill>
        <p:spPr bwMode="auto">
          <a:xfrm>
            <a:off x="0" y="0"/>
            <a:ext cx="9144000" cy="70770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01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
          <p:cNvGrpSpPr/>
          <p:nvPr/>
        </p:nvGrpSpPr>
        <p:grpSpPr bwMode="auto">
          <a:xfrm>
            <a:off x="796925" y="1001713"/>
            <a:ext cx="2278063" cy="4267200"/>
            <a:chOff x="1149213" y="1478328"/>
            <a:chExt cx="1355072" cy="3808021"/>
          </a:xfrm>
        </p:grpSpPr>
        <p:sp>
          <p:nvSpPr>
            <p:cNvPr id="6" name="矩形 5"/>
            <p:cNvSpPr/>
            <p:nvPr/>
          </p:nvSpPr>
          <p:spPr>
            <a:xfrm>
              <a:off x="1152990" y="4049592"/>
              <a:ext cx="1349406" cy="11191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en-US" altLang="zh-CN">
                <a:solidFill>
                  <a:prstClr val="white"/>
                </a:solidFill>
              </a:endParaRPr>
            </a:p>
          </p:txBody>
        </p:sp>
        <p:pic>
          <p:nvPicPr>
            <p:cNvPr id="18463" name="Picture 2" descr="C:\Users\Administrator\Desktop\建筑\QQ图片20151110094250.jpgQQ图片20151110094250"/>
            <p:cNvPicPr>
              <a:picLocks noChangeArrowheads="1"/>
            </p:cNvPicPr>
            <p:nvPr/>
          </p:nvPicPr>
          <p:blipFill>
            <a:blip r:embed="rId1" cstate="print">
              <a:duotone>
                <a:schemeClr val="accent5">
                  <a:shade val="45000"/>
                  <a:satMod val="135000"/>
                </a:schemeClr>
                <a:prstClr val="white"/>
              </a:duotone>
            </a:blip>
            <a:srcRect/>
            <a:stretch>
              <a:fillRect/>
            </a:stretch>
          </p:blipFill>
          <p:spPr bwMode="auto">
            <a:xfrm>
              <a:off x="1149213" y="1478328"/>
              <a:ext cx="1355072" cy="2518434"/>
            </a:xfrm>
            <a:prstGeom prst="rect">
              <a:avLst/>
            </a:prstGeom>
          </p:spPr>
        </p:pic>
        <p:sp>
          <p:nvSpPr>
            <p:cNvPr id="8" name="TextBox 7"/>
            <p:cNvSpPr txBox="1"/>
            <p:nvPr/>
          </p:nvSpPr>
          <p:spPr bwMode="auto">
            <a:xfrm>
              <a:off x="1363299" y="2699574"/>
              <a:ext cx="869149" cy="1647708"/>
            </a:xfrm>
            <a:prstGeom prst="rect">
              <a:avLst/>
            </a:prstGeom>
            <a:noFill/>
            <a:ln w="9525">
              <a:noFill/>
              <a:miter lim="800000"/>
            </a:ln>
            <a:effectLst/>
          </p:spPr>
          <p:txBody>
            <a:bodyPr>
              <a:spAutoFit/>
            </a:bodyPr>
            <a:lstStyle/>
            <a:p>
              <a:pPr algn="ctr" defTabSz="877570" eaLnBrk="1" hangingPunct="1">
                <a:lnSpc>
                  <a:spcPct val="120000"/>
                </a:lnSpc>
                <a:spcBef>
                  <a:spcPts val="0"/>
                </a:spcBef>
                <a:spcAft>
                  <a:spcPts val="0"/>
                </a:spcAft>
                <a:defRPr/>
              </a:pPr>
              <a:r>
                <a:rPr lang="en-US" altLang="zh-CN"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1</a:t>
              </a:r>
              <a:endParaRPr lang="zh-CN" altLang="en-US"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55319" name="TextBox 8"/>
            <p:cNvSpPr txBox="1">
              <a:spLocks noChangeArrowheads="1"/>
            </p:cNvSpPr>
            <p:nvPr/>
          </p:nvSpPr>
          <p:spPr bwMode="auto">
            <a:xfrm>
              <a:off x="1168099" y="4225259"/>
              <a:ext cx="1276695" cy="1061090"/>
            </a:xfrm>
            <a:prstGeom prst="rect">
              <a:avLst/>
            </a:prstGeom>
            <a:noFill/>
            <a:ln w="9525">
              <a:noFill/>
              <a:miter lim="800000"/>
            </a:ln>
          </p:spPr>
          <p:txBody>
            <a:bodyPr>
              <a:spAutoFit/>
            </a:bodyPr>
            <a:lstStyle/>
            <a:p>
              <a:pPr algn="ctr" defTabSz="876300" eaLnBrk="1" hangingPunct="1">
                <a:lnSpc>
                  <a:spcPct val="120000"/>
                </a:lnSpc>
              </a:pPr>
              <a:r>
                <a:rPr lang="en-US" altLang="zh-CN" sz="2000" b="1">
                  <a:solidFill>
                    <a:srgbClr val="7F7F7F"/>
                  </a:solidFill>
                  <a:ea typeface="冬青黑体简体中文 W6" panose="02010600030101010101" charset="-122"/>
                </a:rPr>
                <a:t>Traditional Chinese Architecture</a:t>
              </a:r>
              <a:endParaRPr lang="en-US" altLang="zh-CN" sz="2000" b="1">
                <a:solidFill>
                  <a:srgbClr val="7F7F7F"/>
                </a:solidFill>
                <a:ea typeface="冬青黑体简体中文 W6" panose="02010600030101010101" charset="-122"/>
              </a:endParaRPr>
            </a:p>
          </p:txBody>
        </p:sp>
      </p:grpSp>
      <p:grpSp>
        <p:nvGrpSpPr>
          <p:cNvPr id="3" name="组合 9"/>
          <p:cNvGrpSpPr/>
          <p:nvPr/>
        </p:nvGrpSpPr>
        <p:grpSpPr bwMode="auto">
          <a:xfrm>
            <a:off x="3343275" y="984250"/>
            <a:ext cx="2498725" cy="3651250"/>
            <a:chOff x="2449753" y="1031883"/>
            <a:chExt cx="1553507" cy="3650986"/>
          </a:xfrm>
        </p:grpSpPr>
        <p:sp>
          <p:nvSpPr>
            <p:cNvPr id="11" name="矩形 10"/>
            <p:cNvSpPr/>
            <p:nvPr/>
          </p:nvSpPr>
          <p:spPr>
            <a:xfrm>
              <a:off x="2587930" y="3938386"/>
              <a:ext cx="1388682" cy="14445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a:solidFill>
                  <a:prstClr val="white"/>
                </a:solidFill>
              </a:endParaRPr>
            </a:p>
          </p:txBody>
        </p:sp>
        <p:pic>
          <p:nvPicPr>
            <p:cNvPr id="12" name="Picture 4" descr="C:\Users\Administrator\Desktop\586fe7de1a7cf4e05bbc6.jpg586fe7de1a7cf4e05bbc6"/>
            <p:cNvPicPr>
              <a:picLocks noChangeArrowheads="1"/>
            </p:cNvPicPr>
            <p:nvPr/>
          </p:nvPicPr>
          <p:blipFill>
            <a:blip r:embed="rId2" cstate="print">
              <a:duotone>
                <a:schemeClr val="accent5">
                  <a:shade val="45000"/>
                  <a:satMod val="135000"/>
                </a:schemeClr>
                <a:prstClr val="white"/>
              </a:duotone>
            </a:blip>
            <a:srcRect/>
            <a:stretch>
              <a:fillRect/>
            </a:stretch>
          </p:blipFill>
          <p:spPr bwMode="auto">
            <a:xfrm>
              <a:off x="2586363" y="1031883"/>
              <a:ext cx="1416897" cy="2822502"/>
            </a:xfrm>
            <a:prstGeom prst="rect">
              <a:avLst/>
            </a:prstGeom>
            <a:noFill/>
          </p:spPr>
        </p:pic>
        <p:sp>
          <p:nvSpPr>
            <p:cNvPr id="13" name="TextBox 12"/>
            <p:cNvSpPr txBox="1"/>
            <p:nvPr/>
          </p:nvSpPr>
          <p:spPr bwMode="auto">
            <a:xfrm>
              <a:off x="2852838" y="2366737"/>
              <a:ext cx="869149" cy="1846647"/>
            </a:xfrm>
            <a:prstGeom prst="rect">
              <a:avLst/>
            </a:prstGeom>
            <a:noFill/>
            <a:ln w="9525">
              <a:noFill/>
              <a:miter lim="800000"/>
            </a:ln>
            <a:effectLst/>
          </p:spPr>
          <p:txBody>
            <a:bodyPr>
              <a:spAutoFit/>
            </a:bodyPr>
            <a:lstStyle/>
            <a:p>
              <a:pPr algn="ctr" defTabSz="877570" eaLnBrk="1" hangingPunct="1">
                <a:lnSpc>
                  <a:spcPct val="120000"/>
                </a:lnSpc>
                <a:spcBef>
                  <a:spcPts val="0"/>
                </a:spcBef>
                <a:spcAft>
                  <a:spcPts val="0"/>
                </a:spcAft>
                <a:defRPr/>
              </a:pPr>
              <a:r>
                <a:rPr lang="en-US" altLang="zh-CN"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2</a:t>
              </a:r>
              <a:endParaRPr lang="zh-CN" altLang="en-US"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8461" name="TextBox 13"/>
            <p:cNvSpPr txBox="1">
              <a:spLocks noChangeArrowheads="1"/>
            </p:cNvSpPr>
            <p:nvPr/>
          </p:nvSpPr>
          <p:spPr bwMode="auto">
            <a:xfrm>
              <a:off x="2449753" y="4225702"/>
              <a:ext cx="1515015" cy="457167"/>
            </a:xfrm>
            <a:prstGeom prst="rect">
              <a:avLst/>
            </a:prstGeom>
            <a:noFill/>
            <a:ln w="9525">
              <a:noFill/>
              <a:miter lim="800000"/>
            </a:ln>
          </p:spPr>
          <p:txBody>
            <a:bodyPr>
              <a:spAutoFit/>
            </a:bodyPr>
            <a:lstStyle/>
            <a:p>
              <a:pPr algn="ctr" defTabSz="877570" eaLnBrk="1" hangingPunct="1">
                <a:lnSpc>
                  <a:spcPct val="120000"/>
                </a:lnSpc>
                <a:defRPr/>
              </a:pPr>
              <a:r>
                <a:rPr lang="en-US" altLang="zh-CN" sz="2000" b="1" dirty="0">
                  <a:solidFill>
                    <a:srgbClr val="7F7F7F"/>
                  </a:solidFill>
                  <a:latin typeface="+mj-lt"/>
                  <a:sym typeface="+mn-ea"/>
                </a:rPr>
                <a:t>Chinese Bridge</a:t>
              </a:r>
              <a:endParaRPr lang="zh-CN" altLang="en-US" sz="2000" b="1" dirty="0">
                <a:solidFill>
                  <a:srgbClr val="7F7F7F"/>
                </a:solidFill>
                <a:latin typeface="+mj-lt"/>
                <a:ea typeface="冬青黑体简体中文 W6" panose="02010600030101010101" charset="-122"/>
                <a:cs typeface="冬青黑体简体中文 W6" panose="02010600030101010101" charset="-122"/>
              </a:endParaRPr>
            </a:p>
          </p:txBody>
        </p:sp>
      </p:grpSp>
      <p:sp>
        <p:nvSpPr>
          <p:cNvPr id="55301" name="TextBox 24"/>
          <p:cNvSpPr txBox="1">
            <a:spLocks noChangeArrowheads="1"/>
          </p:cNvSpPr>
          <p:nvPr/>
        </p:nvSpPr>
        <p:spPr bwMode="auto">
          <a:xfrm>
            <a:off x="179388" y="265113"/>
            <a:ext cx="2232025" cy="676275"/>
          </a:xfrm>
          <a:prstGeom prst="rect">
            <a:avLst/>
          </a:prstGeom>
          <a:noFill/>
          <a:ln w="9525">
            <a:noFill/>
            <a:miter lim="800000"/>
          </a:ln>
        </p:spPr>
        <p:txBody>
          <a:bodyPr wrap="none">
            <a:spAutoFit/>
          </a:bodyPr>
          <a:lstStyle/>
          <a:p>
            <a:pPr algn="ctr" defTabSz="876300" eaLnBrk="1" hangingPunct="1">
              <a:lnSpc>
                <a:spcPct val="120000"/>
              </a:lnSpc>
            </a:pPr>
            <a:r>
              <a:rPr lang="en-US" altLang="zh-CN" sz="3200">
                <a:solidFill>
                  <a:srgbClr val="772C03"/>
                </a:solidFill>
                <a:latin typeface="Aharoni" panose="02010803020104030203" pitchFamily="2" charset="-79"/>
                <a:ea typeface="经典繁毛楷" panose="02010600030101010101" charset="-122"/>
              </a:rPr>
              <a:t> study text</a:t>
            </a:r>
            <a:endParaRPr lang="en-US" altLang="zh-CN" sz="3200">
              <a:solidFill>
                <a:srgbClr val="772C03"/>
              </a:solidFill>
              <a:latin typeface="Aharoni" panose="02010803020104030203" pitchFamily="2" charset="-79"/>
              <a:ea typeface="经典繁毛楷" panose="02010600030101010101" charset="-122"/>
            </a:endParaRPr>
          </a:p>
        </p:txBody>
      </p:sp>
      <p:grpSp>
        <p:nvGrpSpPr>
          <p:cNvPr id="55302" name="组合 25"/>
          <p:cNvGrpSpPr/>
          <p:nvPr/>
        </p:nvGrpSpPr>
        <p:grpSpPr bwMode="auto">
          <a:xfrm>
            <a:off x="0" y="61913"/>
            <a:ext cx="9144000" cy="419100"/>
            <a:chOff x="0" y="133158"/>
            <a:chExt cx="9144000" cy="420086"/>
          </a:xfrm>
        </p:grpSpPr>
        <p:cxnSp>
          <p:nvCxnSpPr>
            <p:cNvPr id="27" name="直接连接符 26"/>
            <p:cNvCxnSpPr/>
            <p:nvPr/>
          </p:nvCxnSpPr>
          <p:spPr>
            <a:xfrm>
              <a:off x="4859338" y="343201"/>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55310" name="Picture 5" descr="G:\360data\重要数据\桌面\东京国际朝日学院\素材\kiri-kiku0156498982.png"/>
            <p:cNvPicPr>
              <a:picLocks noChangeAspect="1" noChangeArrowheads="1"/>
            </p:cNvPicPr>
            <p:nvPr/>
          </p:nvPicPr>
          <p:blipFill>
            <a:blip r:embed="rId3"/>
            <a:srcRect/>
            <a:stretch>
              <a:fillRect/>
            </a:stretch>
          </p:blipFill>
          <p:spPr bwMode="auto">
            <a:xfrm>
              <a:off x="4361957" y="133158"/>
              <a:ext cx="420086" cy="420086"/>
            </a:xfrm>
            <a:prstGeom prst="rect">
              <a:avLst/>
            </a:prstGeom>
            <a:noFill/>
            <a:ln w="9525">
              <a:noFill/>
              <a:miter lim="800000"/>
              <a:headEnd/>
              <a:tailEnd/>
            </a:ln>
          </p:spPr>
        </p:pic>
        <p:cxnSp>
          <p:nvCxnSpPr>
            <p:cNvPr id="29" name="直接连接符 28"/>
            <p:cNvCxnSpPr/>
            <p:nvPr/>
          </p:nvCxnSpPr>
          <p:spPr>
            <a:xfrm>
              <a:off x="0" y="343201"/>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grpSp>
        <p:nvGrpSpPr>
          <p:cNvPr id="5" name="组合 29"/>
          <p:cNvGrpSpPr/>
          <p:nvPr/>
        </p:nvGrpSpPr>
        <p:grpSpPr bwMode="auto">
          <a:xfrm>
            <a:off x="6357950" y="1000112"/>
            <a:ext cx="2278062" cy="4429156"/>
            <a:chOff x="3946488" y="927085"/>
            <a:chExt cx="1671323" cy="4428085"/>
          </a:xfrm>
        </p:grpSpPr>
        <p:sp>
          <p:nvSpPr>
            <p:cNvPr id="31" name="矩形 30"/>
            <p:cNvSpPr/>
            <p:nvPr/>
          </p:nvSpPr>
          <p:spPr>
            <a:xfrm>
              <a:off x="3946488" y="3877565"/>
              <a:ext cx="1667829" cy="1317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a:solidFill>
                  <a:prstClr val="white"/>
                </a:solidFill>
              </a:endParaRPr>
            </a:p>
          </p:txBody>
        </p:sp>
        <p:pic>
          <p:nvPicPr>
            <p:cNvPr id="55306" name="Picture 3" descr="C:\Users\Administrator\Desktop\建筑\QQ图片20151110094155.jpgQQ图片20151110094155"/>
            <p:cNvPicPr>
              <a:picLocks noChangeArrowheads="1"/>
            </p:cNvPicPr>
            <p:nvPr/>
          </p:nvPicPr>
          <p:blipFill>
            <a:blip r:embed="rId4"/>
            <a:srcRect/>
            <a:stretch>
              <a:fillRect/>
            </a:stretch>
          </p:blipFill>
          <p:spPr bwMode="auto">
            <a:xfrm>
              <a:off x="3946708" y="927085"/>
              <a:ext cx="1671103" cy="2821511"/>
            </a:xfrm>
            <a:prstGeom prst="rect">
              <a:avLst/>
            </a:prstGeom>
            <a:noFill/>
            <a:ln w="9525">
              <a:noFill/>
              <a:miter lim="800000"/>
              <a:headEnd/>
              <a:tailEnd/>
            </a:ln>
          </p:spPr>
        </p:pic>
        <p:sp>
          <p:nvSpPr>
            <p:cNvPr id="33" name="TextBox 32"/>
            <p:cNvSpPr txBox="1"/>
            <p:nvPr/>
          </p:nvSpPr>
          <p:spPr bwMode="auto">
            <a:xfrm>
              <a:off x="4335208" y="2284079"/>
              <a:ext cx="869149" cy="1845999"/>
            </a:xfrm>
            <a:prstGeom prst="rect">
              <a:avLst/>
            </a:prstGeom>
            <a:noFill/>
            <a:ln w="9525">
              <a:noFill/>
              <a:miter lim="800000"/>
            </a:ln>
            <a:effectLst/>
          </p:spPr>
          <p:txBody>
            <a:bodyPr>
              <a:spAutoFit/>
            </a:bodyPr>
            <a:lstStyle/>
            <a:p>
              <a:pPr algn="ctr" defTabSz="877570" eaLnBrk="1" hangingPunct="1">
                <a:lnSpc>
                  <a:spcPct val="120000"/>
                </a:lnSpc>
                <a:spcBef>
                  <a:spcPts val="0"/>
                </a:spcBef>
                <a:spcAft>
                  <a:spcPts val="0"/>
                </a:spcAft>
                <a:defRPr/>
              </a:pPr>
              <a:r>
                <a:rPr lang="en-US" altLang="zh-CN"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3</a:t>
              </a:r>
              <a:endParaRPr lang="zh-CN" altLang="en-US"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8446" name="TextBox 33"/>
            <p:cNvSpPr txBox="1">
              <a:spLocks noChangeArrowheads="1"/>
            </p:cNvSpPr>
            <p:nvPr/>
          </p:nvSpPr>
          <p:spPr bwMode="auto">
            <a:xfrm>
              <a:off x="4104906" y="4166421"/>
              <a:ext cx="1454692" cy="1188749"/>
            </a:xfrm>
            <a:prstGeom prst="rect">
              <a:avLst/>
            </a:prstGeom>
            <a:noFill/>
            <a:ln w="9525">
              <a:noFill/>
              <a:miter lim="800000"/>
            </a:ln>
          </p:spPr>
          <p:txBody>
            <a:bodyPr>
              <a:spAutoFit/>
            </a:bodyPr>
            <a:lstStyle/>
            <a:p>
              <a:pPr algn="ctr" defTabSz="877570" eaLnBrk="1" hangingPunct="1">
                <a:lnSpc>
                  <a:spcPct val="120000"/>
                </a:lnSpc>
                <a:defRPr/>
              </a:pPr>
              <a:r>
                <a:rPr lang="en-US" altLang="zh-CN" sz="2000" b="1" dirty="0">
                  <a:solidFill>
                    <a:schemeClr val="accent6">
                      <a:lumMod val="75000"/>
                    </a:schemeClr>
                  </a:solidFill>
                  <a:latin typeface="+mj-lt"/>
                  <a:sym typeface="+mn-ea"/>
                </a:rPr>
                <a:t>Typical Chinese structure and ornament</a:t>
              </a:r>
              <a:endParaRPr lang="en-US" altLang="zh-CN" sz="2000" b="1" dirty="0">
                <a:solidFill>
                  <a:schemeClr val="accent6">
                    <a:lumMod val="75000"/>
                  </a:schemeClr>
                </a:solidFill>
                <a:latin typeface="+mj-lt"/>
                <a:sym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Bottom)">
                                      <p:cBhvr>
                                        <p:cTn id="7" dur="500"/>
                                        <p:tgtEl>
                                          <p:spTgt spid="5"/>
                                        </p:tgtEl>
                                      </p:cBhvr>
                                    </p:animEffect>
                                  </p:childTnLst>
                                </p:cTn>
                              </p:par>
                              <p:par>
                                <p:cTn id="8" presetID="12"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slide(fromTop)">
                                      <p:cBhvr>
                                        <p:cTn id="10" dur="500"/>
                                        <p:tgtEl>
                                          <p:spTgt spid="3"/>
                                        </p:tgtEl>
                                      </p:cBhvr>
                                    </p:animEffect>
                                  </p:childTnLst>
                                </p:cTn>
                              </p:par>
                              <p:par>
                                <p:cTn id="11" presetID="12" presetClass="entr" presetSubtype="4"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slide(fromBottom)">
                                      <p:cBhvr>
                                        <p:cTn id="13" dur="500"/>
                                        <p:tgtEl>
                                          <p:spTgt spid="2"/>
                                        </p:tgtEl>
                                      </p:cBhvr>
                                    </p:animEffect>
                                  </p:childTnLst>
                                </p:cTn>
                              </p:par>
                            </p:childTnLst>
                          </p:cTn>
                        </p:par>
                        <p:par>
                          <p:cTn id="14" fill="hold">
                            <p:stCondLst>
                              <p:cond delay="500"/>
                            </p:stCondLst>
                            <p:childTnLst>
                              <p:par>
                                <p:cTn id="15" presetID="26" presetClass="emph" presetSubtype="0" fill="hold" nodeType="afterEffect">
                                  <p:stCondLst>
                                    <p:cond delay="0"/>
                                  </p:stCondLst>
                                  <p:childTnLst>
                                    <p:animEffect transition="out" filter="fade">
                                      <p:cBhvr>
                                        <p:cTn id="16" dur="500" tmFilter="0, 0; .2, .5; .8, .5; 1, 0"/>
                                        <p:tgtEl>
                                          <p:spTgt spid="5"/>
                                        </p:tgtEl>
                                      </p:cBhvr>
                                    </p:animEffect>
                                    <p:animScale>
                                      <p:cBhvr>
                                        <p:cTn id="17"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3"/>
          <p:cNvGrpSpPr/>
          <p:nvPr/>
        </p:nvGrpSpPr>
        <p:grpSpPr bwMode="auto">
          <a:xfrm rot="-5400000">
            <a:off x="4126707" y="-1769269"/>
            <a:ext cx="1277938" cy="7388225"/>
            <a:chOff x="1194701" y="448462"/>
            <a:chExt cx="1278594" cy="5029476"/>
          </a:xfrm>
        </p:grpSpPr>
        <p:sp>
          <p:nvSpPr>
            <p:cNvPr id="6" name="矩形 5"/>
            <p:cNvSpPr/>
            <p:nvPr/>
          </p:nvSpPr>
          <p:spPr>
            <a:xfrm>
              <a:off x="1194701" y="934767"/>
              <a:ext cx="1272241" cy="17939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a:solidFill>
                  <a:prstClr val="white"/>
                </a:solidFill>
              </a:endParaRPr>
            </a:p>
          </p:txBody>
        </p:sp>
        <p:pic>
          <p:nvPicPr>
            <p:cNvPr id="19478" name="Picture 2" descr="C:\Users\Administrator\Desktop\20140404104257-245368985.jpg20140404104257-245368985"/>
            <p:cNvPicPr>
              <a:picLocks noChangeAspect="1" noChangeArrowheads="1"/>
            </p:cNvPicPr>
            <p:nvPr/>
          </p:nvPicPr>
          <p:blipFill>
            <a:blip r:embed="rId1"/>
            <a:srcRect/>
            <a:stretch>
              <a:fillRect/>
            </a:stretch>
          </p:blipFill>
          <p:spPr bwMode="auto">
            <a:xfrm rot="5400000">
              <a:off x="468274" y="1946922"/>
              <a:ext cx="2723795" cy="1227751"/>
            </a:xfrm>
            <a:prstGeom prst="rect">
              <a:avLst/>
            </a:prstGeom>
            <a:noFill/>
            <a:ln w="9525">
              <a:noFill/>
              <a:miter lim="800000"/>
              <a:headEnd/>
              <a:tailEnd/>
            </a:ln>
          </p:spPr>
        </p:pic>
        <p:sp>
          <p:nvSpPr>
            <p:cNvPr id="2" name="TextBox 1"/>
            <p:cNvSpPr txBox="1"/>
            <p:nvPr/>
          </p:nvSpPr>
          <p:spPr bwMode="auto">
            <a:xfrm rot="5400000">
              <a:off x="1650357" y="72065"/>
              <a:ext cx="446541" cy="1199335"/>
            </a:xfrm>
            <a:prstGeom prst="rect">
              <a:avLst/>
            </a:prstGeom>
            <a:noFill/>
            <a:ln w="9525">
              <a:noFill/>
              <a:miter lim="800000"/>
            </a:ln>
            <a:effectLst/>
          </p:spPr>
          <p:txBody>
            <a:bodyPr wrap="none">
              <a:spAutoFit/>
            </a:bodyPr>
            <a:lstStyle/>
            <a:p>
              <a:pPr algn="ctr" defTabSz="877570" eaLnBrk="1" hangingPunct="1">
                <a:lnSpc>
                  <a:spcPct val="120000"/>
                </a:lnSpc>
                <a:spcBef>
                  <a:spcPts val="0"/>
                </a:spcBef>
                <a:spcAft>
                  <a:spcPts val="0"/>
                </a:spcAft>
                <a:defRPr/>
              </a:pPr>
              <a:r>
                <a:rPr lang="en-US" altLang="zh-CN"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1</a:t>
              </a:r>
              <a:endParaRPr lang="zh-CN" altLang="en-US"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6417" name="TextBox 2"/>
            <p:cNvSpPr txBox="1">
              <a:spLocks noChangeArrowheads="1"/>
            </p:cNvSpPr>
            <p:nvPr/>
          </p:nvSpPr>
          <p:spPr bwMode="auto">
            <a:xfrm rot="5400000">
              <a:off x="1160794" y="4489454"/>
              <a:ext cx="1471884" cy="505084"/>
            </a:xfrm>
            <a:prstGeom prst="rect">
              <a:avLst/>
            </a:prstGeom>
            <a:noFill/>
            <a:ln w="9525">
              <a:noFill/>
              <a:miter lim="800000"/>
            </a:ln>
          </p:spPr>
          <p:txBody>
            <a:bodyPr wrap="none">
              <a:spAutoFit/>
            </a:bodyPr>
            <a:lstStyle/>
            <a:p>
              <a:pPr algn="ctr" defTabSz="877570" eaLnBrk="1" hangingPunct="1">
                <a:lnSpc>
                  <a:spcPct val="120000"/>
                </a:lnSpc>
                <a:defRPr/>
              </a:pPr>
              <a:r>
                <a:rPr lang="en-US" altLang="zh-CN" sz="2400" b="1" dirty="0">
                  <a:solidFill>
                    <a:srgbClr val="772C03"/>
                  </a:solidFill>
                  <a:latin typeface="+mj-lt"/>
                </a:rPr>
                <a:t>Lead-in Activity</a:t>
              </a:r>
              <a:endParaRPr lang="en-US" altLang="zh-CN" sz="2400" b="1" dirty="0">
                <a:solidFill>
                  <a:srgbClr val="772C03"/>
                </a:solidFill>
                <a:latin typeface="+mj-lt"/>
              </a:endParaRPr>
            </a:p>
          </p:txBody>
        </p:sp>
      </p:grpSp>
      <p:grpSp>
        <p:nvGrpSpPr>
          <p:cNvPr id="4" name="组合 6"/>
          <p:cNvGrpSpPr/>
          <p:nvPr/>
        </p:nvGrpSpPr>
        <p:grpSpPr bwMode="auto">
          <a:xfrm rot="-5400000">
            <a:off x="3825875" y="-39687"/>
            <a:ext cx="1285875" cy="6651625"/>
            <a:chOff x="2202835" y="547121"/>
            <a:chExt cx="1286192" cy="4473762"/>
          </a:xfrm>
        </p:grpSpPr>
        <p:sp>
          <p:nvSpPr>
            <p:cNvPr id="13" name="矩形 12"/>
            <p:cNvSpPr/>
            <p:nvPr/>
          </p:nvSpPr>
          <p:spPr>
            <a:xfrm>
              <a:off x="2210774" y="979549"/>
              <a:ext cx="1271900" cy="17937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a:solidFill>
                  <a:prstClr val="white"/>
                </a:solidFill>
              </a:endParaRPr>
            </a:p>
          </p:txBody>
        </p:sp>
        <p:pic>
          <p:nvPicPr>
            <p:cNvPr id="2052" name="Picture 4" descr="C:\Users\Administrator\Desktop\图片1.png图片1"/>
            <p:cNvPicPr>
              <a:picLocks noChangeAspect="1" noChangeArrowheads="1"/>
            </p:cNvPicPr>
            <p:nvPr/>
          </p:nvPicPr>
          <p:blipFill>
            <a:blip r:embed="rId2" cstate="print">
              <a:duotone>
                <a:schemeClr val="accent5">
                  <a:shade val="45000"/>
                  <a:satMod val="135000"/>
                </a:schemeClr>
                <a:prstClr val="white"/>
              </a:duotone>
            </a:blip>
            <a:srcRect/>
            <a:stretch>
              <a:fillRect/>
            </a:stretch>
          </p:blipFill>
          <p:spPr bwMode="auto">
            <a:xfrm rot="5400000">
              <a:off x="1491235" y="1984892"/>
              <a:ext cx="2711289" cy="1209331"/>
            </a:xfrm>
            <a:prstGeom prst="rect">
              <a:avLst/>
            </a:prstGeom>
            <a:noFill/>
          </p:spPr>
        </p:pic>
        <p:sp>
          <p:nvSpPr>
            <p:cNvPr id="33" name="TextBox 32"/>
            <p:cNvSpPr txBox="1"/>
            <p:nvPr/>
          </p:nvSpPr>
          <p:spPr bwMode="auto">
            <a:xfrm rot="5400000">
              <a:off x="2668760" y="168054"/>
              <a:ext cx="441200" cy="1199334"/>
            </a:xfrm>
            <a:prstGeom prst="rect">
              <a:avLst/>
            </a:prstGeom>
            <a:noFill/>
            <a:ln w="9525">
              <a:noFill/>
              <a:miter lim="800000"/>
            </a:ln>
            <a:effectLst/>
          </p:spPr>
          <p:txBody>
            <a:bodyPr wrap="none">
              <a:spAutoFit/>
            </a:bodyPr>
            <a:lstStyle/>
            <a:p>
              <a:pPr algn="ctr" defTabSz="877570" eaLnBrk="1" hangingPunct="1">
                <a:lnSpc>
                  <a:spcPct val="120000"/>
                </a:lnSpc>
                <a:spcBef>
                  <a:spcPts val="0"/>
                </a:spcBef>
                <a:spcAft>
                  <a:spcPts val="0"/>
                </a:spcAft>
                <a:defRPr/>
              </a:pPr>
              <a:r>
                <a:rPr lang="en-US" altLang="zh-CN"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2</a:t>
              </a:r>
              <a:endParaRPr lang="zh-CN" altLang="en-US"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6413" name="TextBox 36"/>
            <p:cNvSpPr txBox="1">
              <a:spLocks noChangeArrowheads="1"/>
            </p:cNvSpPr>
            <p:nvPr/>
          </p:nvSpPr>
          <p:spPr bwMode="auto">
            <a:xfrm rot="5400000">
              <a:off x="2450709" y="4260445"/>
              <a:ext cx="1014337" cy="506538"/>
            </a:xfrm>
            <a:prstGeom prst="rect">
              <a:avLst/>
            </a:prstGeom>
            <a:noFill/>
            <a:ln w="9525">
              <a:noFill/>
              <a:miter lim="800000"/>
            </a:ln>
          </p:spPr>
          <p:txBody>
            <a:bodyPr wrap="none">
              <a:spAutoFit/>
            </a:bodyPr>
            <a:lstStyle/>
            <a:p>
              <a:pPr algn="ctr" defTabSz="877570" eaLnBrk="1" hangingPunct="1">
                <a:lnSpc>
                  <a:spcPct val="120000"/>
                </a:lnSpc>
                <a:defRPr/>
              </a:pPr>
              <a:r>
                <a:rPr lang="en-US" altLang="zh-CN" sz="2400" b="1" dirty="0">
                  <a:solidFill>
                    <a:srgbClr val="7F7F7F"/>
                  </a:solidFill>
                  <a:latin typeface="+mj-lt"/>
                  <a:ea typeface="冬青黑体简体中文 W6" panose="02010600030101010101" charset="-122"/>
                  <a:cs typeface="冬青黑体简体中文 W6" panose="02010600030101010101" charset="-122"/>
                </a:rPr>
                <a:t>Text Study</a:t>
              </a:r>
              <a:endParaRPr lang="en-US" altLang="zh-CN" sz="2400" b="1" dirty="0">
                <a:solidFill>
                  <a:srgbClr val="7F7F7F"/>
                </a:solidFill>
                <a:latin typeface="+mj-lt"/>
                <a:ea typeface="冬青黑体简体中文 W6" panose="02010600030101010101" charset="-122"/>
                <a:cs typeface="冬青黑体简体中文 W6" panose="02010600030101010101" charset="-122"/>
              </a:endParaRPr>
            </a:p>
          </p:txBody>
        </p:sp>
      </p:grpSp>
      <p:grpSp>
        <p:nvGrpSpPr>
          <p:cNvPr id="5" name="组合 9"/>
          <p:cNvGrpSpPr/>
          <p:nvPr/>
        </p:nvGrpSpPr>
        <p:grpSpPr bwMode="auto">
          <a:xfrm rot="-5400000">
            <a:off x="3971126" y="1134281"/>
            <a:ext cx="1357322" cy="7089776"/>
            <a:chOff x="4836720" y="576588"/>
            <a:chExt cx="1357651" cy="4790454"/>
          </a:xfrm>
        </p:grpSpPr>
        <p:sp>
          <p:nvSpPr>
            <p:cNvPr id="16" name="矩形 15"/>
            <p:cNvSpPr/>
            <p:nvPr/>
          </p:nvSpPr>
          <p:spPr>
            <a:xfrm>
              <a:off x="4908193" y="1011012"/>
              <a:ext cx="1271896" cy="1791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a:solidFill>
                  <a:prstClr val="white"/>
                </a:solidFill>
              </a:endParaRPr>
            </a:p>
          </p:txBody>
        </p:sp>
        <p:pic>
          <p:nvPicPr>
            <p:cNvPr id="26" name="Picture 7" descr="C:\Users\Administrator\Desktop\建筑\QQ图片20151110094100.jpgQQ图片20151110094100"/>
            <p:cNvPicPr>
              <a:picLocks noChangeAspect="1" noChangeArrowheads="1"/>
            </p:cNvPicPr>
            <p:nvPr/>
          </p:nvPicPr>
          <p:blipFill>
            <a:blip r:embed="rId3">
              <a:duotone>
                <a:schemeClr val="accent5">
                  <a:shade val="45000"/>
                  <a:satMod val="135000"/>
                </a:schemeClr>
                <a:prstClr val="white"/>
              </a:duotone>
            </a:blip>
            <a:srcRect l="17790" r="26446"/>
            <a:stretch>
              <a:fillRect/>
            </a:stretch>
          </p:blipFill>
          <p:spPr bwMode="auto">
            <a:xfrm rot="5400000">
              <a:off x="4115728" y="1950813"/>
              <a:ext cx="2799635" cy="1357651"/>
            </a:xfrm>
            <a:prstGeom prst="rect">
              <a:avLst/>
            </a:prstGeom>
            <a:noFill/>
            <a:ln>
              <a:noFill/>
            </a:ln>
            <a:effectLst/>
          </p:spPr>
        </p:pic>
        <p:sp>
          <p:nvSpPr>
            <p:cNvPr id="35" name="TextBox 34"/>
            <p:cNvSpPr txBox="1"/>
            <p:nvPr/>
          </p:nvSpPr>
          <p:spPr bwMode="auto">
            <a:xfrm rot="5400000">
              <a:off x="5293708" y="198524"/>
              <a:ext cx="443207" cy="1199336"/>
            </a:xfrm>
            <a:prstGeom prst="rect">
              <a:avLst/>
            </a:prstGeom>
            <a:noFill/>
            <a:ln w="9525">
              <a:noFill/>
              <a:miter lim="800000"/>
            </a:ln>
            <a:effectLst/>
          </p:spPr>
          <p:txBody>
            <a:bodyPr wrap="none">
              <a:spAutoFit/>
            </a:bodyPr>
            <a:lstStyle/>
            <a:p>
              <a:pPr algn="ctr" defTabSz="877570" eaLnBrk="1" hangingPunct="1">
                <a:lnSpc>
                  <a:spcPct val="120000"/>
                </a:lnSpc>
                <a:spcBef>
                  <a:spcPts val="0"/>
                </a:spcBef>
                <a:spcAft>
                  <a:spcPts val="0"/>
                </a:spcAft>
                <a:defRPr/>
              </a:pPr>
              <a:r>
                <a:rPr lang="en-US" altLang="zh-CN"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3</a:t>
              </a:r>
              <a:endParaRPr lang="zh-CN" altLang="en-US"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6409" name="TextBox 40"/>
            <p:cNvSpPr txBox="1">
              <a:spLocks noChangeArrowheads="1"/>
            </p:cNvSpPr>
            <p:nvPr/>
          </p:nvSpPr>
          <p:spPr bwMode="auto">
            <a:xfrm rot="5400000">
              <a:off x="4839765" y="4234730"/>
              <a:ext cx="1315068" cy="949555"/>
            </a:xfrm>
            <a:prstGeom prst="rect">
              <a:avLst/>
            </a:prstGeom>
            <a:noFill/>
            <a:ln w="9525">
              <a:noFill/>
              <a:miter lim="800000"/>
            </a:ln>
          </p:spPr>
          <p:txBody>
            <a:bodyPr wrap="none">
              <a:spAutoFit/>
            </a:bodyPr>
            <a:lstStyle/>
            <a:p>
              <a:pPr algn="ctr" defTabSz="877570" eaLnBrk="1" hangingPunct="1">
                <a:lnSpc>
                  <a:spcPct val="120000"/>
                </a:lnSpc>
                <a:defRPr/>
              </a:pPr>
              <a:r>
                <a:rPr lang="en-US" altLang="zh-CN" sz="2400" dirty="0">
                  <a:solidFill>
                    <a:srgbClr val="7F7F7F"/>
                  </a:solidFill>
                  <a:latin typeface="+mj-lt"/>
                  <a:ea typeface="冬青黑体简体中文 W6" panose="02010600030101010101" charset="-122"/>
                  <a:cs typeface="冬青黑体简体中文 W6" panose="02010600030101010101" charset="-122"/>
                </a:rPr>
                <a:t> </a:t>
              </a:r>
              <a:r>
                <a:rPr lang="en-US" altLang="zh-CN" sz="2400" b="1" dirty="0">
                  <a:solidFill>
                    <a:srgbClr val="7F7F7F"/>
                  </a:solidFill>
                  <a:latin typeface="+mj-lt"/>
                  <a:ea typeface="冬青黑体简体中文 W6" panose="02010600030101010101" charset="-122"/>
                  <a:cs typeface="冬青黑体简体中文 W6" panose="02010600030101010101" charset="-122"/>
                </a:rPr>
                <a:t>Discussion &amp; </a:t>
              </a:r>
              <a:endParaRPr lang="en-US" altLang="zh-CN" sz="2400" b="1" dirty="0">
                <a:solidFill>
                  <a:srgbClr val="7F7F7F"/>
                </a:solidFill>
                <a:latin typeface="+mj-lt"/>
                <a:ea typeface="冬青黑体简体中文 W6" panose="02010600030101010101" charset="-122"/>
                <a:cs typeface="冬青黑体简体中文 W6" panose="02010600030101010101" charset="-122"/>
              </a:endParaRPr>
            </a:p>
            <a:p>
              <a:pPr algn="ctr" defTabSz="877570" eaLnBrk="1" hangingPunct="1">
                <a:lnSpc>
                  <a:spcPct val="120000"/>
                </a:lnSpc>
                <a:defRPr/>
              </a:pPr>
              <a:r>
                <a:rPr lang="en-US" altLang="zh-CN" sz="2400" b="1" dirty="0">
                  <a:solidFill>
                    <a:srgbClr val="7F7F7F"/>
                  </a:solidFill>
                  <a:latin typeface="+mj-lt"/>
                  <a:ea typeface="冬青黑体简体中文 W6" panose="02010600030101010101" charset="-122"/>
                  <a:cs typeface="冬青黑体简体中文 W6" panose="02010600030101010101" charset="-122"/>
                </a:rPr>
                <a:t>Presentation</a:t>
              </a:r>
              <a:endParaRPr lang="zh-CN" altLang="en-US" sz="2400" b="1" dirty="0">
                <a:solidFill>
                  <a:srgbClr val="7F7F7F"/>
                </a:solidFill>
                <a:latin typeface="+mj-lt"/>
                <a:ea typeface="冬青黑体简体中文 W6" panose="02010600030101010101" charset="-122"/>
                <a:cs typeface="冬青黑体简体中文 W6" panose="02010600030101010101" charset="-122"/>
              </a:endParaRPr>
            </a:p>
          </p:txBody>
        </p:sp>
      </p:grpSp>
      <p:sp>
        <p:nvSpPr>
          <p:cNvPr id="19462" name="TextBox 30"/>
          <p:cNvSpPr txBox="1">
            <a:spLocks noChangeArrowheads="1"/>
          </p:cNvSpPr>
          <p:nvPr/>
        </p:nvSpPr>
        <p:spPr bwMode="auto">
          <a:xfrm>
            <a:off x="0" y="0"/>
            <a:ext cx="2116138" cy="658813"/>
          </a:xfrm>
          <a:prstGeom prst="rect">
            <a:avLst/>
          </a:prstGeom>
          <a:noFill/>
          <a:ln w="9525">
            <a:noFill/>
            <a:miter lim="800000"/>
          </a:ln>
        </p:spPr>
        <p:txBody>
          <a:bodyPr wrap="none">
            <a:spAutoFit/>
          </a:bodyPr>
          <a:lstStyle/>
          <a:p>
            <a:pPr algn="ctr" defTabSz="876300" eaLnBrk="1" hangingPunct="1">
              <a:lnSpc>
                <a:spcPct val="120000"/>
              </a:lnSpc>
            </a:pPr>
            <a:r>
              <a:rPr lang="en-US" altLang="zh-CN" sz="3200">
                <a:solidFill>
                  <a:srgbClr val="772C03"/>
                </a:solidFill>
                <a:latin typeface="Aharoni" panose="02010803020104030203" pitchFamily="2" charset="-79"/>
                <a:ea typeface="经典繁毛楷" panose="02010600030101010101" charset="-122"/>
              </a:rPr>
              <a:t>Overview</a:t>
            </a:r>
            <a:endParaRPr lang="zh-CN" altLang="en-US" sz="3200">
              <a:solidFill>
                <a:srgbClr val="772C03"/>
              </a:solidFill>
              <a:latin typeface="Aharoni" panose="02010803020104030203" pitchFamily="2" charset="-79"/>
              <a:ea typeface="经典繁毛楷" panose="02010600030101010101" charset="-122"/>
            </a:endParaRPr>
          </a:p>
        </p:txBody>
      </p:sp>
      <p:grpSp>
        <p:nvGrpSpPr>
          <p:cNvPr id="19463" name="组合 37"/>
          <p:cNvGrpSpPr/>
          <p:nvPr/>
        </p:nvGrpSpPr>
        <p:grpSpPr bwMode="auto">
          <a:xfrm>
            <a:off x="0" y="438150"/>
            <a:ext cx="9144000" cy="419100"/>
            <a:chOff x="0" y="133158"/>
            <a:chExt cx="9144000" cy="420086"/>
          </a:xfrm>
        </p:grpSpPr>
        <p:cxnSp>
          <p:nvCxnSpPr>
            <p:cNvPr id="42" name="直接连接符 41"/>
            <p:cNvCxnSpPr/>
            <p:nvPr/>
          </p:nvCxnSpPr>
          <p:spPr>
            <a:xfrm>
              <a:off x="4859338" y="343201"/>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9467" name="Picture 5" descr="G:\360data\重要数据\桌面\东京国际朝日学院\素材\kiri-kiku0156498982.png"/>
            <p:cNvPicPr>
              <a:picLocks noChangeAspect="1" noChangeArrowheads="1"/>
            </p:cNvPicPr>
            <p:nvPr/>
          </p:nvPicPr>
          <p:blipFill>
            <a:blip r:embed="rId4"/>
            <a:srcRect/>
            <a:stretch>
              <a:fillRect/>
            </a:stretch>
          </p:blipFill>
          <p:spPr bwMode="auto">
            <a:xfrm>
              <a:off x="4361957" y="133158"/>
              <a:ext cx="420086" cy="420086"/>
            </a:xfrm>
            <a:prstGeom prst="rect">
              <a:avLst/>
            </a:prstGeom>
            <a:noFill/>
            <a:ln w="9525">
              <a:noFill/>
              <a:miter lim="800000"/>
              <a:headEnd/>
              <a:tailEnd/>
            </a:ln>
          </p:spPr>
        </p:pic>
        <p:cxnSp>
          <p:nvCxnSpPr>
            <p:cNvPr id="44" name="直接连接符 43"/>
            <p:cNvCxnSpPr/>
            <p:nvPr/>
          </p:nvCxnSpPr>
          <p:spPr>
            <a:xfrm>
              <a:off x="0" y="343201"/>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advTm="3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lide(fromLeft)">
                                      <p:cBhvr>
                                        <p:cTn id="7" dur="500"/>
                                        <p:tgtEl>
                                          <p:spTgt spid="3"/>
                                        </p:tgtEl>
                                      </p:cBhvr>
                                    </p:animEffect>
                                  </p:childTnLst>
                                </p:cTn>
                              </p:par>
                              <p:par>
                                <p:cTn id="8" presetID="12" presetClass="entr" presetSubtype="2"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slide(fromRight)">
                                      <p:cBhvr>
                                        <p:cTn id="10" dur="500"/>
                                        <p:tgtEl>
                                          <p:spTgt spid="4"/>
                                        </p:tgtEl>
                                      </p:cBhvr>
                                    </p:animEffect>
                                  </p:childTnLst>
                                </p:cTn>
                              </p:par>
                              <p:par>
                                <p:cTn id="11" presetID="12" presetClass="entr" presetSubtype="8"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slide(fromLeft)">
                                      <p:cBhvr>
                                        <p:cTn id="13" dur="500"/>
                                        <p:tgtEl>
                                          <p:spTgt spid="5"/>
                                        </p:tgtEl>
                                      </p:cBhvr>
                                    </p:animEffect>
                                  </p:childTnLst>
                                </p:cTn>
                              </p:par>
                            </p:childTnLst>
                          </p:cTn>
                        </p:par>
                        <p:par>
                          <p:cTn id="14" fill="hold">
                            <p:stCondLst>
                              <p:cond delay="500"/>
                            </p:stCondLst>
                            <p:childTnLst>
                              <p:par>
                                <p:cTn id="15" presetID="26" presetClass="emph" presetSubtype="0" fill="hold" nodeType="afterEffect">
                                  <p:stCondLst>
                                    <p:cond delay="0"/>
                                  </p:stCondLst>
                                  <p:childTnLst>
                                    <p:animEffect transition="out" filter="fade">
                                      <p:cBhvr>
                                        <p:cTn id="16" dur="500" tmFilter="0, 0; .2, .5; .8, .5; 1, 0"/>
                                        <p:tgtEl>
                                          <p:spTgt spid="3"/>
                                        </p:tgtEl>
                                      </p:cBhvr>
                                    </p:animEffect>
                                    <p:animScale>
                                      <p:cBhvr>
                                        <p:cTn id="17"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323" name="组合 25"/>
          <p:cNvGrpSpPr/>
          <p:nvPr/>
        </p:nvGrpSpPr>
        <p:grpSpPr bwMode="auto">
          <a:xfrm>
            <a:off x="0" y="566738"/>
            <a:ext cx="9144000" cy="419100"/>
            <a:chOff x="0" y="0"/>
            <a:chExt cx="9144000" cy="420086"/>
          </a:xfrm>
        </p:grpSpPr>
        <p:sp>
          <p:nvSpPr>
            <p:cNvPr id="56328" name="直接连接符 26"/>
            <p:cNvSpPr>
              <a:spLocks noChangeShapeType="1"/>
            </p:cNvSpPr>
            <p:nvPr/>
          </p:nvSpPr>
          <p:spPr bwMode="auto">
            <a:xfrm>
              <a:off x="4859338" y="210043"/>
              <a:ext cx="4284662" cy="1"/>
            </a:xfrm>
            <a:prstGeom prst="line">
              <a:avLst/>
            </a:prstGeom>
            <a:noFill/>
            <a:ln w="9525">
              <a:solidFill>
                <a:srgbClr val="A71F13"/>
              </a:solidFill>
              <a:bevel/>
            </a:ln>
          </p:spPr>
          <p:txBody>
            <a:bodyPr/>
            <a:lstStyle/>
            <a:p>
              <a:endParaRPr lang="zh-CN" altLang="en-US"/>
            </a:p>
          </p:txBody>
        </p:sp>
        <p:pic>
          <p:nvPicPr>
            <p:cNvPr id="56329"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0"/>
              <a:ext cx="420086" cy="420086"/>
            </a:xfrm>
            <a:prstGeom prst="rect">
              <a:avLst/>
            </a:prstGeom>
            <a:noFill/>
            <a:ln w="9525">
              <a:noFill/>
              <a:miter lim="800000"/>
              <a:headEnd/>
              <a:tailEnd/>
            </a:ln>
          </p:spPr>
        </p:pic>
        <p:sp>
          <p:nvSpPr>
            <p:cNvPr id="56330" name="直接连接符 28"/>
            <p:cNvSpPr>
              <a:spLocks noChangeShapeType="1"/>
            </p:cNvSpPr>
            <p:nvPr/>
          </p:nvSpPr>
          <p:spPr bwMode="auto">
            <a:xfrm>
              <a:off x="0" y="210043"/>
              <a:ext cx="4284663" cy="1"/>
            </a:xfrm>
            <a:prstGeom prst="line">
              <a:avLst/>
            </a:prstGeom>
            <a:noFill/>
            <a:ln w="9525">
              <a:solidFill>
                <a:srgbClr val="A71F13"/>
              </a:solidFill>
              <a:bevel/>
            </a:ln>
          </p:spPr>
          <p:txBody>
            <a:bodyPr/>
            <a:lstStyle/>
            <a:p>
              <a:endParaRPr lang="zh-CN" altLang="en-US"/>
            </a:p>
          </p:txBody>
        </p:sp>
      </p:grpSp>
      <p:sp>
        <p:nvSpPr>
          <p:cNvPr id="45064" name="Rectangle 3"/>
          <p:cNvSpPr>
            <a:spLocks noGrp="1" noChangeArrowheads="1"/>
          </p:cNvSpPr>
          <p:nvPr/>
        </p:nvSpPr>
        <p:spPr bwMode="auto">
          <a:xfrm>
            <a:off x="611188" y="1285864"/>
            <a:ext cx="8229600" cy="4527550"/>
          </a:xfrm>
          <a:prstGeom prst="rect">
            <a:avLst/>
          </a:prstGeom>
          <a:noFill/>
          <a:ln w="9525">
            <a:noFill/>
            <a:miter lim="800000"/>
          </a:ln>
        </p:spPr>
        <p:txBody>
          <a:bodyPr/>
          <a:lstStyle/>
          <a:p>
            <a:pPr marL="358775" eaLnBrk="1" hangingPunct="1">
              <a:spcBef>
                <a:spcPts val="600"/>
              </a:spcBef>
            </a:pPr>
            <a:r>
              <a:rPr lang="en-US" altLang="zh-CN" sz="2400" dirty="0" smtClean="0">
                <a:sym typeface="Calibri" panose="020F0502020204030204" pitchFamily="34" charset="0"/>
              </a:rPr>
              <a:t>There is </a:t>
            </a:r>
            <a:r>
              <a:rPr lang="en-US" altLang="zh-CN" sz="2400" dirty="0">
                <a:sym typeface="Calibri" panose="020F0502020204030204" pitchFamily="34" charset="0"/>
              </a:rPr>
              <a:t>a variety of typical Chinese structures and ornaments and each exemplifies China</a:t>
            </a:r>
            <a:r>
              <a:rPr lang="en-US" altLang="zh-CN" sz="2400" dirty="0">
                <a:latin typeface="Arial" panose="020B0604020202020204" pitchFamily="34" charset="0"/>
                <a:sym typeface="Arial" panose="020B0604020202020204" pitchFamily="34" charset="0"/>
              </a:rPr>
              <a:t>’</a:t>
            </a:r>
            <a:r>
              <a:rPr lang="en-US" altLang="zh-CN" sz="2400" dirty="0">
                <a:sym typeface="Calibri" panose="020F0502020204030204" pitchFamily="34" charset="0"/>
              </a:rPr>
              <a:t>s rich architectural heritage.</a:t>
            </a:r>
            <a:endParaRPr lang="zh-CN" altLang="en-US" sz="2400" dirty="0"/>
          </a:p>
        </p:txBody>
      </p:sp>
      <p:sp>
        <p:nvSpPr>
          <p:cNvPr id="56326" name="文本框 1"/>
          <p:cNvSpPr>
            <a:spLocks noChangeArrowheads="1"/>
          </p:cNvSpPr>
          <p:nvPr/>
        </p:nvSpPr>
        <p:spPr bwMode="auto">
          <a:xfrm>
            <a:off x="1071538" y="2285996"/>
            <a:ext cx="7004050" cy="3299365"/>
          </a:xfrm>
          <a:prstGeom prst="rect">
            <a:avLst/>
          </a:prstGeom>
          <a:noFill/>
          <a:ln w="9525">
            <a:noFill/>
            <a:miter lim="800000"/>
          </a:ln>
        </p:spPr>
        <p:txBody>
          <a:bodyPr>
            <a:spAutoFit/>
          </a:bodyPr>
          <a:lstStyle/>
          <a:p>
            <a:pPr marL="360045">
              <a:spcAft>
                <a:spcPts val="1200"/>
              </a:spcAft>
              <a:buSzPct val="60000"/>
              <a:buFont typeface="Wingdings" panose="05000000000000000000" pitchFamily="2" charset="2"/>
              <a:buChar char="l"/>
              <a:defRPr/>
            </a:pPr>
            <a:r>
              <a:rPr lang="en-US" altLang="zh-CN" sz="2400" dirty="0">
                <a:solidFill>
                  <a:srgbClr val="974806"/>
                </a:solidFill>
                <a:sym typeface="宋体" panose="02010600030101010101" pitchFamily="2" charset="-122"/>
              </a:rPr>
              <a:t>  Chinese Stone Lions</a:t>
            </a:r>
            <a:endParaRPr lang="zh-CN" altLang="en-US" sz="2400" dirty="0">
              <a:solidFill>
                <a:srgbClr val="974806"/>
              </a:solidFill>
              <a:sym typeface="宋体" panose="02010600030101010101" pitchFamily="2" charset="-122"/>
            </a:endParaRPr>
          </a:p>
          <a:p>
            <a:pPr marL="360045">
              <a:spcAft>
                <a:spcPts val="1200"/>
              </a:spcAft>
              <a:buSzPct val="60000"/>
              <a:buFont typeface="Wingdings" panose="05000000000000000000" pitchFamily="2" charset="2"/>
              <a:buChar char="l"/>
              <a:defRPr/>
            </a:pPr>
            <a:r>
              <a:rPr lang="en-US" altLang="zh-CN" sz="2400" dirty="0">
                <a:solidFill>
                  <a:srgbClr val="974806"/>
                </a:solidFill>
                <a:sym typeface="宋体" panose="02010600030101010101" pitchFamily="2" charset="-122"/>
              </a:rPr>
              <a:t>  Huabiao</a:t>
            </a:r>
            <a:endParaRPr lang="zh-CN" altLang="en-US" sz="2400" dirty="0">
              <a:solidFill>
                <a:srgbClr val="974806"/>
              </a:solidFill>
              <a:sym typeface="宋体" panose="02010600030101010101" pitchFamily="2" charset="-122"/>
            </a:endParaRPr>
          </a:p>
          <a:p>
            <a:pPr marL="360045">
              <a:spcAft>
                <a:spcPts val="1200"/>
              </a:spcAft>
              <a:buSzPct val="60000"/>
              <a:buFont typeface="Wingdings" panose="05000000000000000000" pitchFamily="2" charset="2"/>
              <a:buChar char="l"/>
              <a:defRPr/>
            </a:pPr>
            <a:r>
              <a:rPr lang="en-US" altLang="zh-CN" sz="2400" dirty="0">
                <a:solidFill>
                  <a:srgbClr val="974806"/>
                </a:solidFill>
                <a:sym typeface="宋体" panose="02010600030101010101" pitchFamily="2" charset="-122"/>
              </a:rPr>
              <a:t>  Pavilions</a:t>
            </a:r>
            <a:endParaRPr lang="zh-CN" altLang="en-US" sz="2400" dirty="0">
              <a:solidFill>
                <a:srgbClr val="974806"/>
              </a:solidFill>
              <a:sym typeface="宋体" panose="02010600030101010101" pitchFamily="2" charset="-122"/>
            </a:endParaRPr>
          </a:p>
          <a:p>
            <a:pPr marL="360045">
              <a:spcAft>
                <a:spcPts val="1200"/>
              </a:spcAft>
              <a:buSzPct val="60000"/>
              <a:buFont typeface="Wingdings" panose="05000000000000000000" pitchFamily="2" charset="2"/>
              <a:buChar char="l"/>
              <a:defRPr/>
            </a:pPr>
            <a:r>
              <a:rPr lang="en-US" altLang="zh-CN" sz="2400" dirty="0">
                <a:solidFill>
                  <a:srgbClr val="974806"/>
                </a:solidFill>
                <a:sym typeface="宋体" panose="02010600030101010101" pitchFamily="2" charset="-122"/>
              </a:rPr>
              <a:t>  Pagodas</a:t>
            </a:r>
            <a:endParaRPr lang="zh-CN" altLang="en-US" sz="2400" dirty="0">
              <a:solidFill>
                <a:srgbClr val="974806"/>
              </a:solidFill>
              <a:sym typeface="宋体" panose="02010600030101010101" pitchFamily="2" charset="-122"/>
            </a:endParaRPr>
          </a:p>
          <a:p>
            <a:pPr marL="360045">
              <a:spcAft>
                <a:spcPts val="1200"/>
              </a:spcAft>
              <a:buSzPct val="60000"/>
              <a:buFont typeface="Wingdings" panose="05000000000000000000" pitchFamily="2" charset="2"/>
              <a:buChar char="l"/>
              <a:defRPr/>
            </a:pPr>
            <a:r>
              <a:rPr lang="en-US" altLang="zh-CN" sz="2400" dirty="0">
                <a:solidFill>
                  <a:srgbClr val="974806"/>
                </a:solidFill>
                <a:sym typeface="宋体" panose="02010600030101010101" pitchFamily="2" charset="-122"/>
              </a:rPr>
              <a:t>  Paifang </a:t>
            </a:r>
            <a:endParaRPr lang="en-US" altLang="zh-CN" sz="2400" dirty="0">
              <a:solidFill>
                <a:srgbClr val="974806"/>
              </a:solidFill>
              <a:sym typeface="Calibri" panose="020F0502020204030204" pitchFamily="34" charset="0"/>
            </a:endParaRPr>
          </a:p>
          <a:p>
            <a:pPr marL="457200" indent="-457200">
              <a:lnSpc>
                <a:spcPct val="120000"/>
              </a:lnSpc>
              <a:defRPr/>
            </a:pPr>
            <a:endParaRPr lang="zh-CN" altLang="en-US" sz="1600" dirty="0">
              <a:solidFill>
                <a:srgbClr val="974806"/>
              </a:solidFill>
              <a:sym typeface="Calibri" panose="020F0502020204030204" pitchFamily="34" charset="0"/>
            </a:endParaRPr>
          </a:p>
          <a:p>
            <a:pPr marL="457200" indent="-457200">
              <a:lnSpc>
                <a:spcPct val="120000"/>
              </a:lnSpc>
              <a:defRPr/>
            </a:pPr>
            <a:endParaRPr lang="zh-CN" altLang="en-US" sz="1600" dirty="0">
              <a:solidFill>
                <a:srgbClr val="772C03"/>
              </a:solidFill>
              <a:latin typeface="Arial" panose="020B0604020202020204" pitchFamily="34" charset="0"/>
              <a:ea typeface="微软雅黑" panose="020B0503020204020204" pitchFamily="34" charset="-122"/>
              <a:sym typeface="Arial" panose="020B0604020202020204" pitchFamily="34" charset="0"/>
            </a:endParaRPr>
          </a:p>
        </p:txBody>
      </p:sp>
      <p:sp>
        <p:nvSpPr>
          <p:cNvPr id="56327" name="TextBox 9"/>
          <p:cNvSpPr txBox="1">
            <a:spLocks noChangeArrowheads="1"/>
          </p:cNvSpPr>
          <p:nvPr/>
        </p:nvSpPr>
        <p:spPr bwMode="auto">
          <a:xfrm>
            <a:off x="-36513" y="49213"/>
            <a:ext cx="7561263" cy="646112"/>
          </a:xfrm>
          <a:prstGeom prst="rect">
            <a:avLst/>
          </a:prstGeom>
          <a:noFill/>
          <a:ln w="9525">
            <a:noFill/>
            <a:miter lim="800000"/>
          </a:ln>
        </p:spPr>
        <p:txBody>
          <a:bodyPr>
            <a:spAutoFit/>
          </a:bodyPr>
          <a:lstStyle/>
          <a:p>
            <a:pPr algn="ctr" eaLnBrk="1" hangingPunct="1">
              <a:lnSpc>
                <a:spcPct val="120000"/>
              </a:lnSpc>
            </a:pPr>
            <a:r>
              <a:rPr lang="en-US" altLang="zh-CN" sz="3000" dirty="0">
                <a:solidFill>
                  <a:srgbClr val="772C03"/>
                </a:solidFill>
                <a:latin typeface="Aharoni" panose="02010803020104030203" pitchFamily="2" charset="-79"/>
                <a:ea typeface="经典繁毛楷" panose="02010600030101010101" charset="-122"/>
                <a:sym typeface="Aharoni" panose="02010803020104030203" pitchFamily="2" charset="-79"/>
              </a:rPr>
              <a:t>Typical Chinese structure and ornament</a:t>
            </a:r>
            <a:endParaRPr lang="en-US" altLang="zh-CN" sz="3000" dirty="0">
              <a:solidFill>
                <a:srgbClr val="772C03"/>
              </a:solidFill>
              <a:latin typeface="Aharoni" panose="02010803020104030203" pitchFamily="2" charset="-79"/>
              <a:ea typeface="经典繁毛楷" panose="02010600030101010101" charset="-122"/>
              <a:sym typeface="Aharoni" panose="02010803020104030203" pitchFamily="2" charset="-79"/>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5064">
                                            <p:txEl>
                                              <p:pRg st="0" end="0"/>
                                            </p:txEl>
                                          </p:spTgt>
                                        </p:tgtEl>
                                        <p:attrNameLst>
                                          <p:attrName>style.visibility</p:attrName>
                                        </p:attrNameLst>
                                      </p:cBhvr>
                                      <p:to>
                                        <p:strVal val="visible"/>
                                      </p:to>
                                    </p:set>
                                    <p:anim calcmode="lin" valueType="num">
                                      <p:cBhvr>
                                        <p:cTn id="7" dur="500" fill="hold"/>
                                        <p:tgtEl>
                                          <p:spTgt spid="45064">
                                            <p:txEl>
                                              <p:pRg st="0" end="0"/>
                                            </p:txEl>
                                          </p:spTgt>
                                        </p:tgtEl>
                                        <p:attrNameLst>
                                          <p:attrName>ppt_x</p:attrName>
                                        </p:attrNameLst>
                                      </p:cBhvr>
                                      <p:tavLst>
                                        <p:tav tm="0">
                                          <p:val>
                                            <p:strVal val="#ppt_x"/>
                                          </p:val>
                                        </p:tav>
                                        <p:tav tm="100000">
                                          <p:val>
                                            <p:strVal val="#ppt_x"/>
                                          </p:val>
                                        </p:tav>
                                      </p:tavLst>
                                    </p:anim>
                                    <p:anim calcmode="lin" valueType="num">
                                      <p:cBhvr>
                                        <p:cTn id="8" dur="500" fill="hold"/>
                                        <p:tgtEl>
                                          <p:spTgt spid="4506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5" presetClass="entr" presetSubtype="0" fill="hold" nodeType="clickEffect">
                                  <p:stCondLst>
                                    <p:cond delay="0"/>
                                  </p:stCondLst>
                                  <p:childTnLst>
                                    <p:set>
                                      <p:cBhvr>
                                        <p:cTn id="12" dur="1" fill="hold">
                                          <p:stCondLst>
                                            <p:cond delay="0"/>
                                          </p:stCondLst>
                                        </p:cTn>
                                        <p:tgtEl>
                                          <p:spTgt spid="56326">
                                            <p:txEl>
                                              <p:pRg st="0" end="0"/>
                                            </p:txEl>
                                          </p:spTgt>
                                        </p:tgtEl>
                                        <p:attrNameLst>
                                          <p:attrName>style.visibility</p:attrName>
                                        </p:attrNameLst>
                                      </p:cBhvr>
                                      <p:to>
                                        <p:strVal val="visible"/>
                                      </p:to>
                                    </p:set>
                                    <p:anim calcmode="lin" valueType="num">
                                      <p:cBhvr>
                                        <p:cTn id="13" dur="1000" fill="hold"/>
                                        <p:tgtEl>
                                          <p:spTgt spid="56326">
                                            <p:txEl>
                                              <p:pRg st="0" end="0"/>
                                            </p:txEl>
                                          </p:spTgt>
                                        </p:tgtEl>
                                        <p:attrNameLst>
                                          <p:attrName>ppt_w</p:attrName>
                                        </p:attrNameLst>
                                      </p:cBhvr>
                                      <p:tavLst>
                                        <p:tav tm="0">
                                          <p:val>
                                            <p:strVal val="#ppt_w*0.70"/>
                                          </p:val>
                                        </p:tav>
                                        <p:tav tm="100000">
                                          <p:val>
                                            <p:strVal val="#ppt_w"/>
                                          </p:val>
                                        </p:tav>
                                      </p:tavLst>
                                    </p:anim>
                                    <p:anim calcmode="lin" valueType="num">
                                      <p:cBhvr>
                                        <p:cTn id="14" dur="1000" fill="hold"/>
                                        <p:tgtEl>
                                          <p:spTgt spid="56326">
                                            <p:txEl>
                                              <p:pRg st="0" end="0"/>
                                            </p:txEl>
                                          </p:spTgt>
                                        </p:tgtEl>
                                        <p:attrNameLst>
                                          <p:attrName>ppt_h</p:attrName>
                                        </p:attrNameLst>
                                      </p:cBhvr>
                                      <p:tavLst>
                                        <p:tav tm="0">
                                          <p:val>
                                            <p:strVal val="#ppt_h"/>
                                          </p:val>
                                        </p:tav>
                                        <p:tav tm="100000">
                                          <p:val>
                                            <p:strVal val="#ppt_h"/>
                                          </p:val>
                                        </p:tav>
                                      </p:tavLst>
                                    </p:anim>
                                    <p:animEffect transition="in" filter="fade">
                                      <p:cBhvr>
                                        <p:cTn id="15" dur="1000"/>
                                        <p:tgtEl>
                                          <p:spTgt spid="56326">
                                            <p:txEl>
                                              <p:pRg st="0" end="0"/>
                                            </p:txEl>
                                          </p:spTgt>
                                        </p:tgtEl>
                                      </p:cBhvr>
                                    </p:animEffect>
                                  </p:childTnLst>
                                </p:cTn>
                              </p:par>
                              <p:par>
                                <p:cTn id="16" presetID="55" presetClass="entr" presetSubtype="0" fill="hold" nodeType="withEffect">
                                  <p:stCondLst>
                                    <p:cond delay="0"/>
                                  </p:stCondLst>
                                  <p:childTnLst>
                                    <p:set>
                                      <p:cBhvr>
                                        <p:cTn id="17" dur="1" fill="hold">
                                          <p:stCondLst>
                                            <p:cond delay="0"/>
                                          </p:stCondLst>
                                        </p:cTn>
                                        <p:tgtEl>
                                          <p:spTgt spid="56326">
                                            <p:txEl>
                                              <p:pRg st="1" end="1"/>
                                            </p:txEl>
                                          </p:spTgt>
                                        </p:tgtEl>
                                        <p:attrNameLst>
                                          <p:attrName>style.visibility</p:attrName>
                                        </p:attrNameLst>
                                      </p:cBhvr>
                                      <p:to>
                                        <p:strVal val="visible"/>
                                      </p:to>
                                    </p:set>
                                    <p:anim calcmode="lin" valueType="num">
                                      <p:cBhvr>
                                        <p:cTn id="18" dur="1000" fill="hold"/>
                                        <p:tgtEl>
                                          <p:spTgt spid="56326">
                                            <p:txEl>
                                              <p:pRg st="1" end="1"/>
                                            </p:txEl>
                                          </p:spTgt>
                                        </p:tgtEl>
                                        <p:attrNameLst>
                                          <p:attrName>ppt_w</p:attrName>
                                        </p:attrNameLst>
                                      </p:cBhvr>
                                      <p:tavLst>
                                        <p:tav tm="0">
                                          <p:val>
                                            <p:strVal val="#ppt_w*0.70"/>
                                          </p:val>
                                        </p:tav>
                                        <p:tav tm="100000">
                                          <p:val>
                                            <p:strVal val="#ppt_w"/>
                                          </p:val>
                                        </p:tav>
                                      </p:tavLst>
                                    </p:anim>
                                    <p:anim calcmode="lin" valueType="num">
                                      <p:cBhvr>
                                        <p:cTn id="19" dur="1000" fill="hold"/>
                                        <p:tgtEl>
                                          <p:spTgt spid="56326">
                                            <p:txEl>
                                              <p:pRg st="1" end="1"/>
                                            </p:txEl>
                                          </p:spTgt>
                                        </p:tgtEl>
                                        <p:attrNameLst>
                                          <p:attrName>ppt_h</p:attrName>
                                        </p:attrNameLst>
                                      </p:cBhvr>
                                      <p:tavLst>
                                        <p:tav tm="0">
                                          <p:val>
                                            <p:strVal val="#ppt_h"/>
                                          </p:val>
                                        </p:tav>
                                        <p:tav tm="100000">
                                          <p:val>
                                            <p:strVal val="#ppt_h"/>
                                          </p:val>
                                        </p:tav>
                                      </p:tavLst>
                                    </p:anim>
                                    <p:animEffect transition="in" filter="fade">
                                      <p:cBhvr>
                                        <p:cTn id="20" dur="1000"/>
                                        <p:tgtEl>
                                          <p:spTgt spid="56326">
                                            <p:txEl>
                                              <p:pRg st="1" end="1"/>
                                            </p:txEl>
                                          </p:spTgt>
                                        </p:tgtEl>
                                      </p:cBhvr>
                                    </p:animEffect>
                                  </p:childTnLst>
                                </p:cTn>
                              </p:par>
                              <p:par>
                                <p:cTn id="21" presetID="55" presetClass="entr" presetSubtype="0" fill="hold" nodeType="withEffect">
                                  <p:stCondLst>
                                    <p:cond delay="0"/>
                                  </p:stCondLst>
                                  <p:childTnLst>
                                    <p:set>
                                      <p:cBhvr>
                                        <p:cTn id="22" dur="1" fill="hold">
                                          <p:stCondLst>
                                            <p:cond delay="0"/>
                                          </p:stCondLst>
                                        </p:cTn>
                                        <p:tgtEl>
                                          <p:spTgt spid="56326">
                                            <p:txEl>
                                              <p:pRg st="2" end="2"/>
                                            </p:txEl>
                                          </p:spTgt>
                                        </p:tgtEl>
                                        <p:attrNameLst>
                                          <p:attrName>style.visibility</p:attrName>
                                        </p:attrNameLst>
                                      </p:cBhvr>
                                      <p:to>
                                        <p:strVal val="visible"/>
                                      </p:to>
                                    </p:set>
                                    <p:anim calcmode="lin" valueType="num">
                                      <p:cBhvr>
                                        <p:cTn id="23" dur="1000" fill="hold"/>
                                        <p:tgtEl>
                                          <p:spTgt spid="56326">
                                            <p:txEl>
                                              <p:pRg st="2" end="2"/>
                                            </p:txEl>
                                          </p:spTgt>
                                        </p:tgtEl>
                                        <p:attrNameLst>
                                          <p:attrName>ppt_w</p:attrName>
                                        </p:attrNameLst>
                                      </p:cBhvr>
                                      <p:tavLst>
                                        <p:tav tm="0">
                                          <p:val>
                                            <p:strVal val="#ppt_w*0.70"/>
                                          </p:val>
                                        </p:tav>
                                        <p:tav tm="100000">
                                          <p:val>
                                            <p:strVal val="#ppt_w"/>
                                          </p:val>
                                        </p:tav>
                                      </p:tavLst>
                                    </p:anim>
                                    <p:anim calcmode="lin" valueType="num">
                                      <p:cBhvr>
                                        <p:cTn id="24" dur="1000" fill="hold"/>
                                        <p:tgtEl>
                                          <p:spTgt spid="56326">
                                            <p:txEl>
                                              <p:pRg st="2" end="2"/>
                                            </p:txEl>
                                          </p:spTgt>
                                        </p:tgtEl>
                                        <p:attrNameLst>
                                          <p:attrName>ppt_h</p:attrName>
                                        </p:attrNameLst>
                                      </p:cBhvr>
                                      <p:tavLst>
                                        <p:tav tm="0">
                                          <p:val>
                                            <p:strVal val="#ppt_h"/>
                                          </p:val>
                                        </p:tav>
                                        <p:tav tm="100000">
                                          <p:val>
                                            <p:strVal val="#ppt_h"/>
                                          </p:val>
                                        </p:tav>
                                      </p:tavLst>
                                    </p:anim>
                                    <p:animEffect transition="in" filter="fade">
                                      <p:cBhvr>
                                        <p:cTn id="25" dur="1000"/>
                                        <p:tgtEl>
                                          <p:spTgt spid="56326">
                                            <p:txEl>
                                              <p:pRg st="2" end="2"/>
                                            </p:txEl>
                                          </p:spTgt>
                                        </p:tgtEl>
                                      </p:cBhvr>
                                    </p:animEffect>
                                  </p:childTnLst>
                                </p:cTn>
                              </p:par>
                              <p:par>
                                <p:cTn id="26" presetID="55" presetClass="entr" presetSubtype="0" fill="hold" nodeType="withEffect">
                                  <p:stCondLst>
                                    <p:cond delay="0"/>
                                  </p:stCondLst>
                                  <p:childTnLst>
                                    <p:set>
                                      <p:cBhvr>
                                        <p:cTn id="27" dur="1" fill="hold">
                                          <p:stCondLst>
                                            <p:cond delay="0"/>
                                          </p:stCondLst>
                                        </p:cTn>
                                        <p:tgtEl>
                                          <p:spTgt spid="56326">
                                            <p:txEl>
                                              <p:pRg st="3" end="3"/>
                                            </p:txEl>
                                          </p:spTgt>
                                        </p:tgtEl>
                                        <p:attrNameLst>
                                          <p:attrName>style.visibility</p:attrName>
                                        </p:attrNameLst>
                                      </p:cBhvr>
                                      <p:to>
                                        <p:strVal val="visible"/>
                                      </p:to>
                                    </p:set>
                                    <p:anim calcmode="lin" valueType="num">
                                      <p:cBhvr>
                                        <p:cTn id="28" dur="1000" fill="hold"/>
                                        <p:tgtEl>
                                          <p:spTgt spid="56326">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56326">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56326">
                                            <p:txEl>
                                              <p:pRg st="3" end="3"/>
                                            </p:txEl>
                                          </p:spTgt>
                                        </p:tgtEl>
                                      </p:cBhvr>
                                    </p:animEffect>
                                  </p:childTnLst>
                                </p:cTn>
                              </p:par>
                              <p:par>
                                <p:cTn id="31" presetID="55" presetClass="entr" presetSubtype="0" fill="hold" nodeType="withEffect">
                                  <p:stCondLst>
                                    <p:cond delay="0"/>
                                  </p:stCondLst>
                                  <p:childTnLst>
                                    <p:set>
                                      <p:cBhvr>
                                        <p:cTn id="32" dur="1" fill="hold">
                                          <p:stCondLst>
                                            <p:cond delay="0"/>
                                          </p:stCondLst>
                                        </p:cTn>
                                        <p:tgtEl>
                                          <p:spTgt spid="56326">
                                            <p:txEl>
                                              <p:pRg st="4" end="4"/>
                                            </p:txEl>
                                          </p:spTgt>
                                        </p:tgtEl>
                                        <p:attrNameLst>
                                          <p:attrName>style.visibility</p:attrName>
                                        </p:attrNameLst>
                                      </p:cBhvr>
                                      <p:to>
                                        <p:strVal val="visible"/>
                                      </p:to>
                                    </p:set>
                                    <p:anim calcmode="lin" valueType="num">
                                      <p:cBhvr>
                                        <p:cTn id="33" dur="1000" fill="hold"/>
                                        <p:tgtEl>
                                          <p:spTgt spid="56326">
                                            <p:txEl>
                                              <p:pRg st="4" end="4"/>
                                            </p:txEl>
                                          </p:spTgt>
                                        </p:tgtEl>
                                        <p:attrNameLst>
                                          <p:attrName>ppt_w</p:attrName>
                                        </p:attrNameLst>
                                      </p:cBhvr>
                                      <p:tavLst>
                                        <p:tav tm="0">
                                          <p:val>
                                            <p:strVal val="#ppt_w*0.70"/>
                                          </p:val>
                                        </p:tav>
                                        <p:tav tm="100000">
                                          <p:val>
                                            <p:strVal val="#ppt_w"/>
                                          </p:val>
                                        </p:tav>
                                      </p:tavLst>
                                    </p:anim>
                                    <p:anim calcmode="lin" valueType="num">
                                      <p:cBhvr>
                                        <p:cTn id="34" dur="1000" fill="hold"/>
                                        <p:tgtEl>
                                          <p:spTgt spid="56326">
                                            <p:txEl>
                                              <p:pRg st="4" end="4"/>
                                            </p:txEl>
                                          </p:spTgt>
                                        </p:tgtEl>
                                        <p:attrNameLst>
                                          <p:attrName>ppt_h</p:attrName>
                                        </p:attrNameLst>
                                      </p:cBhvr>
                                      <p:tavLst>
                                        <p:tav tm="0">
                                          <p:val>
                                            <p:strVal val="#ppt_h"/>
                                          </p:val>
                                        </p:tav>
                                        <p:tav tm="100000">
                                          <p:val>
                                            <p:strVal val="#ppt_h"/>
                                          </p:val>
                                        </p:tav>
                                      </p:tavLst>
                                    </p:anim>
                                    <p:animEffect transition="in" filter="fade">
                                      <p:cBhvr>
                                        <p:cTn id="35" dur="1000"/>
                                        <p:tgtEl>
                                          <p:spTgt spid="5632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347" name="组合 2"/>
          <p:cNvGrpSpPr/>
          <p:nvPr/>
        </p:nvGrpSpPr>
        <p:grpSpPr bwMode="auto">
          <a:xfrm>
            <a:off x="0" y="500046"/>
            <a:ext cx="9144000" cy="420688"/>
            <a:chOff x="0" y="0"/>
            <a:chExt cx="9144000" cy="420086"/>
          </a:xfrm>
        </p:grpSpPr>
        <p:sp>
          <p:nvSpPr>
            <p:cNvPr id="57352" name="直接连接符 21"/>
            <p:cNvSpPr>
              <a:spLocks noChangeShapeType="1"/>
            </p:cNvSpPr>
            <p:nvPr/>
          </p:nvSpPr>
          <p:spPr bwMode="auto">
            <a:xfrm>
              <a:off x="4859338" y="210836"/>
              <a:ext cx="4284662" cy="1"/>
            </a:xfrm>
            <a:prstGeom prst="line">
              <a:avLst/>
            </a:prstGeom>
            <a:noFill/>
            <a:ln w="9525">
              <a:solidFill>
                <a:srgbClr val="A71F13"/>
              </a:solidFill>
              <a:bevel/>
            </a:ln>
          </p:spPr>
          <p:txBody>
            <a:bodyPr/>
            <a:lstStyle/>
            <a:p>
              <a:endParaRPr lang="zh-CN" altLang="en-US"/>
            </a:p>
          </p:txBody>
        </p:sp>
        <p:pic>
          <p:nvPicPr>
            <p:cNvPr id="57353"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0"/>
              <a:ext cx="420086" cy="420086"/>
            </a:xfrm>
            <a:prstGeom prst="rect">
              <a:avLst/>
            </a:prstGeom>
            <a:noFill/>
            <a:ln w="9525">
              <a:noFill/>
              <a:miter lim="800000"/>
              <a:headEnd/>
              <a:tailEnd/>
            </a:ln>
          </p:spPr>
        </p:pic>
        <p:sp>
          <p:nvSpPr>
            <p:cNvPr id="57354" name="直接连接符 23"/>
            <p:cNvSpPr>
              <a:spLocks noChangeShapeType="1"/>
            </p:cNvSpPr>
            <p:nvPr/>
          </p:nvSpPr>
          <p:spPr bwMode="auto">
            <a:xfrm>
              <a:off x="0" y="210836"/>
              <a:ext cx="4284663" cy="1"/>
            </a:xfrm>
            <a:prstGeom prst="line">
              <a:avLst/>
            </a:prstGeom>
            <a:noFill/>
            <a:ln w="9525">
              <a:solidFill>
                <a:srgbClr val="A71F13"/>
              </a:solidFill>
              <a:bevel/>
            </a:ln>
          </p:spPr>
          <p:txBody>
            <a:bodyPr/>
            <a:lstStyle/>
            <a:p>
              <a:endParaRPr lang="zh-CN" altLang="en-US"/>
            </a:p>
          </p:txBody>
        </p:sp>
      </p:grpSp>
      <p:sp>
        <p:nvSpPr>
          <p:cNvPr id="57348" name="TextBox 8"/>
          <p:cNvSpPr>
            <a:spLocks noChangeArrowheads="1"/>
          </p:cNvSpPr>
          <p:nvPr/>
        </p:nvSpPr>
        <p:spPr bwMode="auto">
          <a:xfrm>
            <a:off x="-69850" y="55563"/>
            <a:ext cx="7632700" cy="639762"/>
          </a:xfrm>
          <a:prstGeom prst="rect">
            <a:avLst/>
          </a:prstGeom>
          <a:noFill/>
          <a:ln w="9525">
            <a:noFill/>
            <a:miter lim="800000"/>
          </a:ln>
        </p:spPr>
        <p:txBody>
          <a:bodyPr>
            <a:spAutoFit/>
          </a:bodyPr>
          <a:lstStyle/>
          <a:p>
            <a:pPr algn="ctr" eaLnBrk="1" hangingPunct="1">
              <a:lnSpc>
                <a:spcPct val="120000"/>
              </a:lnSpc>
            </a:pPr>
            <a:r>
              <a:rPr lang="en-US" altLang="zh-CN" sz="3000">
                <a:solidFill>
                  <a:srgbClr val="772C03"/>
                </a:solidFill>
                <a:latin typeface="Aharoni" panose="02010803020104030203" pitchFamily="2" charset="-79"/>
                <a:ea typeface="经典繁毛楷" panose="02010600030101010101" charset="-122"/>
                <a:sym typeface="Aharoni" panose="02010803020104030203" pitchFamily="2" charset="-79"/>
              </a:rPr>
              <a:t>Typical Chinese structure and ornament</a:t>
            </a:r>
            <a:endParaRPr lang="en-US" altLang="zh-CN" sz="3000">
              <a:solidFill>
                <a:srgbClr val="772C03"/>
              </a:solidFill>
              <a:latin typeface="Aharoni" panose="02010803020104030203" pitchFamily="2" charset="-79"/>
              <a:ea typeface="经典繁毛楷" panose="02010600030101010101" charset="-122"/>
              <a:sym typeface="Aharoni" panose="02010803020104030203" pitchFamily="2" charset="-79"/>
            </a:endParaRPr>
          </a:p>
        </p:txBody>
      </p:sp>
      <p:sp>
        <p:nvSpPr>
          <p:cNvPr id="46089" name="Rectangle 5"/>
          <p:cNvSpPr>
            <a:spLocks noGrp="1" noChangeArrowheads="1"/>
          </p:cNvSpPr>
          <p:nvPr/>
        </p:nvSpPr>
        <p:spPr bwMode="auto">
          <a:xfrm>
            <a:off x="357158" y="1142988"/>
            <a:ext cx="5599112" cy="4997450"/>
          </a:xfrm>
          <a:prstGeom prst="rect">
            <a:avLst/>
          </a:prstGeom>
          <a:noFill/>
          <a:ln w="9525">
            <a:noFill/>
            <a:miter lim="800000"/>
          </a:ln>
        </p:spPr>
        <p:txBody>
          <a:bodyPr/>
          <a:lstStyle/>
          <a:p>
            <a:pPr marL="342900" indent="-342900" algn="just" eaLnBrk="1" hangingPunct="1">
              <a:spcBef>
                <a:spcPct val="20000"/>
              </a:spcBef>
              <a:spcAft>
                <a:spcPts val="1200"/>
              </a:spcAft>
              <a:defRPr/>
            </a:pPr>
            <a:r>
              <a:rPr lang="en-US" altLang="zh-CN" sz="2400" b="1" dirty="0">
                <a:solidFill>
                  <a:srgbClr val="974806"/>
                </a:solidFill>
                <a:sym typeface="Calibri" panose="020F0502020204030204" pitchFamily="34" charset="0"/>
              </a:rPr>
              <a:t>      Chinese Stone Lions</a:t>
            </a:r>
            <a:endParaRPr lang="en-US" altLang="zh-CN" sz="2400" b="1" dirty="0">
              <a:solidFill>
                <a:srgbClr val="DA1804"/>
              </a:solidFill>
              <a:sym typeface="Calibri" panose="020F0502020204030204" pitchFamily="34" charset="0"/>
            </a:endParaRPr>
          </a:p>
          <a:p>
            <a:pPr marL="360045" eaLnBrk="1" hangingPunct="1">
              <a:spcBef>
                <a:spcPts val="600"/>
              </a:spcBef>
              <a:buSzPct val="60000"/>
              <a:buFont typeface="Wingdings" panose="05000000000000000000" pitchFamily="2" charset="2"/>
              <a:buChar char="l"/>
              <a:defRPr/>
            </a:pPr>
            <a:r>
              <a:rPr lang="en-US" altLang="zh-CN" sz="2400" dirty="0" smtClean="0">
                <a:sym typeface="Calibri" panose="020F0502020204030204" pitchFamily="34" charset="0"/>
              </a:rPr>
              <a:t> The </a:t>
            </a:r>
            <a:r>
              <a:rPr lang="en-US" altLang="zh-CN" sz="2400" dirty="0">
                <a:sym typeface="Calibri" panose="020F0502020204030204" pitchFamily="34" charset="0"/>
              </a:rPr>
              <a:t>lion is regarded as the king of </a:t>
            </a:r>
            <a:endParaRPr lang="en-US" altLang="zh-CN" sz="2400" dirty="0" smtClean="0">
              <a:sym typeface="Calibri" panose="020F0502020204030204" pitchFamily="34" charset="0"/>
            </a:endParaRPr>
          </a:p>
          <a:p>
            <a:pPr marL="360045" eaLnBrk="1" hangingPunct="1">
              <a:spcBef>
                <a:spcPts val="600"/>
              </a:spcBef>
              <a:buSzPct val="60000"/>
              <a:defRPr/>
            </a:pPr>
            <a:r>
              <a:rPr lang="en-US" altLang="zh-CN" sz="2400" dirty="0" smtClean="0">
                <a:sym typeface="Calibri" panose="020F0502020204030204" pitchFamily="34" charset="0"/>
              </a:rPr>
              <a:t>   animals </a:t>
            </a:r>
            <a:r>
              <a:rPr lang="en-US" altLang="zh-CN" sz="2400" dirty="0">
                <a:sym typeface="Calibri" panose="020F0502020204030204" pitchFamily="34" charset="0"/>
              </a:rPr>
              <a:t>and ruler of the forest </a:t>
            </a:r>
            <a:r>
              <a:rPr lang="en-US" altLang="zh-CN" sz="2400" dirty="0">
                <a:sym typeface="宋体" panose="02010600030101010101" pitchFamily="2" charset="-122"/>
              </a:rPr>
              <a:t>In China.</a:t>
            </a:r>
            <a:endParaRPr lang="zh-CN" altLang="en-US" sz="2400" dirty="0">
              <a:sym typeface="宋体" panose="02010600030101010101" pitchFamily="2" charset="-122"/>
            </a:endParaRPr>
          </a:p>
          <a:p>
            <a:pPr marL="360045" eaLnBrk="1" hangingPunct="1">
              <a:spcBef>
                <a:spcPts val="600"/>
              </a:spcBef>
              <a:buSzPct val="60000"/>
              <a:buFont typeface="Wingdings" panose="05000000000000000000" pitchFamily="2" charset="2"/>
              <a:buChar char="l"/>
              <a:defRPr/>
            </a:pPr>
            <a:r>
              <a:rPr lang="en-US" altLang="zh-CN" sz="2400" dirty="0">
                <a:sym typeface="Calibri" panose="020F0502020204030204" pitchFamily="34" charset="0"/>
              </a:rPr>
              <a:t> </a:t>
            </a:r>
            <a:r>
              <a:rPr lang="en-US" altLang="zh-CN" sz="2400" dirty="0" smtClean="0">
                <a:sym typeface="Calibri" panose="020F0502020204030204" pitchFamily="34" charset="0"/>
              </a:rPr>
              <a:t>A </a:t>
            </a:r>
            <a:r>
              <a:rPr lang="en-US" altLang="zh-CN" sz="2400" dirty="0">
                <a:sym typeface="Calibri" panose="020F0502020204030204" pitchFamily="34" charset="0"/>
              </a:rPr>
              <a:t>symbol of power and grandeur. </a:t>
            </a:r>
            <a:endParaRPr lang="zh-CN" altLang="en-US" sz="2400" dirty="0">
              <a:sym typeface="Calibri" panose="020F0502020204030204" pitchFamily="34" charset="0"/>
            </a:endParaRPr>
          </a:p>
          <a:p>
            <a:pPr marL="360045" eaLnBrk="1" hangingPunct="1">
              <a:spcBef>
                <a:spcPts val="600"/>
              </a:spcBef>
              <a:buSzPct val="60000"/>
              <a:buFont typeface="Wingdings" panose="05000000000000000000" pitchFamily="2" charset="2"/>
              <a:buChar char="l"/>
              <a:defRPr/>
            </a:pPr>
            <a:r>
              <a:rPr lang="en-US" altLang="zh-CN" sz="2400" dirty="0">
                <a:sym typeface="Calibri" panose="020F0502020204030204" pitchFamily="34" charset="0"/>
              </a:rPr>
              <a:t> </a:t>
            </a:r>
            <a:r>
              <a:rPr lang="en-US" altLang="zh-CN" sz="2400" dirty="0" smtClean="0">
                <a:sym typeface="Calibri" panose="020F0502020204030204" pitchFamily="34" charset="0"/>
              </a:rPr>
              <a:t>A </a:t>
            </a:r>
            <a:r>
              <a:rPr lang="en-US" altLang="zh-CN" sz="2400" dirty="0">
                <a:sym typeface="Calibri" panose="020F0502020204030204" pitchFamily="34" charset="0"/>
              </a:rPr>
              <a:t>lion ornament can offer protection </a:t>
            </a:r>
            <a:endParaRPr lang="en-US" altLang="zh-CN" sz="2400" dirty="0" smtClean="0">
              <a:sym typeface="Calibri" panose="020F0502020204030204" pitchFamily="34" charset="0"/>
            </a:endParaRPr>
          </a:p>
          <a:p>
            <a:pPr marL="360045" eaLnBrk="1" hangingPunct="1">
              <a:spcBef>
                <a:spcPts val="600"/>
              </a:spcBef>
              <a:buSzPct val="60000"/>
              <a:defRPr/>
            </a:pPr>
            <a:r>
              <a:rPr lang="en-US" altLang="zh-CN" sz="2400" dirty="0" smtClean="0">
                <a:sym typeface="Calibri" panose="020F0502020204030204" pitchFamily="34" charset="0"/>
              </a:rPr>
              <a:t>   from </a:t>
            </a:r>
            <a:r>
              <a:rPr lang="en-US" altLang="zh-CN" sz="2400" dirty="0">
                <a:sym typeface="Calibri" panose="020F0502020204030204" pitchFamily="34" charset="0"/>
              </a:rPr>
              <a:t>evil spirits. </a:t>
            </a:r>
            <a:endParaRPr lang="en-US" altLang="zh-CN" sz="2400" dirty="0">
              <a:sym typeface="Calibri" panose="020F0502020204030204" pitchFamily="34" charset="0"/>
            </a:endParaRPr>
          </a:p>
          <a:p>
            <a:pPr marL="360045" eaLnBrk="1" hangingPunct="1">
              <a:spcBef>
                <a:spcPts val="600"/>
              </a:spcBef>
              <a:buSzPct val="60000"/>
              <a:buFont typeface="Wingdings" panose="05000000000000000000" pitchFamily="2" charset="2"/>
              <a:buChar char="l"/>
              <a:defRPr/>
            </a:pPr>
            <a:r>
              <a:rPr lang="en-US" altLang="zh-CN" sz="2400" dirty="0">
                <a:sym typeface="Calibri" panose="020F0502020204030204" pitchFamily="34" charset="0"/>
              </a:rPr>
              <a:t> </a:t>
            </a:r>
            <a:r>
              <a:rPr lang="en-US" altLang="zh-CN" sz="2400" dirty="0" smtClean="0">
                <a:sym typeface="Calibri" panose="020F0502020204030204" pitchFamily="34" charset="0"/>
              </a:rPr>
              <a:t>in </a:t>
            </a:r>
            <a:r>
              <a:rPr lang="en-US" altLang="zh-CN" sz="2400" dirty="0">
                <a:sym typeface="Calibri" panose="020F0502020204030204" pitchFamily="34" charset="0"/>
              </a:rPr>
              <a:t>front of traditional palace halls, old </a:t>
            </a:r>
            <a:endParaRPr lang="en-US" altLang="zh-CN" sz="2400" dirty="0" smtClean="0">
              <a:sym typeface="Calibri" panose="020F0502020204030204" pitchFamily="34" charset="0"/>
            </a:endParaRPr>
          </a:p>
          <a:p>
            <a:pPr marL="360045" eaLnBrk="1" hangingPunct="1">
              <a:spcBef>
                <a:spcPts val="600"/>
              </a:spcBef>
              <a:buSzPct val="60000"/>
              <a:defRPr/>
            </a:pPr>
            <a:r>
              <a:rPr lang="en-US" altLang="zh-CN" sz="2400" dirty="0" smtClean="0">
                <a:sym typeface="Calibri" panose="020F0502020204030204" pitchFamily="34" charset="0"/>
              </a:rPr>
              <a:t>   government </a:t>
            </a:r>
            <a:r>
              <a:rPr lang="en-US" altLang="zh-CN" sz="2400" dirty="0">
                <a:sym typeface="Calibri" panose="020F0502020204030204" pitchFamily="34" charset="0"/>
              </a:rPr>
              <a:t>offices, temples</a:t>
            </a:r>
            <a:endParaRPr lang="en-US" altLang="zh-CN" sz="2400" dirty="0">
              <a:sym typeface="Calibri" panose="020F0502020204030204" pitchFamily="34" charset="0"/>
            </a:endParaRPr>
          </a:p>
          <a:p>
            <a:pPr marL="342900" indent="-342900" eaLnBrk="1" hangingPunct="1">
              <a:spcBef>
                <a:spcPct val="20000"/>
              </a:spcBef>
              <a:defRPr/>
            </a:pPr>
            <a:endParaRPr lang="zh-CN" altLang="en-US" sz="2800" dirty="0">
              <a:sym typeface="Calibri" panose="020F0502020204030204" pitchFamily="34" charset="0"/>
            </a:endParaRPr>
          </a:p>
        </p:txBody>
      </p:sp>
      <p:pic>
        <p:nvPicPr>
          <p:cNvPr id="46090" name="Picture 10" descr="4bacf5957be6d15dd0135e3f"/>
          <p:cNvPicPr>
            <a:picLocks noChangeAspect="1" noChangeArrowheads="1"/>
          </p:cNvPicPr>
          <p:nvPr/>
        </p:nvPicPr>
        <p:blipFill>
          <a:blip r:embed="rId2"/>
          <a:srcRect/>
          <a:stretch>
            <a:fillRect/>
          </a:stretch>
        </p:blipFill>
        <p:spPr bwMode="auto">
          <a:xfrm>
            <a:off x="6011863" y="1489075"/>
            <a:ext cx="2613025" cy="30575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6089">
                                            <p:txEl>
                                              <p:pRg st="0" end="0"/>
                                            </p:txEl>
                                          </p:spTgt>
                                        </p:tgtEl>
                                        <p:attrNameLst>
                                          <p:attrName>style.visibility</p:attrName>
                                        </p:attrNameLst>
                                      </p:cBhvr>
                                      <p:to>
                                        <p:strVal val="visible"/>
                                      </p:to>
                                    </p:set>
                                    <p:anim calcmode="lin" valueType="num">
                                      <p:cBhvr>
                                        <p:cTn id="7" dur="500" fill="hold"/>
                                        <p:tgtEl>
                                          <p:spTgt spid="46089">
                                            <p:txEl>
                                              <p:pRg st="0" end="0"/>
                                            </p:txEl>
                                          </p:spTgt>
                                        </p:tgtEl>
                                        <p:attrNameLst>
                                          <p:attrName>ppt_x</p:attrName>
                                        </p:attrNameLst>
                                      </p:cBhvr>
                                      <p:tavLst>
                                        <p:tav tm="0">
                                          <p:val>
                                            <p:strVal val="#ppt_x"/>
                                          </p:val>
                                        </p:tav>
                                        <p:tav tm="100000">
                                          <p:val>
                                            <p:strVal val="#ppt_x"/>
                                          </p:val>
                                        </p:tav>
                                      </p:tavLst>
                                    </p:anim>
                                    <p:anim calcmode="lin" valueType="num">
                                      <p:cBhvr>
                                        <p:cTn id="8" dur="500" fill="hold"/>
                                        <p:tgtEl>
                                          <p:spTgt spid="4608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6089">
                                            <p:txEl>
                                              <p:pRg st="1" end="1"/>
                                            </p:txEl>
                                          </p:spTgt>
                                        </p:tgtEl>
                                        <p:attrNameLst>
                                          <p:attrName>style.visibility</p:attrName>
                                        </p:attrNameLst>
                                      </p:cBhvr>
                                      <p:to>
                                        <p:strVal val="visible"/>
                                      </p:to>
                                    </p:set>
                                    <p:anim calcmode="lin" valueType="num">
                                      <p:cBhvr>
                                        <p:cTn id="13" dur="500" fill="hold"/>
                                        <p:tgtEl>
                                          <p:spTgt spid="46089">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4608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6089">
                                            <p:txEl>
                                              <p:pRg st="2" end="2"/>
                                            </p:txEl>
                                          </p:spTgt>
                                        </p:tgtEl>
                                        <p:attrNameLst>
                                          <p:attrName>style.visibility</p:attrName>
                                        </p:attrNameLst>
                                      </p:cBhvr>
                                      <p:to>
                                        <p:strVal val="visible"/>
                                      </p:to>
                                    </p:set>
                                    <p:anim calcmode="lin" valueType="num">
                                      <p:cBhvr>
                                        <p:cTn id="19" dur="500" fill="hold"/>
                                        <p:tgtEl>
                                          <p:spTgt spid="46089">
                                            <p:txEl>
                                              <p:pRg st="2" end="2"/>
                                            </p:txEl>
                                          </p:spTgt>
                                        </p:tgtEl>
                                        <p:attrNameLst>
                                          <p:attrName>ppt_x</p:attrName>
                                        </p:attrNameLst>
                                      </p:cBhvr>
                                      <p:tavLst>
                                        <p:tav tm="0">
                                          <p:val>
                                            <p:strVal val="#ppt_x"/>
                                          </p:val>
                                        </p:tav>
                                        <p:tav tm="100000">
                                          <p:val>
                                            <p:strVal val="#ppt_x"/>
                                          </p:val>
                                        </p:tav>
                                      </p:tavLst>
                                    </p:anim>
                                    <p:anim calcmode="lin" valueType="num">
                                      <p:cBhvr>
                                        <p:cTn id="20" dur="500" fill="hold"/>
                                        <p:tgtEl>
                                          <p:spTgt spid="4608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6089">
                                            <p:txEl>
                                              <p:pRg st="3" end="3"/>
                                            </p:txEl>
                                          </p:spTgt>
                                        </p:tgtEl>
                                        <p:attrNameLst>
                                          <p:attrName>style.visibility</p:attrName>
                                        </p:attrNameLst>
                                      </p:cBhvr>
                                      <p:to>
                                        <p:strVal val="visible"/>
                                      </p:to>
                                    </p:set>
                                    <p:anim calcmode="lin" valueType="num">
                                      <p:cBhvr>
                                        <p:cTn id="25" dur="500" fill="hold"/>
                                        <p:tgtEl>
                                          <p:spTgt spid="46089">
                                            <p:txEl>
                                              <p:pRg st="3" end="3"/>
                                            </p:txEl>
                                          </p:spTgt>
                                        </p:tgtEl>
                                        <p:attrNameLst>
                                          <p:attrName>ppt_x</p:attrName>
                                        </p:attrNameLst>
                                      </p:cBhvr>
                                      <p:tavLst>
                                        <p:tav tm="0">
                                          <p:val>
                                            <p:strVal val="#ppt_x"/>
                                          </p:val>
                                        </p:tav>
                                        <p:tav tm="100000">
                                          <p:val>
                                            <p:strVal val="#ppt_x"/>
                                          </p:val>
                                        </p:tav>
                                      </p:tavLst>
                                    </p:anim>
                                    <p:anim calcmode="lin" valueType="num">
                                      <p:cBhvr>
                                        <p:cTn id="26" dur="500" fill="hold"/>
                                        <p:tgtEl>
                                          <p:spTgt spid="4608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6089">
                                            <p:txEl>
                                              <p:pRg st="4" end="4"/>
                                            </p:txEl>
                                          </p:spTgt>
                                        </p:tgtEl>
                                        <p:attrNameLst>
                                          <p:attrName>style.visibility</p:attrName>
                                        </p:attrNameLst>
                                      </p:cBhvr>
                                      <p:to>
                                        <p:strVal val="visible"/>
                                      </p:to>
                                    </p:set>
                                    <p:anim calcmode="lin" valueType="num">
                                      <p:cBhvr>
                                        <p:cTn id="31" dur="500" fill="hold"/>
                                        <p:tgtEl>
                                          <p:spTgt spid="46089">
                                            <p:txEl>
                                              <p:pRg st="4" end="4"/>
                                            </p:txEl>
                                          </p:spTgt>
                                        </p:tgtEl>
                                        <p:attrNameLst>
                                          <p:attrName>ppt_x</p:attrName>
                                        </p:attrNameLst>
                                      </p:cBhvr>
                                      <p:tavLst>
                                        <p:tav tm="0">
                                          <p:val>
                                            <p:strVal val="#ppt_x"/>
                                          </p:val>
                                        </p:tav>
                                        <p:tav tm="100000">
                                          <p:val>
                                            <p:strVal val="#ppt_x"/>
                                          </p:val>
                                        </p:tav>
                                      </p:tavLst>
                                    </p:anim>
                                    <p:anim calcmode="lin" valueType="num">
                                      <p:cBhvr>
                                        <p:cTn id="32" dur="500" fill="hold"/>
                                        <p:tgtEl>
                                          <p:spTgt spid="4608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6089">
                                            <p:txEl>
                                              <p:pRg st="5" end="5"/>
                                            </p:txEl>
                                          </p:spTgt>
                                        </p:tgtEl>
                                        <p:attrNameLst>
                                          <p:attrName>style.visibility</p:attrName>
                                        </p:attrNameLst>
                                      </p:cBhvr>
                                      <p:to>
                                        <p:strVal val="visible"/>
                                      </p:to>
                                    </p:set>
                                    <p:anim calcmode="lin" valueType="num">
                                      <p:cBhvr>
                                        <p:cTn id="37" dur="500" fill="hold"/>
                                        <p:tgtEl>
                                          <p:spTgt spid="46089">
                                            <p:txEl>
                                              <p:pRg st="5" end="5"/>
                                            </p:txEl>
                                          </p:spTgt>
                                        </p:tgtEl>
                                        <p:attrNameLst>
                                          <p:attrName>ppt_x</p:attrName>
                                        </p:attrNameLst>
                                      </p:cBhvr>
                                      <p:tavLst>
                                        <p:tav tm="0">
                                          <p:val>
                                            <p:strVal val="#ppt_x"/>
                                          </p:val>
                                        </p:tav>
                                        <p:tav tm="100000">
                                          <p:val>
                                            <p:strVal val="#ppt_x"/>
                                          </p:val>
                                        </p:tav>
                                      </p:tavLst>
                                    </p:anim>
                                    <p:anim calcmode="lin" valueType="num">
                                      <p:cBhvr>
                                        <p:cTn id="38" dur="500" fill="hold"/>
                                        <p:tgtEl>
                                          <p:spTgt spid="4608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6089">
                                            <p:txEl>
                                              <p:pRg st="6" end="6"/>
                                            </p:txEl>
                                          </p:spTgt>
                                        </p:tgtEl>
                                        <p:attrNameLst>
                                          <p:attrName>style.visibility</p:attrName>
                                        </p:attrNameLst>
                                      </p:cBhvr>
                                      <p:to>
                                        <p:strVal val="visible"/>
                                      </p:to>
                                    </p:set>
                                    <p:anim calcmode="lin" valueType="num">
                                      <p:cBhvr>
                                        <p:cTn id="43" dur="500" fill="hold"/>
                                        <p:tgtEl>
                                          <p:spTgt spid="46089">
                                            <p:txEl>
                                              <p:pRg st="6" end="6"/>
                                            </p:txEl>
                                          </p:spTgt>
                                        </p:tgtEl>
                                        <p:attrNameLst>
                                          <p:attrName>ppt_x</p:attrName>
                                        </p:attrNameLst>
                                      </p:cBhvr>
                                      <p:tavLst>
                                        <p:tav tm="0">
                                          <p:val>
                                            <p:strVal val="#ppt_x"/>
                                          </p:val>
                                        </p:tav>
                                        <p:tav tm="100000">
                                          <p:val>
                                            <p:strVal val="#ppt_x"/>
                                          </p:val>
                                        </p:tav>
                                      </p:tavLst>
                                    </p:anim>
                                    <p:anim calcmode="lin" valueType="num">
                                      <p:cBhvr>
                                        <p:cTn id="44" dur="500" fill="hold"/>
                                        <p:tgtEl>
                                          <p:spTgt spid="4608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6089">
                                            <p:txEl>
                                              <p:pRg st="7" end="7"/>
                                            </p:txEl>
                                          </p:spTgt>
                                        </p:tgtEl>
                                        <p:attrNameLst>
                                          <p:attrName>style.visibility</p:attrName>
                                        </p:attrNameLst>
                                      </p:cBhvr>
                                      <p:to>
                                        <p:strVal val="visible"/>
                                      </p:to>
                                    </p:set>
                                    <p:anim calcmode="lin" valueType="num">
                                      <p:cBhvr>
                                        <p:cTn id="49" dur="500" fill="hold"/>
                                        <p:tgtEl>
                                          <p:spTgt spid="46089">
                                            <p:txEl>
                                              <p:pRg st="7" end="7"/>
                                            </p:txEl>
                                          </p:spTgt>
                                        </p:tgtEl>
                                        <p:attrNameLst>
                                          <p:attrName>ppt_x</p:attrName>
                                        </p:attrNameLst>
                                      </p:cBhvr>
                                      <p:tavLst>
                                        <p:tav tm="0">
                                          <p:val>
                                            <p:strVal val="#ppt_x"/>
                                          </p:val>
                                        </p:tav>
                                        <p:tav tm="100000">
                                          <p:val>
                                            <p:strVal val="#ppt_x"/>
                                          </p:val>
                                        </p:tav>
                                      </p:tavLst>
                                    </p:anim>
                                    <p:anim calcmode="lin" valueType="num">
                                      <p:cBhvr>
                                        <p:cTn id="50" dur="500" fill="hold"/>
                                        <p:tgtEl>
                                          <p:spTgt spid="4608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6090"/>
                                        </p:tgtEl>
                                        <p:attrNameLst>
                                          <p:attrName>style.visibility</p:attrName>
                                        </p:attrNameLst>
                                      </p:cBhvr>
                                      <p:to>
                                        <p:strVal val="visible"/>
                                      </p:to>
                                    </p:set>
                                    <p:anim calcmode="lin" valueType="num">
                                      <p:cBhvr>
                                        <p:cTn id="55" dur="500" fill="hold"/>
                                        <p:tgtEl>
                                          <p:spTgt spid="46090"/>
                                        </p:tgtEl>
                                        <p:attrNameLst>
                                          <p:attrName>ppt_x</p:attrName>
                                        </p:attrNameLst>
                                      </p:cBhvr>
                                      <p:tavLst>
                                        <p:tav tm="0">
                                          <p:val>
                                            <p:strVal val="#ppt_x"/>
                                          </p:val>
                                        </p:tav>
                                        <p:tav tm="100000">
                                          <p:val>
                                            <p:strVal val="#ppt_x"/>
                                          </p:val>
                                        </p:tav>
                                      </p:tavLst>
                                    </p:anim>
                                    <p:anim calcmode="lin" valueType="num">
                                      <p:cBhvr>
                                        <p:cTn id="56" dur="500" fill="hold"/>
                                        <p:tgtEl>
                                          <p:spTgt spid="460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372" name="组合 2"/>
          <p:cNvGrpSpPr/>
          <p:nvPr/>
        </p:nvGrpSpPr>
        <p:grpSpPr bwMode="auto">
          <a:xfrm>
            <a:off x="0" y="565150"/>
            <a:ext cx="9144000" cy="420688"/>
            <a:chOff x="0" y="0"/>
            <a:chExt cx="9144000" cy="420086"/>
          </a:xfrm>
        </p:grpSpPr>
        <p:sp>
          <p:nvSpPr>
            <p:cNvPr id="58376" name="直接连接符 3"/>
            <p:cNvSpPr>
              <a:spLocks noChangeShapeType="1"/>
            </p:cNvSpPr>
            <p:nvPr/>
          </p:nvSpPr>
          <p:spPr bwMode="auto">
            <a:xfrm>
              <a:off x="4859338" y="210836"/>
              <a:ext cx="4284662" cy="1"/>
            </a:xfrm>
            <a:prstGeom prst="line">
              <a:avLst/>
            </a:prstGeom>
            <a:noFill/>
            <a:ln w="9525">
              <a:solidFill>
                <a:srgbClr val="A71F13"/>
              </a:solidFill>
              <a:bevel/>
            </a:ln>
          </p:spPr>
          <p:txBody>
            <a:bodyPr/>
            <a:lstStyle/>
            <a:p>
              <a:endParaRPr lang="zh-CN" altLang="en-US"/>
            </a:p>
          </p:txBody>
        </p:sp>
        <p:pic>
          <p:nvPicPr>
            <p:cNvPr id="5837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0"/>
              <a:ext cx="420086" cy="420086"/>
            </a:xfrm>
            <a:prstGeom prst="rect">
              <a:avLst/>
            </a:prstGeom>
            <a:noFill/>
            <a:ln w="9525">
              <a:noFill/>
              <a:miter lim="800000"/>
              <a:headEnd/>
              <a:tailEnd/>
            </a:ln>
          </p:spPr>
        </p:pic>
        <p:sp>
          <p:nvSpPr>
            <p:cNvPr id="58378" name="直接连接符 5"/>
            <p:cNvSpPr>
              <a:spLocks noChangeShapeType="1"/>
            </p:cNvSpPr>
            <p:nvPr/>
          </p:nvSpPr>
          <p:spPr bwMode="auto">
            <a:xfrm>
              <a:off x="0" y="210836"/>
              <a:ext cx="4284663" cy="1"/>
            </a:xfrm>
            <a:prstGeom prst="line">
              <a:avLst/>
            </a:prstGeom>
            <a:noFill/>
            <a:ln w="9525">
              <a:solidFill>
                <a:srgbClr val="A71F13"/>
              </a:solidFill>
              <a:bevel/>
            </a:ln>
          </p:spPr>
          <p:txBody>
            <a:bodyPr/>
            <a:lstStyle/>
            <a:p>
              <a:endParaRPr lang="zh-CN" altLang="en-US"/>
            </a:p>
          </p:txBody>
        </p:sp>
      </p:grpSp>
      <p:sp>
        <p:nvSpPr>
          <p:cNvPr id="47112" name="Rectangle 3"/>
          <p:cNvSpPr>
            <a:spLocks noGrp="1" noChangeArrowheads="1"/>
          </p:cNvSpPr>
          <p:nvPr/>
        </p:nvSpPr>
        <p:spPr bwMode="auto">
          <a:xfrm>
            <a:off x="428596" y="884238"/>
            <a:ext cx="5318134" cy="4494212"/>
          </a:xfrm>
          <a:prstGeom prst="rect">
            <a:avLst/>
          </a:prstGeom>
          <a:noFill/>
          <a:ln w="9525">
            <a:noFill/>
            <a:miter lim="800000"/>
          </a:ln>
        </p:spPr>
        <p:txBody>
          <a:bodyPr/>
          <a:lstStyle/>
          <a:p>
            <a:pPr marL="360045" eaLnBrk="1" hangingPunct="1">
              <a:spcBef>
                <a:spcPts val="600"/>
              </a:spcBef>
              <a:buSzPct val="60000"/>
              <a:defRPr/>
            </a:pPr>
            <a:r>
              <a:rPr lang="en-US" altLang="zh-CN" sz="2400" dirty="0">
                <a:sym typeface="Calibri" panose="020F0502020204030204" pitchFamily="34" charset="0"/>
              </a:rPr>
              <a:t> </a:t>
            </a:r>
            <a:endParaRPr lang="en-US" altLang="zh-CN" sz="2400" dirty="0">
              <a:sym typeface="Calibri" panose="020F0502020204030204" pitchFamily="34" charset="0"/>
            </a:endParaRPr>
          </a:p>
          <a:p>
            <a:pPr marL="360045" eaLnBrk="1" hangingPunct="1">
              <a:spcBef>
                <a:spcPts val="600"/>
              </a:spcBef>
              <a:buSzPct val="60000"/>
              <a:buFont typeface="Wingdings" panose="05000000000000000000" pitchFamily="2" charset="2"/>
              <a:buChar char="l"/>
              <a:defRPr/>
            </a:pPr>
            <a:r>
              <a:rPr lang="en-US" altLang="zh-CN" sz="2400" dirty="0">
                <a:sym typeface="Calibri" panose="020F0502020204030204" pitchFamily="34" charset="0"/>
              </a:rPr>
              <a:t>  The male is on the left, his right </a:t>
            </a:r>
            <a:endParaRPr lang="en-US" altLang="zh-CN" sz="2400" dirty="0" smtClean="0">
              <a:sym typeface="Calibri" panose="020F0502020204030204" pitchFamily="34" charset="0"/>
            </a:endParaRPr>
          </a:p>
          <a:p>
            <a:pPr marL="360045" eaLnBrk="1" hangingPunct="1">
              <a:spcBef>
                <a:spcPts val="600"/>
              </a:spcBef>
              <a:buSzPct val="60000"/>
              <a:defRPr/>
            </a:pPr>
            <a:r>
              <a:rPr lang="en-US" altLang="zh-CN" sz="2400" dirty="0">
                <a:sym typeface="Calibri" panose="020F0502020204030204" pitchFamily="34" charset="0"/>
              </a:rPr>
              <a:t> </a:t>
            </a:r>
            <a:r>
              <a:rPr lang="en-US" altLang="zh-CN" sz="2400" dirty="0" smtClean="0">
                <a:sym typeface="Calibri" panose="020F0502020204030204" pitchFamily="34" charset="0"/>
              </a:rPr>
              <a:t>   paw </a:t>
            </a:r>
            <a:r>
              <a:rPr lang="en-US" altLang="zh-CN" sz="2400" dirty="0">
                <a:sym typeface="Calibri" panose="020F0502020204030204" pitchFamily="34" charset="0"/>
              </a:rPr>
              <a:t>resting on a ball, and the </a:t>
            </a:r>
            <a:endParaRPr lang="en-US" altLang="zh-CN" sz="2400" dirty="0">
              <a:sym typeface="Calibri" panose="020F0502020204030204" pitchFamily="34" charset="0"/>
            </a:endParaRPr>
          </a:p>
          <a:p>
            <a:pPr marL="360045" eaLnBrk="1" hangingPunct="1">
              <a:spcBef>
                <a:spcPts val="600"/>
              </a:spcBef>
              <a:buSzPct val="60000"/>
              <a:defRPr/>
            </a:pPr>
            <a:r>
              <a:rPr lang="en-US" altLang="zh-CN" sz="2400" dirty="0" smtClean="0">
                <a:sym typeface="Calibri" panose="020F0502020204030204" pitchFamily="34" charset="0"/>
              </a:rPr>
              <a:t>    lioness </a:t>
            </a:r>
            <a:r>
              <a:rPr lang="en-US" altLang="zh-CN" sz="2400" dirty="0">
                <a:sym typeface="Calibri" panose="020F0502020204030204" pitchFamily="34" charset="0"/>
              </a:rPr>
              <a:t>on the right, her left paw </a:t>
            </a:r>
            <a:endParaRPr lang="en-US" altLang="zh-CN" sz="2400" dirty="0" smtClean="0">
              <a:sym typeface="Calibri" panose="020F0502020204030204" pitchFamily="34" charset="0"/>
            </a:endParaRPr>
          </a:p>
          <a:p>
            <a:pPr marL="360045" eaLnBrk="1" hangingPunct="1">
              <a:spcBef>
                <a:spcPts val="600"/>
              </a:spcBef>
              <a:buSzPct val="60000"/>
              <a:defRPr/>
            </a:pPr>
            <a:r>
              <a:rPr lang="en-US" altLang="zh-CN" sz="2400" dirty="0">
                <a:sym typeface="Calibri" panose="020F0502020204030204" pitchFamily="34" charset="0"/>
              </a:rPr>
              <a:t> </a:t>
            </a:r>
            <a:r>
              <a:rPr lang="en-US" altLang="zh-CN" sz="2400" dirty="0" smtClean="0">
                <a:sym typeface="Calibri" panose="020F0502020204030204" pitchFamily="34" charset="0"/>
              </a:rPr>
              <a:t>   fondling  </a:t>
            </a:r>
            <a:r>
              <a:rPr lang="en-US" altLang="zh-CN" sz="2400" dirty="0">
                <a:sym typeface="Calibri" panose="020F0502020204030204" pitchFamily="34" charset="0"/>
              </a:rPr>
              <a:t>a </a:t>
            </a:r>
            <a:r>
              <a:rPr lang="en-US" altLang="zh-CN" sz="2400" dirty="0">
                <a:solidFill>
                  <a:srgbClr val="FF0000"/>
                </a:solidFill>
                <a:sym typeface="Calibri" panose="020F0502020204030204" pitchFamily="34" charset="0"/>
              </a:rPr>
              <a:t>cub</a:t>
            </a:r>
            <a:r>
              <a:rPr lang="en-US" altLang="zh-CN" sz="2400" dirty="0">
                <a:sym typeface="Calibri" panose="020F0502020204030204" pitchFamily="34" charset="0"/>
              </a:rPr>
              <a:t>.</a:t>
            </a:r>
            <a:r>
              <a:rPr lang="zh-CN" altLang="en-US" sz="2400" dirty="0">
                <a:sym typeface="Calibri" panose="020F0502020204030204" pitchFamily="34" charset="0"/>
              </a:rPr>
              <a:t>幼崽</a:t>
            </a:r>
            <a:endParaRPr lang="zh-CN" altLang="en-US" sz="2400" dirty="0">
              <a:sym typeface="Calibri" panose="020F0502020204030204" pitchFamily="34" charset="0"/>
            </a:endParaRPr>
          </a:p>
          <a:p>
            <a:pPr marL="360045" eaLnBrk="1" hangingPunct="1">
              <a:spcBef>
                <a:spcPts val="600"/>
              </a:spcBef>
              <a:buSzPct val="60000"/>
              <a:buFont typeface="Wingdings" panose="05000000000000000000" pitchFamily="2" charset="2"/>
              <a:buChar char="l"/>
              <a:defRPr/>
            </a:pPr>
            <a:r>
              <a:rPr lang="en-US" altLang="zh-CN" sz="2400" dirty="0">
                <a:sym typeface="Calibri" panose="020F0502020204030204" pitchFamily="34" charset="0"/>
              </a:rPr>
              <a:t>  The ball symbolizes the unity of </a:t>
            </a:r>
            <a:endParaRPr lang="en-US" altLang="zh-CN" sz="2400" dirty="0" smtClean="0">
              <a:sym typeface="Calibri" panose="020F0502020204030204" pitchFamily="34" charset="0"/>
            </a:endParaRPr>
          </a:p>
          <a:p>
            <a:pPr marL="360045" eaLnBrk="1" hangingPunct="1">
              <a:spcBef>
                <a:spcPts val="600"/>
              </a:spcBef>
              <a:buSzPct val="60000"/>
              <a:defRPr/>
            </a:pPr>
            <a:r>
              <a:rPr lang="en-US" altLang="zh-CN" sz="2400" dirty="0">
                <a:sym typeface="Calibri" panose="020F0502020204030204" pitchFamily="34" charset="0"/>
              </a:rPr>
              <a:t> </a:t>
            </a:r>
            <a:r>
              <a:rPr lang="en-US" altLang="zh-CN" sz="2400" dirty="0" smtClean="0">
                <a:sym typeface="Calibri" panose="020F0502020204030204" pitchFamily="34" charset="0"/>
              </a:rPr>
              <a:t>   the </a:t>
            </a:r>
            <a:r>
              <a:rPr lang="en-US" altLang="zh-CN" sz="2400" dirty="0">
                <a:sym typeface="Calibri" panose="020F0502020204030204" pitchFamily="34" charset="0"/>
              </a:rPr>
              <a:t>empire; the cub with the </a:t>
            </a:r>
            <a:endParaRPr lang="en-US" altLang="zh-CN" sz="2400" dirty="0" smtClean="0">
              <a:sym typeface="Calibri" panose="020F0502020204030204" pitchFamily="34" charset="0"/>
            </a:endParaRPr>
          </a:p>
          <a:p>
            <a:pPr marL="360045" eaLnBrk="1" hangingPunct="1">
              <a:spcBef>
                <a:spcPts val="600"/>
              </a:spcBef>
              <a:buSzPct val="60000"/>
              <a:defRPr/>
            </a:pPr>
            <a:r>
              <a:rPr lang="en-US" altLang="zh-CN" sz="2400" dirty="0">
                <a:sym typeface="Calibri" panose="020F0502020204030204" pitchFamily="34" charset="0"/>
              </a:rPr>
              <a:t> </a:t>
            </a:r>
            <a:r>
              <a:rPr lang="en-US" altLang="zh-CN" sz="2400" dirty="0" smtClean="0">
                <a:sym typeface="Calibri" panose="020F0502020204030204" pitchFamily="34" charset="0"/>
              </a:rPr>
              <a:t>   lioness </a:t>
            </a:r>
            <a:r>
              <a:rPr lang="en-US" altLang="zh-CN" sz="2400" dirty="0">
                <a:sym typeface="Calibri" panose="020F0502020204030204" pitchFamily="34" charset="0"/>
              </a:rPr>
              <a:t>represents thriving offspring.</a:t>
            </a:r>
            <a:endParaRPr lang="zh-CN" altLang="en-US" sz="2400" dirty="0">
              <a:sym typeface="Calibri" panose="020F0502020204030204" pitchFamily="34" charset="0"/>
            </a:endParaRPr>
          </a:p>
          <a:p>
            <a:pPr marL="360045" eaLnBrk="1" hangingPunct="1">
              <a:spcBef>
                <a:spcPts val="600"/>
              </a:spcBef>
              <a:buSzPct val="60000"/>
              <a:buFont typeface="Wingdings" panose="05000000000000000000" pitchFamily="2" charset="2"/>
              <a:buChar char="l"/>
              <a:defRPr/>
            </a:pPr>
            <a:r>
              <a:rPr lang="en-US" altLang="zh-CN" sz="2400" dirty="0">
                <a:sym typeface="Calibri" panose="020F0502020204030204" pitchFamily="34" charset="0"/>
              </a:rPr>
              <a:t>  Also used to indicate the ranks of </a:t>
            </a:r>
            <a:endParaRPr lang="en-US" altLang="zh-CN" sz="2400" dirty="0" smtClean="0">
              <a:sym typeface="Calibri" panose="020F0502020204030204" pitchFamily="34" charset="0"/>
            </a:endParaRPr>
          </a:p>
          <a:p>
            <a:pPr marL="360045" eaLnBrk="1" hangingPunct="1">
              <a:spcBef>
                <a:spcPts val="600"/>
              </a:spcBef>
              <a:buSzPct val="60000"/>
              <a:defRPr/>
            </a:pPr>
            <a:r>
              <a:rPr lang="en-US" altLang="zh-CN" sz="2400" dirty="0">
                <a:sym typeface="Calibri" panose="020F0502020204030204" pitchFamily="34" charset="0"/>
              </a:rPr>
              <a:t> </a:t>
            </a:r>
            <a:r>
              <a:rPr lang="en-US" altLang="zh-CN" sz="2400" dirty="0" smtClean="0">
                <a:sym typeface="Calibri" panose="020F0502020204030204" pitchFamily="34" charset="0"/>
              </a:rPr>
              <a:t>   officials </a:t>
            </a:r>
            <a:r>
              <a:rPr lang="en-US" altLang="zh-CN" sz="2400" dirty="0">
                <a:sym typeface="Calibri" panose="020F0502020204030204" pitchFamily="34" charset="0"/>
              </a:rPr>
              <a:t>in ancient time</a:t>
            </a:r>
            <a:endParaRPr lang="zh-CN" altLang="en-US" sz="2400" dirty="0">
              <a:sym typeface="Calibri" panose="020F0502020204030204" pitchFamily="34" charset="0"/>
            </a:endParaRPr>
          </a:p>
          <a:p>
            <a:pPr marL="342900" indent="-342900" algn="just" eaLnBrk="1" hangingPunct="1">
              <a:spcBef>
                <a:spcPct val="20000"/>
              </a:spcBef>
              <a:buFont typeface="Arial" panose="020B0604020202020204" pitchFamily="34" charset="0"/>
              <a:buChar char="•"/>
              <a:defRPr/>
            </a:pPr>
            <a:endParaRPr lang="zh-CN" altLang="en-US" sz="2600" dirty="0">
              <a:sym typeface="Calibri" panose="020F0502020204030204" pitchFamily="34" charset="0"/>
            </a:endParaRPr>
          </a:p>
        </p:txBody>
      </p:sp>
      <p:pic>
        <p:nvPicPr>
          <p:cNvPr id="47113" name="Picture 7" descr="21459425"/>
          <p:cNvPicPr>
            <a:picLocks noChangeAspect="1" noChangeArrowheads="1"/>
          </p:cNvPicPr>
          <p:nvPr/>
        </p:nvPicPr>
        <p:blipFill>
          <a:blip r:embed="rId2"/>
          <a:srcRect/>
          <a:stretch>
            <a:fillRect/>
          </a:stretch>
        </p:blipFill>
        <p:spPr bwMode="auto">
          <a:xfrm>
            <a:off x="5861081" y="1714492"/>
            <a:ext cx="3068637" cy="3097213"/>
          </a:xfrm>
          <a:prstGeom prst="rect">
            <a:avLst/>
          </a:prstGeom>
          <a:noFill/>
          <a:ln w="9525">
            <a:noFill/>
            <a:miter lim="800000"/>
            <a:headEnd/>
            <a:tailEnd/>
          </a:ln>
        </p:spPr>
      </p:pic>
      <p:sp>
        <p:nvSpPr>
          <p:cNvPr id="58375" name="TextBox 9"/>
          <p:cNvSpPr txBox="1">
            <a:spLocks noChangeArrowheads="1"/>
          </p:cNvSpPr>
          <p:nvPr/>
        </p:nvSpPr>
        <p:spPr bwMode="auto">
          <a:xfrm>
            <a:off x="-32" y="74613"/>
            <a:ext cx="7559675" cy="622300"/>
          </a:xfrm>
          <a:prstGeom prst="rect">
            <a:avLst/>
          </a:prstGeom>
          <a:noFill/>
          <a:ln w="9525">
            <a:noFill/>
            <a:miter lim="800000"/>
          </a:ln>
        </p:spPr>
        <p:txBody>
          <a:bodyPr>
            <a:spAutoFit/>
          </a:bodyPr>
          <a:lstStyle/>
          <a:p>
            <a:pPr algn="ctr" eaLnBrk="1" hangingPunct="1">
              <a:lnSpc>
                <a:spcPct val="120000"/>
              </a:lnSpc>
            </a:pPr>
            <a:r>
              <a:rPr lang="en-US" altLang="zh-CN" sz="3000" dirty="0">
                <a:solidFill>
                  <a:srgbClr val="772C03"/>
                </a:solidFill>
                <a:latin typeface="Aharoni" panose="02010803020104030203" pitchFamily="2" charset="-79"/>
                <a:ea typeface="经典繁毛楷" panose="02010600030101010101" charset="-122"/>
                <a:sym typeface="Aharoni" panose="02010803020104030203" pitchFamily="2" charset="-79"/>
              </a:rPr>
              <a:t>Typical Chinese structure and ornament</a:t>
            </a:r>
            <a:endParaRPr lang="en-US" altLang="zh-CN" sz="3000" dirty="0">
              <a:solidFill>
                <a:srgbClr val="772C03"/>
              </a:solidFill>
              <a:latin typeface="Aharoni" panose="02010803020104030203" pitchFamily="2" charset="-79"/>
              <a:ea typeface="经典繁毛楷" panose="02010600030101010101" charset="-122"/>
              <a:sym typeface="Aharoni" panose="02010803020104030203" pitchFamily="2" charset="-79"/>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112"/>
                                        </p:tgtEl>
                                        <p:attrNameLst>
                                          <p:attrName>style.visibility</p:attrName>
                                        </p:attrNameLst>
                                      </p:cBhvr>
                                      <p:to>
                                        <p:strVal val="visible"/>
                                      </p:to>
                                    </p:set>
                                    <p:anim calcmode="lin" valueType="num">
                                      <p:cBhvr>
                                        <p:cTn id="7" dur="500" fill="hold"/>
                                        <p:tgtEl>
                                          <p:spTgt spid="47112"/>
                                        </p:tgtEl>
                                        <p:attrNameLst>
                                          <p:attrName>ppt_x</p:attrName>
                                        </p:attrNameLst>
                                      </p:cBhvr>
                                      <p:tavLst>
                                        <p:tav tm="0">
                                          <p:val>
                                            <p:strVal val="#ppt_x"/>
                                          </p:val>
                                        </p:tav>
                                        <p:tav tm="100000">
                                          <p:val>
                                            <p:strVal val="#ppt_x"/>
                                          </p:val>
                                        </p:tav>
                                      </p:tavLst>
                                    </p:anim>
                                    <p:anim calcmode="lin" valueType="num">
                                      <p:cBhvr>
                                        <p:cTn id="8" dur="500" fill="hold"/>
                                        <p:tgtEl>
                                          <p:spTgt spid="471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47113"/>
                                        </p:tgtEl>
                                        <p:attrNameLst>
                                          <p:attrName>style.visibility</p:attrName>
                                        </p:attrNameLst>
                                      </p:cBhvr>
                                      <p:to>
                                        <p:strVal val="visible"/>
                                      </p:to>
                                    </p:set>
                                    <p:animEffect>
                                      <p:cBhvr>
                                        <p:cTn id="13" dur="500"/>
                                        <p:tgtEl>
                                          <p:spTgt spid="47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12" grpId="0" bldLvl="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395" name="组合 2"/>
          <p:cNvGrpSpPr/>
          <p:nvPr/>
        </p:nvGrpSpPr>
        <p:grpSpPr bwMode="auto">
          <a:xfrm>
            <a:off x="0" y="508000"/>
            <a:ext cx="9144000" cy="420688"/>
            <a:chOff x="0" y="0"/>
            <a:chExt cx="9144000" cy="420086"/>
          </a:xfrm>
        </p:grpSpPr>
        <p:sp>
          <p:nvSpPr>
            <p:cNvPr id="59400" name="直接连接符 3"/>
            <p:cNvSpPr>
              <a:spLocks noChangeShapeType="1"/>
            </p:cNvSpPr>
            <p:nvPr/>
          </p:nvSpPr>
          <p:spPr bwMode="auto">
            <a:xfrm>
              <a:off x="4859338" y="210836"/>
              <a:ext cx="4284662" cy="1"/>
            </a:xfrm>
            <a:prstGeom prst="line">
              <a:avLst/>
            </a:prstGeom>
            <a:noFill/>
            <a:ln w="9525">
              <a:solidFill>
                <a:srgbClr val="A71F13"/>
              </a:solidFill>
              <a:bevel/>
            </a:ln>
          </p:spPr>
          <p:txBody>
            <a:bodyPr/>
            <a:lstStyle/>
            <a:p>
              <a:endParaRPr lang="zh-CN" altLang="en-US"/>
            </a:p>
          </p:txBody>
        </p:sp>
        <p:pic>
          <p:nvPicPr>
            <p:cNvPr id="59401"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0"/>
              <a:ext cx="420086" cy="420086"/>
            </a:xfrm>
            <a:prstGeom prst="rect">
              <a:avLst/>
            </a:prstGeom>
            <a:noFill/>
            <a:ln w="9525">
              <a:noFill/>
              <a:miter lim="800000"/>
              <a:headEnd/>
              <a:tailEnd/>
            </a:ln>
          </p:spPr>
        </p:pic>
        <p:sp>
          <p:nvSpPr>
            <p:cNvPr id="59402" name="直接连接符 5"/>
            <p:cNvSpPr>
              <a:spLocks noChangeShapeType="1"/>
            </p:cNvSpPr>
            <p:nvPr/>
          </p:nvSpPr>
          <p:spPr bwMode="auto">
            <a:xfrm>
              <a:off x="0" y="210836"/>
              <a:ext cx="4284663" cy="1"/>
            </a:xfrm>
            <a:prstGeom prst="line">
              <a:avLst/>
            </a:prstGeom>
            <a:noFill/>
            <a:ln w="9525">
              <a:solidFill>
                <a:srgbClr val="A71F13"/>
              </a:solidFill>
              <a:bevel/>
            </a:ln>
          </p:spPr>
          <p:txBody>
            <a:bodyPr/>
            <a:lstStyle/>
            <a:p>
              <a:endParaRPr lang="zh-CN" altLang="en-US"/>
            </a:p>
          </p:txBody>
        </p:sp>
      </p:grpSp>
      <p:sp>
        <p:nvSpPr>
          <p:cNvPr id="59397" name="TextBox 8"/>
          <p:cNvSpPr>
            <a:spLocks noChangeArrowheads="1"/>
          </p:cNvSpPr>
          <p:nvPr/>
        </p:nvSpPr>
        <p:spPr bwMode="auto">
          <a:xfrm>
            <a:off x="-212734" y="852477"/>
            <a:ext cx="3498850" cy="504825"/>
          </a:xfrm>
          <a:prstGeom prst="rect">
            <a:avLst/>
          </a:prstGeom>
          <a:noFill/>
          <a:ln w="9525">
            <a:noFill/>
            <a:miter lim="800000"/>
          </a:ln>
        </p:spPr>
        <p:txBody>
          <a:bodyPr>
            <a:spAutoFit/>
          </a:bodyPr>
          <a:lstStyle/>
          <a:p>
            <a:pPr algn="ctr" eaLnBrk="1" hangingPunct="1">
              <a:lnSpc>
                <a:spcPct val="120000"/>
              </a:lnSpc>
            </a:pPr>
            <a:r>
              <a:rPr lang="en-US" altLang="zh-CN" sz="2400" b="1" dirty="0" err="1">
                <a:solidFill>
                  <a:srgbClr val="974806"/>
                </a:solidFill>
                <a:sym typeface="宋体" panose="02010600030101010101" pitchFamily="2" charset="-122"/>
              </a:rPr>
              <a:t>Huabiao</a:t>
            </a:r>
            <a:endParaRPr lang="en-US" altLang="zh-CN" sz="2400" b="1" dirty="0">
              <a:solidFill>
                <a:srgbClr val="974806"/>
              </a:solidFill>
              <a:sym typeface="Calibri" panose="020F0502020204030204" pitchFamily="34" charset="0"/>
            </a:endParaRPr>
          </a:p>
        </p:txBody>
      </p:sp>
      <p:sp>
        <p:nvSpPr>
          <p:cNvPr id="48137" name="Rectangle 3"/>
          <p:cNvSpPr>
            <a:spLocks noGrp="1" noChangeArrowheads="1"/>
          </p:cNvSpPr>
          <p:nvPr/>
        </p:nvSpPr>
        <p:spPr bwMode="auto">
          <a:xfrm>
            <a:off x="557242" y="1403372"/>
            <a:ext cx="8229600" cy="4525962"/>
          </a:xfrm>
          <a:prstGeom prst="rect">
            <a:avLst/>
          </a:prstGeom>
          <a:noFill/>
          <a:ln w="9525">
            <a:noFill/>
            <a:miter lim="800000"/>
          </a:ln>
        </p:spPr>
        <p:txBody>
          <a:bodyPr/>
          <a:lstStyle/>
          <a:p>
            <a:pPr marL="358775" eaLnBrk="1" hangingPunct="1">
              <a:spcBef>
                <a:spcPts val="600"/>
              </a:spcBef>
              <a:buSzPct val="60000"/>
              <a:buFont typeface="Wingdings" panose="05000000000000000000" pitchFamily="2" charset="2"/>
              <a:buChar char="l"/>
            </a:pPr>
            <a:r>
              <a:rPr lang="en-US" altLang="zh-CN" sz="2400" dirty="0" smtClean="0">
                <a:sym typeface="Calibri" panose="020F0502020204030204" pitchFamily="34" charset="0"/>
              </a:rPr>
              <a:t>  ornamental </a:t>
            </a:r>
            <a:r>
              <a:rPr lang="en-US" altLang="zh-CN" sz="2400" dirty="0">
                <a:sym typeface="Calibri" panose="020F0502020204030204" pitchFamily="34" charset="0"/>
              </a:rPr>
              <a:t>or symbolic column erected in front of a palace </a:t>
            </a:r>
            <a:endParaRPr lang="en-US" altLang="zh-CN" sz="2400" dirty="0" smtClean="0">
              <a:sym typeface="Calibri" panose="020F0502020204030204" pitchFamily="34" charset="0"/>
            </a:endParaRPr>
          </a:p>
          <a:p>
            <a:pPr marL="358775" eaLnBrk="1" hangingPunct="1">
              <a:spcBef>
                <a:spcPts val="600"/>
              </a:spcBef>
              <a:buSzPct val="60000"/>
            </a:pPr>
            <a:r>
              <a:rPr lang="en-US" altLang="zh-CN" sz="2400" dirty="0">
                <a:sym typeface="Calibri" panose="020F0502020204030204" pitchFamily="34" charset="0"/>
              </a:rPr>
              <a:t> </a:t>
            </a:r>
            <a:r>
              <a:rPr lang="en-US" altLang="zh-CN" sz="2400" dirty="0" smtClean="0">
                <a:sym typeface="Calibri" panose="020F0502020204030204" pitchFamily="34" charset="0"/>
              </a:rPr>
              <a:t>   or </a:t>
            </a:r>
            <a:r>
              <a:rPr lang="en-US" altLang="zh-CN" sz="2400" dirty="0">
                <a:sym typeface="Calibri" panose="020F0502020204030204" pitchFamily="34" charset="0"/>
              </a:rPr>
              <a:t>tombs or other places</a:t>
            </a:r>
            <a:endParaRPr lang="en-US" altLang="zh-CN" sz="2400" dirty="0">
              <a:sym typeface="Calibri" panose="020F0502020204030204" pitchFamily="34" charset="0"/>
            </a:endParaRPr>
          </a:p>
          <a:p>
            <a:pPr marL="358775" eaLnBrk="1" hangingPunct="1">
              <a:spcBef>
                <a:spcPts val="600"/>
              </a:spcBef>
              <a:buSzPct val="60000"/>
              <a:buFont typeface="Wingdings" panose="05000000000000000000" pitchFamily="2" charset="2"/>
              <a:buChar char="l"/>
            </a:pPr>
            <a:r>
              <a:rPr lang="en-US" altLang="zh-CN" sz="2400" dirty="0">
                <a:sym typeface="Calibri" panose="020F0502020204030204" pitchFamily="34" charset="0"/>
              </a:rPr>
              <a:t>  usually carved with dragon and </a:t>
            </a:r>
            <a:r>
              <a:rPr lang="en-US" altLang="zh-CN" sz="2400" dirty="0">
                <a:solidFill>
                  <a:srgbClr val="FF0000"/>
                </a:solidFill>
                <a:sym typeface="Calibri" panose="020F0502020204030204" pitchFamily="34" charset="0"/>
              </a:rPr>
              <a:t>auspicious clouds </a:t>
            </a:r>
            <a:endParaRPr lang="en-US" altLang="zh-CN" sz="2400" dirty="0">
              <a:sym typeface="Calibri" panose="020F0502020204030204" pitchFamily="34" charset="0"/>
            </a:endParaRPr>
          </a:p>
          <a:p>
            <a:pPr marL="358775" eaLnBrk="1" hangingPunct="1">
              <a:spcBef>
                <a:spcPts val="600"/>
              </a:spcBef>
              <a:buSzPct val="60000"/>
              <a:buFont typeface="Wingdings" panose="05000000000000000000" pitchFamily="2" charset="2"/>
              <a:buChar char="l"/>
            </a:pPr>
            <a:r>
              <a:rPr lang="en-US" altLang="zh-CN" sz="2400" dirty="0">
                <a:sym typeface="Calibri" panose="020F0502020204030204" pitchFamily="34" charset="0"/>
              </a:rPr>
              <a:t>  a typical </a:t>
            </a:r>
            <a:r>
              <a:rPr lang="en-US" altLang="zh-CN" sz="2400" i="1" dirty="0" err="1">
                <a:sym typeface="Calibri" panose="020F0502020204030204" pitchFamily="34" charset="0"/>
              </a:rPr>
              <a:t>huabiao</a:t>
            </a:r>
            <a:r>
              <a:rPr lang="en-US" altLang="zh-CN" sz="2400" dirty="0">
                <a:sym typeface="Calibri" panose="020F0502020204030204" pitchFamily="34" charset="0"/>
              </a:rPr>
              <a:t> has a round or </a:t>
            </a:r>
            <a:r>
              <a:rPr lang="en-US" altLang="zh-CN" sz="2400" dirty="0">
                <a:solidFill>
                  <a:srgbClr val="FF0000"/>
                </a:solidFill>
                <a:sym typeface="Calibri" panose="020F0502020204030204" pitchFamily="34" charset="0"/>
              </a:rPr>
              <a:t>octagonal</a:t>
            </a:r>
            <a:r>
              <a:rPr lang="en-US" altLang="zh-CN" sz="2400" dirty="0">
                <a:sym typeface="Calibri" panose="020F0502020204030204" pitchFamily="34" charset="0"/>
              </a:rPr>
              <a:t> base </a:t>
            </a:r>
            <a:r>
              <a:rPr lang="zh-CN" altLang="en-US" sz="2400" dirty="0">
                <a:sym typeface="Calibri" panose="020F0502020204030204" pitchFamily="34" charset="0"/>
              </a:rPr>
              <a:t>八角形底座</a:t>
            </a:r>
            <a:r>
              <a:rPr lang="en-US" altLang="zh-CN" sz="2400" dirty="0">
                <a:sym typeface="Calibri" panose="020F0502020204030204" pitchFamily="34" charset="0"/>
              </a:rPr>
              <a:t>and a </a:t>
            </a:r>
            <a:r>
              <a:rPr lang="en-US" altLang="zh-CN" sz="2400" dirty="0" smtClean="0">
                <a:sym typeface="Calibri" panose="020F0502020204030204" pitchFamily="34" charset="0"/>
              </a:rPr>
              <a:t> </a:t>
            </a:r>
            <a:r>
              <a:rPr lang="en-US" altLang="zh-CN" sz="2400" dirty="0" smtClean="0">
                <a:solidFill>
                  <a:srgbClr val="FF0000"/>
                </a:solidFill>
                <a:sym typeface="Calibri" panose="020F0502020204030204" pitchFamily="34" charset="0"/>
              </a:rPr>
              <a:t>transverse-engraved</a:t>
            </a:r>
            <a:r>
              <a:rPr lang="en-US" altLang="zh-CN" sz="2400" dirty="0" smtClean="0">
                <a:sym typeface="Calibri" panose="020F0502020204030204" pitchFamily="34" charset="0"/>
              </a:rPr>
              <a:t> </a:t>
            </a:r>
            <a:r>
              <a:rPr lang="en-US" altLang="zh-CN" sz="2400" dirty="0">
                <a:sym typeface="Calibri" panose="020F0502020204030204" pitchFamily="34" charset="0"/>
              </a:rPr>
              <a:t>stone slab </a:t>
            </a:r>
            <a:r>
              <a:rPr lang="zh-CN" altLang="en-US" sz="2400" dirty="0">
                <a:sym typeface="Calibri" panose="020F0502020204030204" pitchFamily="34" charset="0"/>
              </a:rPr>
              <a:t>横向雕刻石板</a:t>
            </a:r>
            <a:r>
              <a:rPr lang="en-US" altLang="zh-CN" sz="2400" dirty="0">
                <a:sym typeface="Calibri" panose="020F0502020204030204" pitchFamily="34" charset="0"/>
              </a:rPr>
              <a:t>on its top.</a:t>
            </a:r>
            <a:endParaRPr lang="zh-CN" altLang="en-US" sz="2400" dirty="0">
              <a:sym typeface="Calibri" panose="020F0502020204030204" pitchFamily="34" charset="0"/>
            </a:endParaRPr>
          </a:p>
          <a:p>
            <a:pPr marL="358775" eaLnBrk="1" hangingPunct="1">
              <a:spcBef>
                <a:spcPts val="600"/>
              </a:spcBef>
              <a:buSzPct val="60000"/>
              <a:buFont typeface="Wingdings" panose="05000000000000000000" pitchFamily="2" charset="2"/>
              <a:buChar char="l"/>
            </a:pPr>
            <a:r>
              <a:rPr lang="en-US" altLang="zh-CN" sz="2400" dirty="0">
                <a:sym typeface="Calibri" panose="020F0502020204030204" pitchFamily="34" charset="0"/>
              </a:rPr>
              <a:t>  </a:t>
            </a:r>
            <a:r>
              <a:rPr lang="en-US" altLang="zh-CN" sz="2400" dirty="0" smtClean="0">
                <a:sym typeface="Calibri" panose="020F0502020204030204" pitchFamily="34" charset="0"/>
              </a:rPr>
              <a:t>functioned </a:t>
            </a:r>
            <a:r>
              <a:rPr lang="en-US" altLang="zh-CN" sz="2400" dirty="0">
                <a:sym typeface="Calibri" panose="020F0502020204030204" pitchFamily="34" charset="0"/>
              </a:rPr>
              <a:t>as a road sign</a:t>
            </a:r>
            <a:endParaRPr lang="zh-CN" altLang="en-US" sz="2400" dirty="0">
              <a:sym typeface="Calibri" panose="020F0502020204030204" pitchFamily="34" charset="0"/>
            </a:endParaRPr>
          </a:p>
          <a:p>
            <a:pPr marL="358775" eaLnBrk="1" hangingPunct="1">
              <a:spcBef>
                <a:spcPts val="600"/>
              </a:spcBef>
              <a:buSzPct val="60000"/>
              <a:buFont typeface="Wingdings" panose="05000000000000000000" pitchFamily="2" charset="2"/>
              <a:buChar char="l"/>
            </a:pPr>
            <a:r>
              <a:rPr lang="en-US" altLang="zh-CN" sz="2400" dirty="0">
                <a:sym typeface="Calibri" panose="020F0502020204030204" pitchFamily="34" charset="0"/>
              </a:rPr>
              <a:t>  also used to </a:t>
            </a:r>
            <a:r>
              <a:rPr lang="en-US" altLang="zh-CN" sz="2400" dirty="0">
                <a:solidFill>
                  <a:srgbClr val="FF0000"/>
                </a:solidFill>
                <a:sym typeface="Calibri" panose="020F0502020204030204" pitchFamily="34" charset="0"/>
              </a:rPr>
              <a:t>record criticism</a:t>
            </a:r>
            <a:r>
              <a:rPr lang="en-US" altLang="zh-CN" sz="2400" dirty="0">
                <a:sym typeface="Calibri" panose="020F0502020204030204" pitchFamily="34" charset="0"/>
              </a:rPr>
              <a:t> against kings and minister</a:t>
            </a:r>
            <a:endParaRPr lang="zh-CN" altLang="en-US" sz="2400" dirty="0">
              <a:sym typeface="Calibri" panose="020F0502020204030204" pitchFamily="34" charset="0"/>
            </a:endParaRPr>
          </a:p>
          <a:p>
            <a:pPr marL="358775" eaLnBrk="1" hangingPunct="1">
              <a:spcBef>
                <a:spcPts val="600"/>
              </a:spcBef>
              <a:buSzPct val="60000"/>
              <a:buFont typeface="Wingdings" panose="05000000000000000000" pitchFamily="2" charset="2"/>
              <a:buChar char="l"/>
            </a:pPr>
            <a:r>
              <a:rPr lang="en-US" altLang="zh-CN" sz="2400" dirty="0">
                <a:sym typeface="Calibri" panose="020F0502020204030204" pitchFamily="34" charset="0"/>
              </a:rPr>
              <a:t>  became a pure ornament erected in front of buildings</a:t>
            </a:r>
            <a:endParaRPr lang="en-US" altLang="zh-CN" sz="2400" dirty="0">
              <a:sym typeface="Calibri" panose="020F0502020204030204" pitchFamily="34" charset="0"/>
            </a:endParaRPr>
          </a:p>
        </p:txBody>
      </p:sp>
      <p:sp>
        <p:nvSpPr>
          <p:cNvPr id="59399" name="TextBox 8"/>
          <p:cNvSpPr>
            <a:spLocks noChangeArrowheads="1"/>
          </p:cNvSpPr>
          <p:nvPr/>
        </p:nvSpPr>
        <p:spPr bwMode="auto">
          <a:xfrm>
            <a:off x="-69850" y="55563"/>
            <a:ext cx="7632700" cy="639762"/>
          </a:xfrm>
          <a:prstGeom prst="rect">
            <a:avLst/>
          </a:prstGeom>
          <a:noFill/>
          <a:ln w="9525">
            <a:noFill/>
            <a:miter lim="800000"/>
          </a:ln>
        </p:spPr>
        <p:txBody>
          <a:bodyPr>
            <a:spAutoFit/>
          </a:bodyPr>
          <a:lstStyle/>
          <a:p>
            <a:pPr algn="ctr" eaLnBrk="1" hangingPunct="1">
              <a:lnSpc>
                <a:spcPct val="120000"/>
              </a:lnSpc>
            </a:pPr>
            <a:r>
              <a:rPr lang="en-US" altLang="zh-CN" sz="3000" b="1">
                <a:solidFill>
                  <a:srgbClr val="974806"/>
                </a:solidFill>
                <a:latin typeface="Aharoni" panose="02010803020104030203" pitchFamily="2" charset="-79"/>
                <a:sym typeface="Aharoni" panose="02010803020104030203" pitchFamily="2" charset="-79"/>
              </a:rPr>
              <a:t>Typical</a:t>
            </a:r>
            <a:r>
              <a:rPr lang="en-US" altLang="zh-CN" sz="3000">
                <a:solidFill>
                  <a:srgbClr val="772C03"/>
                </a:solidFill>
                <a:latin typeface="Aharoni" panose="02010803020104030203" pitchFamily="2" charset="-79"/>
                <a:ea typeface="经典繁毛楷" panose="02010600030101010101" charset="-122"/>
                <a:sym typeface="Aharoni" panose="02010803020104030203" pitchFamily="2" charset="-79"/>
              </a:rPr>
              <a:t> </a:t>
            </a:r>
            <a:r>
              <a:rPr lang="en-US" altLang="zh-CN" sz="3000" b="1">
                <a:solidFill>
                  <a:srgbClr val="974806"/>
                </a:solidFill>
                <a:latin typeface="Aharoni" panose="02010803020104030203" pitchFamily="2" charset="-79"/>
                <a:sym typeface="Aharoni" panose="02010803020104030203" pitchFamily="2" charset="-79"/>
              </a:rPr>
              <a:t>Chinese</a:t>
            </a:r>
            <a:r>
              <a:rPr lang="en-US" altLang="zh-CN" sz="3000">
                <a:solidFill>
                  <a:srgbClr val="772C03"/>
                </a:solidFill>
                <a:latin typeface="Aharoni" panose="02010803020104030203" pitchFamily="2" charset="-79"/>
                <a:ea typeface="经典繁毛楷" panose="02010600030101010101" charset="-122"/>
                <a:sym typeface="Aharoni" panose="02010803020104030203" pitchFamily="2" charset="-79"/>
              </a:rPr>
              <a:t> </a:t>
            </a:r>
            <a:r>
              <a:rPr lang="en-US" altLang="zh-CN" sz="3000" b="1">
                <a:solidFill>
                  <a:srgbClr val="974806"/>
                </a:solidFill>
                <a:latin typeface="Aharoni" panose="02010803020104030203" pitchFamily="2" charset="-79"/>
                <a:sym typeface="Aharoni" panose="02010803020104030203" pitchFamily="2" charset="-79"/>
              </a:rPr>
              <a:t>structure</a:t>
            </a:r>
            <a:r>
              <a:rPr lang="en-US" altLang="zh-CN" sz="3000">
                <a:solidFill>
                  <a:srgbClr val="772C03"/>
                </a:solidFill>
                <a:latin typeface="Aharoni" panose="02010803020104030203" pitchFamily="2" charset="-79"/>
                <a:ea typeface="经典繁毛楷" panose="02010600030101010101" charset="-122"/>
                <a:sym typeface="Aharoni" panose="02010803020104030203" pitchFamily="2" charset="-79"/>
              </a:rPr>
              <a:t> </a:t>
            </a:r>
            <a:r>
              <a:rPr lang="en-US" altLang="zh-CN" sz="3000" b="1">
                <a:solidFill>
                  <a:srgbClr val="974806"/>
                </a:solidFill>
                <a:latin typeface="Aharoni" panose="02010803020104030203" pitchFamily="2" charset="-79"/>
                <a:sym typeface="Aharoni" panose="02010803020104030203" pitchFamily="2" charset="-79"/>
              </a:rPr>
              <a:t>and</a:t>
            </a:r>
            <a:r>
              <a:rPr lang="en-US" altLang="zh-CN" sz="3000">
                <a:solidFill>
                  <a:srgbClr val="772C03"/>
                </a:solidFill>
                <a:latin typeface="Aharoni" panose="02010803020104030203" pitchFamily="2" charset="-79"/>
                <a:ea typeface="经典繁毛楷" panose="02010600030101010101" charset="-122"/>
                <a:sym typeface="Aharoni" panose="02010803020104030203" pitchFamily="2" charset="-79"/>
              </a:rPr>
              <a:t> </a:t>
            </a:r>
            <a:r>
              <a:rPr lang="en-US" altLang="zh-CN" sz="3000" b="1">
                <a:solidFill>
                  <a:srgbClr val="974806"/>
                </a:solidFill>
                <a:latin typeface="Aharoni" panose="02010803020104030203" pitchFamily="2" charset="-79"/>
                <a:sym typeface="Aharoni" panose="02010803020104030203" pitchFamily="2" charset="-79"/>
              </a:rPr>
              <a:t>ornament</a:t>
            </a:r>
            <a:endParaRPr lang="en-US" altLang="zh-CN" sz="3000" b="1">
              <a:solidFill>
                <a:srgbClr val="974806"/>
              </a:solidFill>
              <a:latin typeface="Aharoni" panose="02010803020104030203" pitchFamily="2" charset="-79"/>
              <a:sym typeface="Aharoni" panose="02010803020104030203" pitchFamily="2" charset="-79"/>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8137">
                                            <p:txEl>
                                              <p:pRg st="0" end="0"/>
                                            </p:txEl>
                                          </p:spTgt>
                                        </p:tgtEl>
                                        <p:attrNameLst>
                                          <p:attrName>style.visibility</p:attrName>
                                        </p:attrNameLst>
                                      </p:cBhvr>
                                      <p:to>
                                        <p:strVal val="visible"/>
                                      </p:to>
                                    </p:set>
                                    <p:anim calcmode="lin" valueType="num">
                                      <p:cBhvr>
                                        <p:cTn id="7" dur="500" fill="hold"/>
                                        <p:tgtEl>
                                          <p:spTgt spid="48137">
                                            <p:txEl>
                                              <p:pRg st="0" end="0"/>
                                            </p:txEl>
                                          </p:spTgt>
                                        </p:tgtEl>
                                        <p:attrNameLst>
                                          <p:attrName>ppt_x</p:attrName>
                                        </p:attrNameLst>
                                      </p:cBhvr>
                                      <p:tavLst>
                                        <p:tav tm="0">
                                          <p:val>
                                            <p:strVal val="#ppt_x"/>
                                          </p:val>
                                        </p:tav>
                                        <p:tav tm="100000">
                                          <p:val>
                                            <p:strVal val="#ppt_x"/>
                                          </p:val>
                                        </p:tav>
                                      </p:tavLst>
                                    </p:anim>
                                    <p:anim calcmode="lin" valueType="num">
                                      <p:cBhvr>
                                        <p:cTn id="8" dur="500" fill="hold"/>
                                        <p:tgtEl>
                                          <p:spTgt spid="4813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8137">
                                            <p:txEl>
                                              <p:pRg st="1" end="1"/>
                                            </p:txEl>
                                          </p:spTgt>
                                        </p:tgtEl>
                                        <p:attrNameLst>
                                          <p:attrName>style.visibility</p:attrName>
                                        </p:attrNameLst>
                                      </p:cBhvr>
                                      <p:to>
                                        <p:strVal val="visible"/>
                                      </p:to>
                                    </p:set>
                                    <p:anim calcmode="lin" valueType="num">
                                      <p:cBhvr>
                                        <p:cTn id="11" dur="500" fill="hold"/>
                                        <p:tgtEl>
                                          <p:spTgt spid="48137">
                                            <p:txEl>
                                              <p:pRg st="1" end="1"/>
                                            </p:txEl>
                                          </p:spTgt>
                                        </p:tgtEl>
                                        <p:attrNameLst>
                                          <p:attrName>ppt_x</p:attrName>
                                        </p:attrNameLst>
                                      </p:cBhvr>
                                      <p:tavLst>
                                        <p:tav tm="0">
                                          <p:val>
                                            <p:strVal val="#ppt_x"/>
                                          </p:val>
                                        </p:tav>
                                        <p:tav tm="100000">
                                          <p:val>
                                            <p:strVal val="#ppt_x"/>
                                          </p:val>
                                        </p:tav>
                                      </p:tavLst>
                                    </p:anim>
                                    <p:anim calcmode="lin" valueType="num">
                                      <p:cBhvr>
                                        <p:cTn id="12" dur="500" fill="hold"/>
                                        <p:tgtEl>
                                          <p:spTgt spid="4813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8137">
                                            <p:txEl>
                                              <p:pRg st="2" end="2"/>
                                            </p:txEl>
                                          </p:spTgt>
                                        </p:tgtEl>
                                        <p:attrNameLst>
                                          <p:attrName>style.visibility</p:attrName>
                                        </p:attrNameLst>
                                      </p:cBhvr>
                                      <p:to>
                                        <p:strVal val="visible"/>
                                      </p:to>
                                    </p:set>
                                    <p:anim calcmode="lin" valueType="num">
                                      <p:cBhvr>
                                        <p:cTn id="17" dur="500" fill="hold"/>
                                        <p:tgtEl>
                                          <p:spTgt spid="48137">
                                            <p:txEl>
                                              <p:pRg st="2" end="2"/>
                                            </p:txEl>
                                          </p:spTgt>
                                        </p:tgtEl>
                                        <p:attrNameLst>
                                          <p:attrName>ppt_x</p:attrName>
                                        </p:attrNameLst>
                                      </p:cBhvr>
                                      <p:tavLst>
                                        <p:tav tm="0">
                                          <p:val>
                                            <p:strVal val="#ppt_x"/>
                                          </p:val>
                                        </p:tav>
                                        <p:tav tm="100000">
                                          <p:val>
                                            <p:strVal val="#ppt_x"/>
                                          </p:val>
                                        </p:tav>
                                      </p:tavLst>
                                    </p:anim>
                                    <p:anim calcmode="lin" valueType="num">
                                      <p:cBhvr>
                                        <p:cTn id="18" dur="500" fill="hold"/>
                                        <p:tgtEl>
                                          <p:spTgt spid="4813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8137">
                                            <p:txEl>
                                              <p:pRg st="3" end="3"/>
                                            </p:txEl>
                                          </p:spTgt>
                                        </p:tgtEl>
                                        <p:attrNameLst>
                                          <p:attrName>style.visibility</p:attrName>
                                        </p:attrNameLst>
                                      </p:cBhvr>
                                      <p:to>
                                        <p:strVal val="visible"/>
                                      </p:to>
                                    </p:set>
                                    <p:anim calcmode="lin" valueType="num">
                                      <p:cBhvr>
                                        <p:cTn id="23" dur="500" fill="hold"/>
                                        <p:tgtEl>
                                          <p:spTgt spid="48137">
                                            <p:txEl>
                                              <p:pRg st="3" end="3"/>
                                            </p:txEl>
                                          </p:spTgt>
                                        </p:tgtEl>
                                        <p:attrNameLst>
                                          <p:attrName>ppt_x</p:attrName>
                                        </p:attrNameLst>
                                      </p:cBhvr>
                                      <p:tavLst>
                                        <p:tav tm="0">
                                          <p:val>
                                            <p:strVal val="#ppt_x"/>
                                          </p:val>
                                        </p:tav>
                                        <p:tav tm="100000">
                                          <p:val>
                                            <p:strVal val="#ppt_x"/>
                                          </p:val>
                                        </p:tav>
                                      </p:tavLst>
                                    </p:anim>
                                    <p:anim calcmode="lin" valueType="num">
                                      <p:cBhvr>
                                        <p:cTn id="24" dur="500" fill="hold"/>
                                        <p:tgtEl>
                                          <p:spTgt spid="4813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8137">
                                            <p:txEl>
                                              <p:pRg st="4" end="4"/>
                                            </p:txEl>
                                          </p:spTgt>
                                        </p:tgtEl>
                                        <p:attrNameLst>
                                          <p:attrName>style.visibility</p:attrName>
                                        </p:attrNameLst>
                                      </p:cBhvr>
                                      <p:to>
                                        <p:strVal val="visible"/>
                                      </p:to>
                                    </p:set>
                                    <p:anim calcmode="lin" valueType="num">
                                      <p:cBhvr>
                                        <p:cTn id="29" dur="500" fill="hold"/>
                                        <p:tgtEl>
                                          <p:spTgt spid="48137">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4813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8137">
                                            <p:txEl>
                                              <p:pRg st="5" end="5"/>
                                            </p:txEl>
                                          </p:spTgt>
                                        </p:tgtEl>
                                        <p:attrNameLst>
                                          <p:attrName>style.visibility</p:attrName>
                                        </p:attrNameLst>
                                      </p:cBhvr>
                                      <p:to>
                                        <p:strVal val="visible"/>
                                      </p:to>
                                    </p:set>
                                    <p:anim calcmode="lin" valueType="num">
                                      <p:cBhvr>
                                        <p:cTn id="35" dur="500" fill="hold"/>
                                        <p:tgtEl>
                                          <p:spTgt spid="48137">
                                            <p:txEl>
                                              <p:pRg st="5" end="5"/>
                                            </p:txEl>
                                          </p:spTgt>
                                        </p:tgtEl>
                                        <p:attrNameLst>
                                          <p:attrName>ppt_x</p:attrName>
                                        </p:attrNameLst>
                                      </p:cBhvr>
                                      <p:tavLst>
                                        <p:tav tm="0">
                                          <p:val>
                                            <p:strVal val="#ppt_x"/>
                                          </p:val>
                                        </p:tav>
                                        <p:tav tm="100000">
                                          <p:val>
                                            <p:strVal val="#ppt_x"/>
                                          </p:val>
                                        </p:tav>
                                      </p:tavLst>
                                    </p:anim>
                                    <p:anim calcmode="lin" valueType="num">
                                      <p:cBhvr>
                                        <p:cTn id="36" dur="500" fill="hold"/>
                                        <p:tgtEl>
                                          <p:spTgt spid="4813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48137">
                                            <p:txEl>
                                              <p:pRg st="6" end="6"/>
                                            </p:txEl>
                                          </p:spTgt>
                                        </p:tgtEl>
                                        <p:attrNameLst>
                                          <p:attrName>style.visibility</p:attrName>
                                        </p:attrNameLst>
                                      </p:cBhvr>
                                      <p:to>
                                        <p:strVal val="visible"/>
                                      </p:to>
                                    </p:set>
                                    <p:anim calcmode="lin" valueType="num">
                                      <p:cBhvr>
                                        <p:cTn id="41" dur="500" fill="hold"/>
                                        <p:tgtEl>
                                          <p:spTgt spid="48137">
                                            <p:txEl>
                                              <p:pRg st="6" end="6"/>
                                            </p:txEl>
                                          </p:spTgt>
                                        </p:tgtEl>
                                        <p:attrNameLst>
                                          <p:attrName>ppt_x</p:attrName>
                                        </p:attrNameLst>
                                      </p:cBhvr>
                                      <p:tavLst>
                                        <p:tav tm="0">
                                          <p:val>
                                            <p:strVal val="#ppt_x"/>
                                          </p:val>
                                        </p:tav>
                                        <p:tav tm="100000">
                                          <p:val>
                                            <p:strVal val="#ppt_x"/>
                                          </p:val>
                                        </p:tav>
                                      </p:tavLst>
                                    </p:anim>
                                    <p:anim calcmode="lin" valueType="num">
                                      <p:cBhvr>
                                        <p:cTn id="42" dur="500" fill="hold"/>
                                        <p:tgtEl>
                                          <p:spTgt spid="4813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419" name="组合 2"/>
          <p:cNvGrpSpPr/>
          <p:nvPr/>
        </p:nvGrpSpPr>
        <p:grpSpPr bwMode="auto">
          <a:xfrm>
            <a:off x="0" y="508000"/>
            <a:ext cx="9144000" cy="420688"/>
            <a:chOff x="0" y="0"/>
            <a:chExt cx="9144000" cy="420086"/>
          </a:xfrm>
        </p:grpSpPr>
        <p:sp>
          <p:nvSpPr>
            <p:cNvPr id="60423" name="直接连接符 3"/>
            <p:cNvSpPr>
              <a:spLocks noChangeShapeType="1"/>
            </p:cNvSpPr>
            <p:nvPr/>
          </p:nvSpPr>
          <p:spPr bwMode="auto">
            <a:xfrm>
              <a:off x="4859338" y="210836"/>
              <a:ext cx="4284662" cy="1"/>
            </a:xfrm>
            <a:prstGeom prst="line">
              <a:avLst/>
            </a:prstGeom>
            <a:noFill/>
            <a:ln w="9525">
              <a:solidFill>
                <a:srgbClr val="A71F13"/>
              </a:solidFill>
              <a:bevel/>
            </a:ln>
          </p:spPr>
          <p:txBody>
            <a:bodyPr/>
            <a:lstStyle/>
            <a:p>
              <a:endParaRPr lang="zh-CN" altLang="en-US"/>
            </a:p>
          </p:txBody>
        </p:sp>
        <p:pic>
          <p:nvPicPr>
            <p:cNvPr id="60424"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0"/>
              <a:ext cx="420086" cy="420086"/>
            </a:xfrm>
            <a:prstGeom prst="rect">
              <a:avLst/>
            </a:prstGeom>
            <a:noFill/>
            <a:ln w="9525">
              <a:noFill/>
              <a:miter lim="800000"/>
              <a:headEnd/>
              <a:tailEnd/>
            </a:ln>
          </p:spPr>
        </p:pic>
        <p:sp>
          <p:nvSpPr>
            <p:cNvPr id="60425" name="直接连接符 5"/>
            <p:cNvSpPr>
              <a:spLocks noChangeShapeType="1"/>
            </p:cNvSpPr>
            <p:nvPr/>
          </p:nvSpPr>
          <p:spPr bwMode="auto">
            <a:xfrm>
              <a:off x="0" y="210836"/>
              <a:ext cx="4284663" cy="1"/>
            </a:xfrm>
            <a:prstGeom prst="line">
              <a:avLst/>
            </a:prstGeom>
            <a:noFill/>
            <a:ln w="9525">
              <a:solidFill>
                <a:srgbClr val="A71F13"/>
              </a:solidFill>
              <a:bevel/>
            </a:ln>
          </p:spPr>
          <p:txBody>
            <a:bodyPr/>
            <a:lstStyle/>
            <a:p>
              <a:endParaRPr lang="zh-CN" altLang="en-US"/>
            </a:p>
          </p:txBody>
        </p:sp>
      </p:grpSp>
      <p:pic>
        <p:nvPicPr>
          <p:cNvPr id="60421" name="Picture 5" descr="214658_5d0c03a804be8306a4c35009264de3f3"/>
          <p:cNvPicPr>
            <a:picLocks noChangeAspect="1" noChangeArrowheads="1"/>
          </p:cNvPicPr>
          <p:nvPr/>
        </p:nvPicPr>
        <p:blipFill>
          <a:blip r:embed="rId2"/>
          <a:srcRect b="3372"/>
          <a:stretch>
            <a:fillRect/>
          </a:stretch>
        </p:blipFill>
        <p:spPr bwMode="auto">
          <a:xfrm>
            <a:off x="1214414" y="1013491"/>
            <a:ext cx="3429024" cy="4416978"/>
          </a:xfrm>
          <a:prstGeom prst="rect">
            <a:avLst/>
          </a:prstGeom>
          <a:noFill/>
          <a:ln w="9525">
            <a:noFill/>
            <a:miter lim="800000"/>
            <a:headEnd/>
            <a:tailEnd/>
          </a:ln>
        </p:spPr>
      </p:pic>
      <p:pic>
        <p:nvPicPr>
          <p:cNvPr id="9" name="图片 8" descr="816160preview4.jpg"/>
          <p:cNvPicPr>
            <a:picLocks noChangeAspect="1"/>
          </p:cNvPicPr>
          <p:nvPr/>
        </p:nvPicPr>
        <p:blipFill>
          <a:blip r:embed="rId3"/>
          <a:srcRect/>
          <a:stretch>
            <a:fillRect/>
          </a:stretch>
        </p:blipFill>
        <p:spPr bwMode="auto">
          <a:xfrm>
            <a:off x="4857752" y="1000112"/>
            <a:ext cx="3429024" cy="4430542"/>
          </a:xfrm>
          <a:prstGeom prst="rect">
            <a:avLst/>
          </a:prstGeom>
          <a:noFill/>
          <a:ln w="9525">
            <a:noFill/>
            <a:miter lim="800000"/>
            <a:headEnd/>
            <a:tailEnd/>
          </a:ln>
        </p:spPr>
      </p:pic>
      <p:sp>
        <p:nvSpPr>
          <p:cNvPr id="10" name="TextBox 8"/>
          <p:cNvSpPr>
            <a:spLocks noChangeArrowheads="1"/>
          </p:cNvSpPr>
          <p:nvPr/>
        </p:nvSpPr>
        <p:spPr bwMode="auto">
          <a:xfrm>
            <a:off x="-69850" y="55563"/>
            <a:ext cx="7632700" cy="639762"/>
          </a:xfrm>
          <a:prstGeom prst="rect">
            <a:avLst/>
          </a:prstGeom>
          <a:noFill/>
          <a:ln w="9525">
            <a:noFill/>
            <a:miter lim="800000"/>
          </a:ln>
        </p:spPr>
        <p:txBody>
          <a:bodyPr>
            <a:spAutoFit/>
          </a:bodyPr>
          <a:lstStyle/>
          <a:p>
            <a:pPr algn="ctr" eaLnBrk="1" hangingPunct="1">
              <a:lnSpc>
                <a:spcPct val="120000"/>
              </a:lnSpc>
            </a:pPr>
            <a:r>
              <a:rPr lang="en-US" altLang="zh-CN" sz="3000" b="1" dirty="0">
                <a:solidFill>
                  <a:srgbClr val="974806"/>
                </a:solidFill>
                <a:latin typeface="Aharoni" panose="02010803020104030203" pitchFamily="2" charset="-79"/>
                <a:sym typeface="Aharoni" panose="02010803020104030203" pitchFamily="2" charset="-79"/>
              </a:rPr>
              <a:t>Typical</a:t>
            </a:r>
            <a:r>
              <a:rPr lang="en-US" altLang="zh-CN" sz="3000" dirty="0">
                <a:solidFill>
                  <a:srgbClr val="772C03"/>
                </a:solidFill>
                <a:latin typeface="Aharoni" panose="02010803020104030203" pitchFamily="2" charset="-79"/>
                <a:ea typeface="经典繁毛楷" panose="02010600030101010101" charset="-122"/>
                <a:sym typeface="Aharoni" panose="02010803020104030203" pitchFamily="2" charset="-79"/>
              </a:rPr>
              <a:t> </a:t>
            </a:r>
            <a:r>
              <a:rPr lang="en-US" altLang="zh-CN" sz="3000" b="1" dirty="0">
                <a:solidFill>
                  <a:srgbClr val="974806"/>
                </a:solidFill>
                <a:latin typeface="Aharoni" panose="02010803020104030203" pitchFamily="2" charset="-79"/>
                <a:sym typeface="Aharoni" panose="02010803020104030203" pitchFamily="2" charset="-79"/>
              </a:rPr>
              <a:t>Chinese</a:t>
            </a:r>
            <a:r>
              <a:rPr lang="en-US" altLang="zh-CN" sz="3000" dirty="0">
                <a:solidFill>
                  <a:srgbClr val="772C03"/>
                </a:solidFill>
                <a:latin typeface="Aharoni" panose="02010803020104030203" pitchFamily="2" charset="-79"/>
                <a:ea typeface="经典繁毛楷" panose="02010600030101010101" charset="-122"/>
                <a:sym typeface="Aharoni" panose="02010803020104030203" pitchFamily="2" charset="-79"/>
              </a:rPr>
              <a:t> </a:t>
            </a:r>
            <a:r>
              <a:rPr lang="en-US" altLang="zh-CN" sz="3000" b="1" dirty="0">
                <a:solidFill>
                  <a:srgbClr val="974806"/>
                </a:solidFill>
                <a:latin typeface="Aharoni" panose="02010803020104030203" pitchFamily="2" charset="-79"/>
                <a:sym typeface="Aharoni" panose="02010803020104030203" pitchFamily="2" charset="-79"/>
              </a:rPr>
              <a:t>structure</a:t>
            </a:r>
            <a:r>
              <a:rPr lang="en-US" altLang="zh-CN" sz="3000" dirty="0">
                <a:solidFill>
                  <a:srgbClr val="772C03"/>
                </a:solidFill>
                <a:latin typeface="Aharoni" panose="02010803020104030203" pitchFamily="2" charset="-79"/>
                <a:ea typeface="经典繁毛楷" panose="02010600030101010101" charset="-122"/>
                <a:sym typeface="Aharoni" panose="02010803020104030203" pitchFamily="2" charset="-79"/>
              </a:rPr>
              <a:t> </a:t>
            </a:r>
            <a:r>
              <a:rPr lang="en-US" altLang="zh-CN" sz="3000" b="1" dirty="0">
                <a:solidFill>
                  <a:srgbClr val="974806"/>
                </a:solidFill>
                <a:latin typeface="Aharoni" panose="02010803020104030203" pitchFamily="2" charset="-79"/>
                <a:sym typeface="Aharoni" panose="02010803020104030203" pitchFamily="2" charset="-79"/>
              </a:rPr>
              <a:t>and</a:t>
            </a:r>
            <a:r>
              <a:rPr lang="en-US" altLang="zh-CN" sz="3000" dirty="0">
                <a:solidFill>
                  <a:srgbClr val="772C03"/>
                </a:solidFill>
                <a:latin typeface="Aharoni" panose="02010803020104030203" pitchFamily="2" charset="-79"/>
                <a:ea typeface="经典繁毛楷" panose="02010600030101010101" charset="-122"/>
                <a:sym typeface="Aharoni" panose="02010803020104030203" pitchFamily="2" charset="-79"/>
              </a:rPr>
              <a:t> </a:t>
            </a:r>
            <a:r>
              <a:rPr lang="en-US" altLang="zh-CN" sz="3000" b="1" dirty="0">
                <a:solidFill>
                  <a:srgbClr val="974806"/>
                </a:solidFill>
                <a:latin typeface="Aharoni" panose="02010803020104030203" pitchFamily="2" charset="-79"/>
                <a:sym typeface="Aharoni" panose="02010803020104030203" pitchFamily="2" charset="-79"/>
              </a:rPr>
              <a:t>ornament</a:t>
            </a:r>
            <a:endParaRPr lang="en-US" altLang="zh-CN" sz="3000" b="1" dirty="0">
              <a:solidFill>
                <a:srgbClr val="974806"/>
              </a:solidFill>
              <a:latin typeface="Aharoni" panose="02010803020104030203" pitchFamily="2" charset="-79"/>
              <a:sym typeface="Aharoni" panose="02010803020104030203" pitchFamily="2" charset="-79"/>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0421"/>
                                        </p:tgtEl>
                                        <p:attrNameLst>
                                          <p:attrName>style.visibility</p:attrName>
                                        </p:attrNameLst>
                                      </p:cBhvr>
                                      <p:to>
                                        <p:strVal val="visible"/>
                                      </p:to>
                                    </p:set>
                                    <p:animEffect transition="in" filter="blinds(horizontal)">
                                      <p:cBhvr>
                                        <p:cTn id="7" dur="500"/>
                                        <p:tgtEl>
                                          <p:spTgt spid="60421"/>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1000" fill="hold"/>
                                        <p:tgtEl>
                                          <p:spTgt spid="9"/>
                                        </p:tgtEl>
                                        <p:attrNameLst>
                                          <p:attrName>ppt_w</p:attrName>
                                        </p:attrNameLst>
                                      </p:cBhvr>
                                      <p:tavLst>
                                        <p:tav tm="0">
                                          <p:val>
                                            <p:strVal val="#ppt_w*0.70"/>
                                          </p:val>
                                        </p:tav>
                                        <p:tav tm="100000">
                                          <p:val>
                                            <p:strVal val="#ppt_w"/>
                                          </p:val>
                                        </p:tav>
                                      </p:tavLst>
                                    </p:anim>
                                    <p:anim calcmode="lin" valueType="num">
                                      <p:cBhvr>
                                        <p:cTn id="13" dur="1000" fill="hold"/>
                                        <p:tgtEl>
                                          <p:spTgt spid="9"/>
                                        </p:tgtEl>
                                        <p:attrNameLst>
                                          <p:attrName>ppt_h</p:attrName>
                                        </p:attrNameLst>
                                      </p:cBhvr>
                                      <p:tavLst>
                                        <p:tav tm="0">
                                          <p:val>
                                            <p:strVal val="#ppt_h"/>
                                          </p:val>
                                        </p:tav>
                                        <p:tav tm="100000">
                                          <p:val>
                                            <p:strVal val="#ppt_h"/>
                                          </p:val>
                                        </p:tav>
                                      </p:tavLst>
                                    </p:anim>
                                    <p:animEffect transition="in" filter="fade">
                                      <p:cBhvr>
                                        <p:cTn id="14"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43" name="组合 2"/>
          <p:cNvGrpSpPr/>
          <p:nvPr/>
        </p:nvGrpSpPr>
        <p:grpSpPr bwMode="auto">
          <a:xfrm>
            <a:off x="0" y="508000"/>
            <a:ext cx="9144000" cy="420688"/>
            <a:chOff x="0" y="0"/>
            <a:chExt cx="9144000" cy="420086"/>
          </a:xfrm>
        </p:grpSpPr>
        <p:sp>
          <p:nvSpPr>
            <p:cNvPr id="61448" name="直接连接符 3"/>
            <p:cNvSpPr>
              <a:spLocks noChangeShapeType="1"/>
            </p:cNvSpPr>
            <p:nvPr/>
          </p:nvSpPr>
          <p:spPr bwMode="auto">
            <a:xfrm>
              <a:off x="4859338" y="210836"/>
              <a:ext cx="4284662" cy="1"/>
            </a:xfrm>
            <a:prstGeom prst="line">
              <a:avLst/>
            </a:prstGeom>
            <a:noFill/>
            <a:ln w="9525">
              <a:solidFill>
                <a:srgbClr val="A71F13"/>
              </a:solidFill>
              <a:bevel/>
            </a:ln>
          </p:spPr>
          <p:txBody>
            <a:bodyPr/>
            <a:lstStyle/>
            <a:p>
              <a:endParaRPr lang="zh-CN" altLang="en-US"/>
            </a:p>
          </p:txBody>
        </p:sp>
        <p:pic>
          <p:nvPicPr>
            <p:cNvPr id="61449"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0"/>
              <a:ext cx="420086" cy="420086"/>
            </a:xfrm>
            <a:prstGeom prst="rect">
              <a:avLst/>
            </a:prstGeom>
            <a:noFill/>
            <a:ln w="9525">
              <a:noFill/>
              <a:miter lim="800000"/>
              <a:headEnd/>
              <a:tailEnd/>
            </a:ln>
          </p:spPr>
        </p:pic>
        <p:sp>
          <p:nvSpPr>
            <p:cNvPr id="61450" name="直接连接符 5"/>
            <p:cNvSpPr>
              <a:spLocks noChangeShapeType="1"/>
            </p:cNvSpPr>
            <p:nvPr/>
          </p:nvSpPr>
          <p:spPr bwMode="auto">
            <a:xfrm>
              <a:off x="0" y="210836"/>
              <a:ext cx="4284663" cy="1"/>
            </a:xfrm>
            <a:prstGeom prst="line">
              <a:avLst/>
            </a:prstGeom>
            <a:noFill/>
            <a:ln w="9525">
              <a:solidFill>
                <a:srgbClr val="A71F13"/>
              </a:solidFill>
              <a:bevel/>
            </a:ln>
          </p:spPr>
          <p:txBody>
            <a:bodyPr/>
            <a:lstStyle/>
            <a:p>
              <a:endParaRPr lang="zh-CN" altLang="en-US"/>
            </a:p>
          </p:txBody>
        </p:sp>
      </p:grpSp>
      <p:sp>
        <p:nvSpPr>
          <p:cNvPr id="50184" name="Rectangle 3"/>
          <p:cNvSpPr>
            <a:spLocks noGrp="1" noChangeArrowheads="1"/>
          </p:cNvSpPr>
          <p:nvPr/>
        </p:nvSpPr>
        <p:spPr bwMode="auto">
          <a:xfrm>
            <a:off x="466725" y="1427163"/>
            <a:ext cx="8229600" cy="4525962"/>
          </a:xfrm>
          <a:prstGeom prst="rect">
            <a:avLst/>
          </a:prstGeom>
          <a:noFill/>
          <a:ln w="9525">
            <a:noFill/>
            <a:miter lim="800000"/>
          </a:ln>
        </p:spPr>
        <p:txBody>
          <a:bodyPr/>
          <a:lstStyle/>
          <a:p>
            <a:pPr marL="358775" eaLnBrk="1" hangingPunct="1">
              <a:spcBef>
                <a:spcPts val="600"/>
              </a:spcBef>
              <a:buSzPct val="60000"/>
              <a:buFont typeface="Wingdings" panose="05000000000000000000" pitchFamily="2" charset="2"/>
              <a:buChar char="l"/>
            </a:pPr>
            <a:r>
              <a:rPr lang="en-US" altLang="zh-CN" sz="2400" dirty="0">
                <a:sym typeface="宋体" panose="02010600030101010101" pitchFamily="2" charset="-122"/>
              </a:rPr>
              <a:t>  built of wood, stone or bamboo </a:t>
            </a:r>
            <a:endParaRPr lang="en-US" altLang="zh-CN" sz="2400" dirty="0">
              <a:sym typeface="Calibri" panose="020F0502020204030204" pitchFamily="34" charset="0"/>
            </a:endParaRPr>
          </a:p>
          <a:p>
            <a:pPr marL="358775" eaLnBrk="1" hangingPunct="1">
              <a:spcBef>
                <a:spcPts val="600"/>
              </a:spcBef>
              <a:buSzPct val="60000"/>
              <a:buFont typeface="Wingdings" panose="05000000000000000000" pitchFamily="2" charset="2"/>
              <a:buChar char="l"/>
            </a:pPr>
            <a:r>
              <a:rPr lang="en-US" altLang="zh-CN" sz="2400" dirty="0">
                <a:sym typeface="宋体" panose="02010600030101010101" pitchFamily="2" charset="-122"/>
              </a:rPr>
              <a:t>  the floor may adopt the square, triangular, </a:t>
            </a:r>
            <a:r>
              <a:rPr lang="en-US" altLang="zh-CN" sz="2400" dirty="0">
                <a:solidFill>
                  <a:srgbClr val="FF0000"/>
                </a:solidFill>
                <a:sym typeface="宋体" panose="02010600030101010101" pitchFamily="2" charset="-122"/>
              </a:rPr>
              <a:t>hexagonal</a:t>
            </a:r>
            <a:r>
              <a:rPr lang="zh-CN" altLang="en-US" sz="2400" dirty="0">
                <a:solidFill>
                  <a:srgbClr val="FF0000"/>
                </a:solidFill>
                <a:sym typeface="宋体" panose="02010600030101010101" pitchFamily="2" charset="-122"/>
              </a:rPr>
              <a:t>六边形</a:t>
            </a:r>
            <a:r>
              <a:rPr lang="en-US" altLang="zh-CN" sz="2400" dirty="0">
                <a:sym typeface="宋体" panose="02010600030101010101" pitchFamily="2" charset="-122"/>
              </a:rPr>
              <a:t>, </a:t>
            </a:r>
            <a:r>
              <a:rPr lang="en-US" altLang="zh-CN" sz="2400" dirty="0" smtClean="0">
                <a:sym typeface="宋体" panose="02010600030101010101" pitchFamily="2" charset="-122"/>
              </a:rPr>
              <a:t>octagonal</a:t>
            </a:r>
            <a:r>
              <a:rPr lang="zh-CN" altLang="en-US" sz="2400" dirty="0" smtClean="0">
                <a:sym typeface="宋体" panose="02010600030101010101" pitchFamily="2" charset="-122"/>
              </a:rPr>
              <a:t>八边形</a:t>
            </a:r>
            <a:r>
              <a:rPr lang="en-US" altLang="zh-CN" sz="2400" dirty="0">
                <a:sym typeface="宋体" panose="02010600030101010101" pitchFamily="2" charset="-122"/>
              </a:rPr>
              <a:t>, five-petal flower or fan shape</a:t>
            </a:r>
            <a:r>
              <a:rPr lang="zh-CN" altLang="en-US" sz="2400" dirty="0">
                <a:sym typeface="宋体" panose="02010600030101010101" pitchFamily="2" charset="-122"/>
              </a:rPr>
              <a:t>扇形</a:t>
            </a:r>
            <a:r>
              <a:rPr lang="en-US" altLang="zh-CN" sz="2400" dirty="0">
                <a:sym typeface="宋体" panose="02010600030101010101" pitchFamily="2" charset="-122"/>
              </a:rPr>
              <a:t>. </a:t>
            </a:r>
            <a:endParaRPr lang="en-US" altLang="zh-CN" sz="2400" dirty="0">
              <a:sym typeface="Calibri" panose="020F0502020204030204" pitchFamily="34" charset="0"/>
            </a:endParaRPr>
          </a:p>
          <a:p>
            <a:pPr marL="358775" eaLnBrk="1" hangingPunct="1">
              <a:spcBef>
                <a:spcPts val="600"/>
              </a:spcBef>
              <a:buSzPct val="60000"/>
              <a:buFont typeface="Wingdings" panose="05000000000000000000" pitchFamily="2" charset="2"/>
              <a:buChar char="l"/>
            </a:pPr>
            <a:r>
              <a:rPr lang="en-US" altLang="zh-CN" sz="2400" dirty="0">
                <a:sym typeface="宋体" panose="02010600030101010101" pitchFamily="2" charset="-122"/>
              </a:rPr>
              <a:t>  have columns to support the roof, but no walls. </a:t>
            </a:r>
            <a:endParaRPr lang="en-US" altLang="zh-CN" sz="2400" dirty="0">
              <a:sym typeface="Calibri" panose="020F0502020204030204" pitchFamily="34" charset="0"/>
            </a:endParaRPr>
          </a:p>
          <a:p>
            <a:pPr marL="358775" eaLnBrk="1" hangingPunct="1">
              <a:spcBef>
                <a:spcPts val="600"/>
              </a:spcBef>
              <a:buSzPct val="60000"/>
              <a:buFont typeface="Wingdings" panose="05000000000000000000" pitchFamily="2" charset="2"/>
              <a:buChar char="l"/>
            </a:pPr>
            <a:r>
              <a:rPr lang="en-US" altLang="zh-CN" sz="2400" dirty="0">
                <a:sym typeface="宋体" panose="02010600030101010101" pitchFamily="2" charset="-122"/>
              </a:rPr>
              <a:t>  in parks or at scenic spots, are built either on slopes to </a:t>
            </a:r>
            <a:endParaRPr lang="en-US" altLang="zh-CN" sz="2400" dirty="0" smtClean="0">
              <a:sym typeface="宋体" panose="02010600030101010101" pitchFamily="2" charset="-122"/>
            </a:endParaRPr>
          </a:p>
          <a:p>
            <a:pPr marL="358775" eaLnBrk="1" hangingPunct="1">
              <a:spcBef>
                <a:spcPts val="600"/>
              </a:spcBef>
              <a:buSzPct val="60000"/>
            </a:pPr>
            <a:r>
              <a:rPr lang="en-US" altLang="zh-CN" sz="2400" dirty="0" smtClean="0">
                <a:sym typeface="宋体" panose="02010600030101010101" pitchFamily="2" charset="-122"/>
              </a:rPr>
              <a:t>    command </a:t>
            </a:r>
            <a:r>
              <a:rPr lang="en-US" altLang="zh-CN" sz="2400" dirty="0">
                <a:sym typeface="宋体" panose="02010600030101010101" pitchFamily="2" charset="-122"/>
              </a:rPr>
              <a:t>panoramic (</a:t>
            </a:r>
            <a:r>
              <a:rPr lang="zh-CN" altLang="en-US" sz="2400" dirty="0">
                <a:sym typeface="宋体" panose="02010600030101010101" pitchFamily="2" charset="-122"/>
              </a:rPr>
              <a:t>全景的</a:t>
            </a:r>
            <a:r>
              <a:rPr lang="en-US" altLang="zh-CN" sz="2400" dirty="0">
                <a:sym typeface="宋体" panose="02010600030101010101" pitchFamily="2" charset="-122"/>
              </a:rPr>
              <a:t>) views or by the lakeside to </a:t>
            </a:r>
            <a:endParaRPr lang="en-US" altLang="zh-CN" sz="2400" dirty="0" smtClean="0">
              <a:sym typeface="宋体" panose="02010600030101010101" pitchFamily="2" charset="-122"/>
            </a:endParaRPr>
          </a:p>
          <a:p>
            <a:pPr marL="358775" eaLnBrk="1" hangingPunct="1">
              <a:spcBef>
                <a:spcPts val="600"/>
              </a:spcBef>
              <a:buSzPct val="60000"/>
            </a:pPr>
            <a:r>
              <a:rPr lang="en-US" altLang="zh-CN" sz="2400" dirty="0" smtClean="0">
                <a:sym typeface="宋体" panose="02010600030101010101" pitchFamily="2" charset="-122"/>
              </a:rPr>
              <a:t>    create </a:t>
            </a:r>
            <a:r>
              <a:rPr lang="en-US" altLang="zh-CN" sz="2400" dirty="0">
                <a:sym typeface="宋体" panose="02010600030101010101" pitchFamily="2" charset="-122"/>
              </a:rPr>
              <a:t>intriguing (</a:t>
            </a:r>
            <a:r>
              <a:rPr lang="zh-CN" altLang="en-US" sz="2400" dirty="0">
                <a:sym typeface="宋体" panose="02010600030101010101" pitchFamily="2" charset="-122"/>
              </a:rPr>
              <a:t>有魅力的</a:t>
            </a:r>
            <a:r>
              <a:rPr lang="en-US" altLang="zh-CN" sz="2400" dirty="0">
                <a:sym typeface="宋体" panose="02010600030101010101" pitchFamily="2" charset="-122"/>
              </a:rPr>
              <a:t>) images in the water</a:t>
            </a:r>
            <a:endParaRPr lang="zh-CN" altLang="en-US" sz="2400" dirty="0"/>
          </a:p>
        </p:txBody>
      </p:sp>
      <p:sp>
        <p:nvSpPr>
          <p:cNvPr id="61446" name="Rectangle 2"/>
          <p:cNvSpPr>
            <a:spLocks noGrp="1" noRot="1" noChangeArrowheads="1"/>
          </p:cNvSpPr>
          <p:nvPr/>
        </p:nvSpPr>
        <p:spPr bwMode="auto">
          <a:xfrm>
            <a:off x="323850" y="625475"/>
            <a:ext cx="2439988" cy="754063"/>
          </a:xfrm>
          <a:prstGeom prst="rect">
            <a:avLst/>
          </a:prstGeom>
          <a:noFill/>
          <a:ln w="9525">
            <a:noFill/>
            <a:miter lim="800000"/>
          </a:ln>
        </p:spPr>
        <p:txBody>
          <a:bodyPr anchor="ctr"/>
          <a:lstStyle/>
          <a:p>
            <a:pPr algn="ctr" eaLnBrk="1" hangingPunct="1"/>
            <a:r>
              <a:rPr lang="en-US" altLang="zh-CN" sz="2400" b="1" dirty="0">
                <a:solidFill>
                  <a:srgbClr val="974806"/>
                </a:solidFill>
                <a:sym typeface="宋体" panose="02010600030101010101" pitchFamily="2" charset="-122"/>
              </a:rPr>
              <a:t>Pavilions</a:t>
            </a:r>
            <a:r>
              <a:rPr lang="en-US" altLang="zh-CN" sz="4300" dirty="0">
                <a:sym typeface="Calibri" panose="020F0502020204030204" pitchFamily="34" charset="0"/>
              </a:rPr>
              <a:t> </a:t>
            </a:r>
            <a:endParaRPr lang="zh-CN" altLang="en-US" dirty="0"/>
          </a:p>
        </p:txBody>
      </p:sp>
      <p:sp>
        <p:nvSpPr>
          <p:cNvPr id="61447" name="TextBox 8"/>
          <p:cNvSpPr>
            <a:spLocks noChangeArrowheads="1"/>
          </p:cNvSpPr>
          <p:nvPr/>
        </p:nvSpPr>
        <p:spPr bwMode="auto">
          <a:xfrm>
            <a:off x="-69850" y="55563"/>
            <a:ext cx="7632700" cy="639762"/>
          </a:xfrm>
          <a:prstGeom prst="rect">
            <a:avLst/>
          </a:prstGeom>
          <a:noFill/>
          <a:ln w="9525">
            <a:noFill/>
            <a:miter lim="800000"/>
          </a:ln>
        </p:spPr>
        <p:txBody>
          <a:bodyPr>
            <a:spAutoFit/>
          </a:bodyPr>
          <a:lstStyle/>
          <a:p>
            <a:pPr algn="ctr" eaLnBrk="1" hangingPunct="1">
              <a:lnSpc>
                <a:spcPct val="120000"/>
              </a:lnSpc>
            </a:pPr>
            <a:r>
              <a:rPr lang="en-US" altLang="zh-CN" sz="3000" b="1" dirty="0">
                <a:solidFill>
                  <a:srgbClr val="974806"/>
                </a:solidFill>
                <a:latin typeface="Aharoni" panose="02010803020104030203" pitchFamily="2" charset="-79"/>
                <a:sym typeface="Aharoni" panose="02010803020104030203" pitchFamily="2" charset="-79"/>
              </a:rPr>
              <a:t>Typical</a:t>
            </a:r>
            <a:r>
              <a:rPr lang="en-US" altLang="zh-CN" sz="3000" dirty="0">
                <a:solidFill>
                  <a:srgbClr val="772C03"/>
                </a:solidFill>
                <a:latin typeface="Aharoni" panose="02010803020104030203" pitchFamily="2" charset="-79"/>
                <a:ea typeface="经典繁毛楷" panose="02010600030101010101" charset="-122"/>
                <a:sym typeface="Aharoni" panose="02010803020104030203" pitchFamily="2" charset="-79"/>
              </a:rPr>
              <a:t> </a:t>
            </a:r>
            <a:r>
              <a:rPr lang="en-US" altLang="zh-CN" sz="3000" b="1" dirty="0">
                <a:solidFill>
                  <a:srgbClr val="974806"/>
                </a:solidFill>
                <a:latin typeface="Aharoni" panose="02010803020104030203" pitchFamily="2" charset="-79"/>
                <a:sym typeface="Aharoni" panose="02010803020104030203" pitchFamily="2" charset="-79"/>
              </a:rPr>
              <a:t>Chinese</a:t>
            </a:r>
            <a:r>
              <a:rPr lang="en-US" altLang="zh-CN" sz="3000" dirty="0">
                <a:solidFill>
                  <a:srgbClr val="772C03"/>
                </a:solidFill>
                <a:latin typeface="Aharoni" panose="02010803020104030203" pitchFamily="2" charset="-79"/>
                <a:ea typeface="经典繁毛楷" panose="02010600030101010101" charset="-122"/>
                <a:sym typeface="Aharoni" panose="02010803020104030203" pitchFamily="2" charset="-79"/>
              </a:rPr>
              <a:t> </a:t>
            </a:r>
            <a:r>
              <a:rPr lang="en-US" altLang="zh-CN" sz="3000" b="1" dirty="0">
                <a:solidFill>
                  <a:srgbClr val="974806"/>
                </a:solidFill>
                <a:latin typeface="Aharoni" panose="02010803020104030203" pitchFamily="2" charset="-79"/>
                <a:sym typeface="Aharoni" panose="02010803020104030203" pitchFamily="2" charset="-79"/>
              </a:rPr>
              <a:t>structure</a:t>
            </a:r>
            <a:r>
              <a:rPr lang="en-US" altLang="zh-CN" sz="3000" dirty="0">
                <a:solidFill>
                  <a:srgbClr val="772C03"/>
                </a:solidFill>
                <a:latin typeface="Aharoni" panose="02010803020104030203" pitchFamily="2" charset="-79"/>
                <a:ea typeface="经典繁毛楷" panose="02010600030101010101" charset="-122"/>
                <a:sym typeface="Aharoni" panose="02010803020104030203" pitchFamily="2" charset="-79"/>
              </a:rPr>
              <a:t> </a:t>
            </a:r>
            <a:r>
              <a:rPr lang="en-US" altLang="zh-CN" sz="3000" b="1" dirty="0">
                <a:solidFill>
                  <a:srgbClr val="974806"/>
                </a:solidFill>
                <a:latin typeface="Aharoni" panose="02010803020104030203" pitchFamily="2" charset="-79"/>
                <a:sym typeface="Aharoni" panose="02010803020104030203" pitchFamily="2" charset="-79"/>
              </a:rPr>
              <a:t>and</a:t>
            </a:r>
            <a:r>
              <a:rPr lang="en-US" altLang="zh-CN" sz="3000" dirty="0">
                <a:solidFill>
                  <a:srgbClr val="772C03"/>
                </a:solidFill>
                <a:latin typeface="Aharoni" panose="02010803020104030203" pitchFamily="2" charset="-79"/>
                <a:ea typeface="经典繁毛楷" panose="02010600030101010101" charset="-122"/>
                <a:sym typeface="Aharoni" panose="02010803020104030203" pitchFamily="2" charset="-79"/>
              </a:rPr>
              <a:t> </a:t>
            </a:r>
            <a:r>
              <a:rPr lang="en-US" altLang="zh-CN" sz="3000" b="1" dirty="0">
                <a:solidFill>
                  <a:srgbClr val="974806"/>
                </a:solidFill>
                <a:latin typeface="Aharoni" panose="02010803020104030203" pitchFamily="2" charset="-79"/>
                <a:sym typeface="Aharoni" panose="02010803020104030203" pitchFamily="2" charset="-79"/>
              </a:rPr>
              <a:t>ornament</a:t>
            </a:r>
            <a:endParaRPr lang="en-US" altLang="zh-CN" sz="3000" b="1" dirty="0">
              <a:solidFill>
                <a:srgbClr val="974806"/>
              </a:solidFill>
              <a:latin typeface="Aharoni" panose="02010803020104030203" pitchFamily="2" charset="-79"/>
              <a:sym typeface="Aharoni" panose="02010803020104030203" pitchFamily="2" charset="-79"/>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0184">
                                            <p:txEl>
                                              <p:pRg st="0" end="0"/>
                                            </p:txEl>
                                          </p:spTgt>
                                        </p:tgtEl>
                                        <p:attrNameLst>
                                          <p:attrName>style.visibility</p:attrName>
                                        </p:attrNameLst>
                                      </p:cBhvr>
                                      <p:to>
                                        <p:strVal val="visible"/>
                                      </p:to>
                                    </p:set>
                                    <p:anim calcmode="lin" valueType="num">
                                      <p:cBhvr>
                                        <p:cTn id="7" dur="500" fill="hold"/>
                                        <p:tgtEl>
                                          <p:spTgt spid="50184">
                                            <p:txEl>
                                              <p:pRg st="0" end="0"/>
                                            </p:txEl>
                                          </p:spTgt>
                                        </p:tgtEl>
                                        <p:attrNameLst>
                                          <p:attrName>ppt_x</p:attrName>
                                        </p:attrNameLst>
                                      </p:cBhvr>
                                      <p:tavLst>
                                        <p:tav tm="0">
                                          <p:val>
                                            <p:strVal val="#ppt_x"/>
                                          </p:val>
                                        </p:tav>
                                        <p:tav tm="100000">
                                          <p:val>
                                            <p:strVal val="#ppt_x"/>
                                          </p:val>
                                        </p:tav>
                                      </p:tavLst>
                                    </p:anim>
                                    <p:anim calcmode="lin" valueType="num">
                                      <p:cBhvr>
                                        <p:cTn id="8" dur="500" fill="hold"/>
                                        <p:tgtEl>
                                          <p:spTgt spid="5018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0184">
                                            <p:txEl>
                                              <p:pRg st="1" end="1"/>
                                            </p:txEl>
                                          </p:spTgt>
                                        </p:tgtEl>
                                        <p:attrNameLst>
                                          <p:attrName>style.visibility</p:attrName>
                                        </p:attrNameLst>
                                      </p:cBhvr>
                                      <p:to>
                                        <p:strVal val="visible"/>
                                      </p:to>
                                    </p:set>
                                    <p:anim calcmode="lin" valueType="num">
                                      <p:cBhvr>
                                        <p:cTn id="13" dur="500" fill="hold"/>
                                        <p:tgtEl>
                                          <p:spTgt spid="50184">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5018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0184">
                                            <p:txEl>
                                              <p:pRg st="2" end="2"/>
                                            </p:txEl>
                                          </p:spTgt>
                                        </p:tgtEl>
                                        <p:attrNameLst>
                                          <p:attrName>style.visibility</p:attrName>
                                        </p:attrNameLst>
                                      </p:cBhvr>
                                      <p:to>
                                        <p:strVal val="visible"/>
                                      </p:to>
                                    </p:set>
                                    <p:anim calcmode="lin" valueType="num">
                                      <p:cBhvr>
                                        <p:cTn id="19" dur="500" fill="hold"/>
                                        <p:tgtEl>
                                          <p:spTgt spid="50184">
                                            <p:txEl>
                                              <p:pRg st="2" end="2"/>
                                            </p:txEl>
                                          </p:spTgt>
                                        </p:tgtEl>
                                        <p:attrNameLst>
                                          <p:attrName>ppt_x</p:attrName>
                                        </p:attrNameLst>
                                      </p:cBhvr>
                                      <p:tavLst>
                                        <p:tav tm="0">
                                          <p:val>
                                            <p:strVal val="#ppt_x"/>
                                          </p:val>
                                        </p:tav>
                                        <p:tav tm="100000">
                                          <p:val>
                                            <p:strVal val="#ppt_x"/>
                                          </p:val>
                                        </p:tav>
                                      </p:tavLst>
                                    </p:anim>
                                    <p:anim calcmode="lin" valueType="num">
                                      <p:cBhvr>
                                        <p:cTn id="20" dur="500" fill="hold"/>
                                        <p:tgtEl>
                                          <p:spTgt spid="5018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0184">
                                            <p:txEl>
                                              <p:pRg st="3" end="3"/>
                                            </p:txEl>
                                          </p:spTgt>
                                        </p:tgtEl>
                                        <p:attrNameLst>
                                          <p:attrName>style.visibility</p:attrName>
                                        </p:attrNameLst>
                                      </p:cBhvr>
                                      <p:to>
                                        <p:strVal val="visible"/>
                                      </p:to>
                                    </p:set>
                                    <p:anim calcmode="lin" valueType="num">
                                      <p:cBhvr>
                                        <p:cTn id="25" dur="500" fill="hold"/>
                                        <p:tgtEl>
                                          <p:spTgt spid="50184">
                                            <p:txEl>
                                              <p:pRg st="3" end="3"/>
                                            </p:txEl>
                                          </p:spTgt>
                                        </p:tgtEl>
                                        <p:attrNameLst>
                                          <p:attrName>ppt_x</p:attrName>
                                        </p:attrNameLst>
                                      </p:cBhvr>
                                      <p:tavLst>
                                        <p:tav tm="0">
                                          <p:val>
                                            <p:strVal val="#ppt_x"/>
                                          </p:val>
                                        </p:tav>
                                        <p:tav tm="100000">
                                          <p:val>
                                            <p:strVal val="#ppt_x"/>
                                          </p:val>
                                        </p:tav>
                                      </p:tavLst>
                                    </p:anim>
                                    <p:anim calcmode="lin" valueType="num">
                                      <p:cBhvr>
                                        <p:cTn id="26" dur="500" fill="hold"/>
                                        <p:tgtEl>
                                          <p:spTgt spid="50184">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50184">
                                            <p:txEl>
                                              <p:pRg st="4" end="4"/>
                                            </p:txEl>
                                          </p:spTgt>
                                        </p:tgtEl>
                                        <p:attrNameLst>
                                          <p:attrName>style.visibility</p:attrName>
                                        </p:attrNameLst>
                                      </p:cBhvr>
                                      <p:to>
                                        <p:strVal val="visible"/>
                                      </p:to>
                                    </p:set>
                                    <p:anim calcmode="lin" valueType="num">
                                      <p:cBhvr>
                                        <p:cTn id="29" dur="500" fill="hold"/>
                                        <p:tgtEl>
                                          <p:spTgt spid="50184">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50184">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50184">
                                            <p:txEl>
                                              <p:pRg st="5" end="5"/>
                                            </p:txEl>
                                          </p:spTgt>
                                        </p:tgtEl>
                                        <p:attrNameLst>
                                          <p:attrName>style.visibility</p:attrName>
                                        </p:attrNameLst>
                                      </p:cBhvr>
                                      <p:to>
                                        <p:strVal val="visible"/>
                                      </p:to>
                                    </p:set>
                                    <p:anim calcmode="lin" valueType="num">
                                      <p:cBhvr>
                                        <p:cTn id="33" dur="500" fill="hold"/>
                                        <p:tgtEl>
                                          <p:spTgt spid="50184">
                                            <p:txEl>
                                              <p:pRg st="5" end="5"/>
                                            </p:txEl>
                                          </p:spTgt>
                                        </p:tgtEl>
                                        <p:attrNameLst>
                                          <p:attrName>ppt_x</p:attrName>
                                        </p:attrNameLst>
                                      </p:cBhvr>
                                      <p:tavLst>
                                        <p:tav tm="0">
                                          <p:val>
                                            <p:strVal val="#ppt_x"/>
                                          </p:val>
                                        </p:tav>
                                        <p:tav tm="100000">
                                          <p:val>
                                            <p:strVal val="#ppt_x"/>
                                          </p:val>
                                        </p:tav>
                                      </p:tavLst>
                                    </p:anim>
                                    <p:anim calcmode="lin" valueType="num">
                                      <p:cBhvr>
                                        <p:cTn id="34" dur="500" fill="hold"/>
                                        <p:tgtEl>
                                          <p:spTgt spid="5018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467" name="组合 2"/>
          <p:cNvGrpSpPr/>
          <p:nvPr/>
        </p:nvGrpSpPr>
        <p:grpSpPr bwMode="auto">
          <a:xfrm>
            <a:off x="0" y="508000"/>
            <a:ext cx="9144000" cy="420688"/>
            <a:chOff x="0" y="0"/>
            <a:chExt cx="9144000" cy="420086"/>
          </a:xfrm>
        </p:grpSpPr>
        <p:sp>
          <p:nvSpPr>
            <p:cNvPr id="62470" name="直接连接符 3"/>
            <p:cNvSpPr>
              <a:spLocks noChangeShapeType="1"/>
            </p:cNvSpPr>
            <p:nvPr/>
          </p:nvSpPr>
          <p:spPr bwMode="auto">
            <a:xfrm>
              <a:off x="4859338" y="210836"/>
              <a:ext cx="4284662" cy="1"/>
            </a:xfrm>
            <a:prstGeom prst="line">
              <a:avLst/>
            </a:prstGeom>
            <a:noFill/>
            <a:ln w="9525">
              <a:solidFill>
                <a:srgbClr val="A71F13"/>
              </a:solidFill>
              <a:bevel/>
            </a:ln>
          </p:spPr>
          <p:txBody>
            <a:bodyPr/>
            <a:lstStyle/>
            <a:p>
              <a:endParaRPr lang="zh-CN" altLang="en-US"/>
            </a:p>
          </p:txBody>
        </p:sp>
        <p:pic>
          <p:nvPicPr>
            <p:cNvPr id="62471"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0"/>
              <a:ext cx="420086" cy="420086"/>
            </a:xfrm>
            <a:prstGeom prst="rect">
              <a:avLst/>
            </a:prstGeom>
            <a:noFill/>
            <a:ln w="9525">
              <a:noFill/>
              <a:miter lim="800000"/>
              <a:headEnd/>
              <a:tailEnd/>
            </a:ln>
          </p:spPr>
        </p:pic>
        <p:sp>
          <p:nvSpPr>
            <p:cNvPr id="62472" name="直接连接符 5"/>
            <p:cNvSpPr>
              <a:spLocks noChangeShapeType="1"/>
            </p:cNvSpPr>
            <p:nvPr/>
          </p:nvSpPr>
          <p:spPr bwMode="auto">
            <a:xfrm>
              <a:off x="0" y="210836"/>
              <a:ext cx="4284663" cy="1"/>
            </a:xfrm>
            <a:prstGeom prst="line">
              <a:avLst/>
            </a:prstGeom>
            <a:noFill/>
            <a:ln w="9525">
              <a:solidFill>
                <a:srgbClr val="A71F13"/>
              </a:solidFill>
              <a:bevel/>
            </a:ln>
          </p:spPr>
          <p:txBody>
            <a:bodyPr/>
            <a:lstStyle/>
            <a:p>
              <a:endParaRPr lang="zh-CN" altLang="en-US"/>
            </a:p>
          </p:txBody>
        </p:sp>
      </p:grpSp>
      <p:pic>
        <p:nvPicPr>
          <p:cNvPr id="62469" name="图片 2"/>
          <p:cNvPicPr>
            <a:picLocks noChangeAspect="1" noChangeArrowheads="1"/>
          </p:cNvPicPr>
          <p:nvPr/>
        </p:nvPicPr>
        <p:blipFill>
          <a:blip r:embed="rId2"/>
          <a:srcRect/>
          <a:stretch>
            <a:fillRect/>
          </a:stretch>
        </p:blipFill>
        <p:spPr bwMode="auto">
          <a:xfrm>
            <a:off x="1714480" y="1071550"/>
            <a:ext cx="5894925" cy="4283109"/>
          </a:xfrm>
          <a:prstGeom prst="rect">
            <a:avLst/>
          </a:prstGeom>
          <a:noFill/>
          <a:ln w="9525">
            <a:noFill/>
            <a:miter lim="800000"/>
            <a:headEnd/>
            <a:tailEnd/>
          </a:ln>
        </p:spPr>
      </p:pic>
      <p:sp>
        <p:nvSpPr>
          <p:cNvPr id="9" name="TextBox 8"/>
          <p:cNvSpPr>
            <a:spLocks noChangeArrowheads="1"/>
          </p:cNvSpPr>
          <p:nvPr/>
        </p:nvSpPr>
        <p:spPr bwMode="auto">
          <a:xfrm>
            <a:off x="-69850" y="55563"/>
            <a:ext cx="7632700" cy="639762"/>
          </a:xfrm>
          <a:prstGeom prst="rect">
            <a:avLst/>
          </a:prstGeom>
          <a:noFill/>
          <a:ln w="9525">
            <a:noFill/>
            <a:miter lim="800000"/>
          </a:ln>
        </p:spPr>
        <p:txBody>
          <a:bodyPr>
            <a:spAutoFit/>
          </a:bodyPr>
          <a:lstStyle/>
          <a:p>
            <a:pPr algn="ctr" eaLnBrk="1" hangingPunct="1">
              <a:lnSpc>
                <a:spcPct val="120000"/>
              </a:lnSpc>
            </a:pPr>
            <a:r>
              <a:rPr lang="en-US" altLang="zh-CN" sz="3000" b="1" dirty="0">
                <a:solidFill>
                  <a:srgbClr val="974806"/>
                </a:solidFill>
                <a:latin typeface="Aharoni" panose="02010803020104030203" pitchFamily="2" charset="-79"/>
                <a:sym typeface="Aharoni" panose="02010803020104030203" pitchFamily="2" charset="-79"/>
              </a:rPr>
              <a:t>Typical</a:t>
            </a:r>
            <a:r>
              <a:rPr lang="en-US" altLang="zh-CN" sz="3000" dirty="0">
                <a:solidFill>
                  <a:srgbClr val="772C03"/>
                </a:solidFill>
                <a:latin typeface="Aharoni" panose="02010803020104030203" pitchFamily="2" charset="-79"/>
                <a:ea typeface="经典繁毛楷" panose="02010600030101010101" charset="-122"/>
                <a:sym typeface="Aharoni" panose="02010803020104030203" pitchFamily="2" charset="-79"/>
              </a:rPr>
              <a:t> </a:t>
            </a:r>
            <a:r>
              <a:rPr lang="en-US" altLang="zh-CN" sz="3000" b="1" dirty="0">
                <a:solidFill>
                  <a:srgbClr val="974806"/>
                </a:solidFill>
                <a:latin typeface="Aharoni" panose="02010803020104030203" pitchFamily="2" charset="-79"/>
                <a:sym typeface="Aharoni" panose="02010803020104030203" pitchFamily="2" charset="-79"/>
              </a:rPr>
              <a:t>Chinese</a:t>
            </a:r>
            <a:r>
              <a:rPr lang="en-US" altLang="zh-CN" sz="3000" dirty="0">
                <a:solidFill>
                  <a:srgbClr val="772C03"/>
                </a:solidFill>
                <a:latin typeface="Aharoni" panose="02010803020104030203" pitchFamily="2" charset="-79"/>
                <a:ea typeface="经典繁毛楷" panose="02010600030101010101" charset="-122"/>
                <a:sym typeface="Aharoni" panose="02010803020104030203" pitchFamily="2" charset="-79"/>
              </a:rPr>
              <a:t> </a:t>
            </a:r>
            <a:r>
              <a:rPr lang="en-US" altLang="zh-CN" sz="3000" b="1" dirty="0">
                <a:solidFill>
                  <a:srgbClr val="974806"/>
                </a:solidFill>
                <a:latin typeface="Aharoni" panose="02010803020104030203" pitchFamily="2" charset="-79"/>
                <a:sym typeface="Aharoni" panose="02010803020104030203" pitchFamily="2" charset="-79"/>
              </a:rPr>
              <a:t>structure</a:t>
            </a:r>
            <a:r>
              <a:rPr lang="en-US" altLang="zh-CN" sz="3000" dirty="0">
                <a:solidFill>
                  <a:srgbClr val="772C03"/>
                </a:solidFill>
                <a:latin typeface="Aharoni" panose="02010803020104030203" pitchFamily="2" charset="-79"/>
                <a:ea typeface="经典繁毛楷" panose="02010600030101010101" charset="-122"/>
                <a:sym typeface="Aharoni" panose="02010803020104030203" pitchFamily="2" charset="-79"/>
              </a:rPr>
              <a:t> </a:t>
            </a:r>
            <a:r>
              <a:rPr lang="en-US" altLang="zh-CN" sz="3000" b="1" dirty="0">
                <a:solidFill>
                  <a:srgbClr val="974806"/>
                </a:solidFill>
                <a:latin typeface="Aharoni" panose="02010803020104030203" pitchFamily="2" charset="-79"/>
                <a:sym typeface="Aharoni" panose="02010803020104030203" pitchFamily="2" charset="-79"/>
              </a:rPr>
              <a:t>and</a:t>
            </a:r>
            <a:r>
              <a:rPr lang="en-US" altLang="zh-CN" sz="3000" dirty="0">
                <a:solidFill>
                  <a:srgbClr val="772C03"/>
                </a:solidFill>
                <a:latin typeface="Aharoni" panose="02010803020104030203" pitchFamily="2" charset="-79"/>
                <a:ea typeface="经典繁毛楷" panose="02010600030101010101" charset="-122"/>
                <a:sym typeface="Aharoni" panose="02010803020104030203" pitchFamily="2" charset="-79"/>
              </a:rPr>
              <a:t> </a:t>
            </a:r>
            <a:r>
              <a:rPr lang="en-US" altLang="zh-CN" sz="3000" b="1" dirty="0">
                <a:solidFill>
                  <a:srgbClr val="974806"/>
                </a:solidFill>
                <a:latin typeface="Aharoni" panose="02010803020104030203" pitchFamily="2" charset="-79"/>
                <a:sym typeface="Aharoni" panose="02010803020104030203" pitchFamily="2" charset="-79"/>
              </a:rPr>
              <a:t>ornament</a:t>
            </a:r>
            <a:endParaRPr lang="en-US" altLang="zh-CN" sz="3000" b="1" dirty="0">
              <a:solidFill>
                <a:srgbClr val="974806"/>
              </a:solidFill>
              <a:latin typeface="Aharoni" panose="02010803020104030203" pitchFamily="2" charset="-79"/>
              <a:sym typeface="Aharoni" panose="02010803020104030203" pitchFamily="2" charset="-79"/>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491" name="组合 2"/>
          <p:cNvGrpSpPr/>
          <p:nvPr/>
        </p:nvGrpSpPr>
        <p:grpSpPr bwMode="auto">
          <a:xfrm>
            <a:off x="0" y="436563"/>
            <a:ext cx="9144000" cy="420687"/>
            <a:chOff x="0" y="0"/>
            <a:chExt cx="9144000" cy="420086"/>
          </a:xfrm>
        </p:grpSpPr>
        <p:sp>
          <p:nvSpPr>
            <p:cNvPr id="63498" name="直接连接符 3"/>
            <p:cNvSpPr>
              <a:spLocks noChangeShapeType="1"/>
            </p:cNvSpPr>
            <p:nvPr/>
          </p:nvSpPr>
          <p:spPr bwMode="auto">
            <a:xfrm>
              <a:off x="4859338" y="210836"/>
              <a:ext cx="4284662" cy="1"/>
            </a:xfrm>
            <a:prstGeom prst="line">
              <a:avLst/>
            </a:prstGeom>
            <a:noFill/>
            <a:ln w="9525">
              <a:solidFill>
                <a:srgbClr val="A71F13"/>
              </a:solidFill>
              <a:bevel/>
            </a:ln>
          </p:spPr>
          <p:txBody>
            <a:bodyPr/>
            <a:lstStyle/>
            <a:p>
              <a:endParaRPr lang="zh-CN" altLang="en-US"/>
            </a:p>
          </p:txBody>
        </p:sp>
        <p:pic>
          <p:nvPicPr>
            <p:cNvPr id="63499"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0"/>
              <a:ext cx="420086" cy="420086"/>
            </a:xfrm>
            <a:prstGeom prst="rect">
              <a:avLst/>
            </a:prstGeom>
            <a:noFill/>
            <a:ln w="9525">
              <a:noFill/>
              <a:miter lim="800000"/>
              <a:headEnd/>
              <a:tailEnd/>
            </a:ln>
          </p:spPr>
        </p:pic>
        <p:sp>
          <p:nvSpPr>
            <p:cNvPr id="63500" name="直接连接符 5"/>
            <p:cNvSpPr>
              <a:spLocks noChangeShapeType="1"/>
            </p:cNvSpPr>
            <p:nvPr/>
          </p:nvSpPr>
          <p:spPr bwMode="auto">
            <a:xfrm>
              <a:off x="0" y="210836"/>
              <a:ext cx="4284663" cy="1"/>
            </a:xfrm>
            <a:prstGeom prst="line">
              <a:avLst/>
            </a:prstGeom>
            <a:noFill/>
            <a:ln w="9525">
              <a:solidFill>
                <a:srgbClr val="A71F13"/>
              </a:solidFill>
              <a:bevel/>
            </a:ln>
          </p:spPr>
          <p:txBody>
            <a:bodyPr/>
            <a:lstStyle/>
            <a:p>
              <a:endParaRPr lang="zh-CN" altLang="en-US"/>
            </a:p>
          </p:txBody>
        </p:sp>
      </p:grpSp>
      <p:sp>
        <p:nvSpPr>
          <p:cNvPr id="52232" name="Rectangle 3"/>
          <p:cNvSpPr>
            <a:spLocks noGrp="1" noChangeArrowheads="1"/>
          </p:cNvSpPr>
          <p:nvPr/>
        </p:nvSpPr>
        <p:spPr bwMode="auto">
          <a:xfrm>
            <a:off x="468313" y="1209675"/>
            <a:ext cx="8229600" cy="4527550"/>
          </a:xfrm>
          <a:prstGeom prst="rect">
            <a:avLst/>
          </a:prstGeom>
          <a:noFill/>
          <a:ln w="9525">
            <a:noFill/>
            <a:miter lim="800000"/>
          </a:ln>
        </p:spPr>
        <p:txBody>
          <a:bodyPr/>
          <a:lstStyle/>
          <a:p>
            <a:pPr marL="358775" eaLnBrk="1" hangingPunct="1">
              <a:spcBef>
                <a:spcPts val="600"/>
              </a:spcBef>
              <a:buSzPct val="60000"/>
              <a:buFont typeface="Wingdings" panose="05000000000000000000" pitchFamily="2" charset="2"/>
              <a:buChar char="l"/>
            </a:pPr>
            <a:r>
              <a:rPr lang="en-US" altLang="zh-CN" sz="2400" dirty="0">
                <a:sym typeface="Calibri" panose="020F0502020204030204" pitchFamily="34" charset="0"/>
              </a:rPr>
              <a:t>  in various sizes and shapes. </a:t>
            </a:r>
            <a:endParaRPr lang="zh-CN" altLang="en-US" sz="2400" dirty="0">
              <a:sym typeface="Calibri" panose="020F0502020204030204" pitchFamily="34" charset="0"/>
            </a:endParaRPr>
          </a:p>
          <a:p>
            <a:pPr marL="358775" eaLnBrk="1" hangingPunct="1">
              <a:spcBef>
                <a:spcPts val="600"/>
              </a:spcBef>
              <a:buSzPct val="60000"/>
              <a:buFont typeface="Wingdings" panose="05000000000000000000" pitchFamily="2" charset="2"/>
              <a:buChar char="l"/>
            </a:pPr>
            <a:r>
              <a:rPr lang="en-US" altLang="zh-CN" sz="2400" dirty="0">
                <a:sym typeface="Calibri" panose="020F0502020204030204" pitchFamily="34" charset="0"/>
              </a:rPr>
              <a:t>  Some resemble towers, others pavilions and others are </a:t>
            </a:r>
            <a:endParaRPr lang="en-US" altLang="zh-CN" sz="2400" dirty="0" smtClean="0">
              <a:sym typeface="Calibri" panose="020F0502020204030204" pitchFamily="34" charset="0"/>
            </a:endParaRPr>
          </a:p>
          <a:p>
            <a:pPr marL="358775" eaLnBrk="1" hangingPunct="1">
              <a:spcBef>
                <a:spcPts val="600"/>
              </a:spcBef>
              <a:buSzPct val="60000"/>
            </a:pPr>
            <a:r>
              <a:rPr lang="en-US" altLang="zh-CN" sz="2400" dirty="0">
                <a:sym typeface="Calibri" panose="020F0502020204030204" pitchFamily="34" charset="0"/>
              </a:rPr>
              <a:t> </a:t>
            </a:r>
            <a:r>
              <a:rPr lang="en-US" altLang="zh-CN" sz="2400" dirty="0" smtClean="0">
                <a:sym typeface="Calibri" panose="020F0502020204030204" pitchFamily="34" charset="0"/>
              </a:rPr>
              <a:t>   similar </a:t>
            </a:r>
            <a:r>
              <a:rPr lang="en-US" altLang="zh-CN" sz="2400" dirty="0">
                <a:sym typeface="Calibri" panose="020F0502020204030204" pitchFamily="34" charset="0"/>
              </a:rPr>
              <a:t>to pyramids. </a:t>
            </a:r>
            <a:endParaRPr lang="en-US" altLang="zh-CN" sz="2400" dirty="0">
              <a:sym typeface="Calibri" panose="020F0502020204030204" pitchFamily="34" charset="0"/>
            </a:endParaRPr>
          </a:p>
          <a:p>
            <a:pPr marL="358775" eaLnBrk="1" hangingPunct="1">
              <a:spcBef>
                <a:spcPts val="600"/>
              </a:spcBef>
              <a:buSzPct val="60000"/>
              <a:buFont typeface="Wingdings" panose="05000000000000000000" pitchFamily="2" charset="2"/>
              <a:buChar char="l"/>
            </a:pPr>
            <a:r>
              <a:rPr lang="en-US" altLang="zh-CN" sz="2400" dirty="0">
                <a:sym typeface="Calibri" panose="020F0502020204030204" pitchFamily="34" charset="0"/>
              </a:rPr>
              <a:t>  Some stand alone, and others have been built in clusters.</a:t>
            </a:r>
            <a:endParaRPr lang="zh-CN" altLang="en-US" sz="2400" dirty="0">
              <a:sym typeface="Calibri" panose="020F0502020204030204" pitchFamily="34" charset="0"/>
            </a:endParaRPr>
          </a:p>
        </p:txBody>
      </p:sp>
      <p:pic>
        <p:nvPicPr>
          <p:cNvPr id="63494" name="Picture 7" descr="大理三塔图片"/>
          <p:cNvPicPr>
            <a:picLocks noChangeAspect="1" noChangeArrowheads="1"/>
          </p:cNvPicPr>
          <p:nvPr/>
        </p:nvPicPr>
        <p:blipFill>
          <a:blip r:embed="rId2"/>
          <a:srcRect/>
          <a:stretch>
            <a:fillRect/>
          </a:stretch>
        </p:blipFill>
        <p:spPr bwMode="auto">
          <a:xfrm>
            <a:off x="5707531" y="3214690"/>
            <a:ext cx="3111031" cy="2143123"/>
          </a:xfrm>
          <a:prstGeom prst="rect">
            <a:avLst/>
          </a:prstGeom>
          <a:noFill/>
          <a:ln w="9525">
            <a:noFill/>
            <a:miter lim="800000"/>
            <a:headEnd/>
            <a:tailEnd/>
          </a:ln>
        </p:spPr>
      </p:pic>
      <p:sp>
        <p:nvSpPr>
          <p:cNvPr id="63495" name="文本框 2"/>
          <p:cNvSpPr>
            <a:spLocks noChangeArrowheads="1"/>
          </p:cNvSpPr>
          <p:nvPr/>
        </p:nvSpPr>
        <p:spPr bwMode="auto">
          <a:xfrm>
            <a:off x="1058863" y="3001963"/>
            <a:ext cx="4521200" cy="2455862"/>
          </a:xfrm>
          <a:prstGeom prst="rect">
            <a:avLst/>
          </a:prstGeom>
          <a:noFill/>
          <a:ln w="9525">
            <a:noFill/>
            <a:miter lim="800000"/>
          </a:ln>
        </p:spPr>
        <p:txBody>
          <a:bodyPr>
            <a:spAutoFit/>
          </a:bodyPr>
          <a:lstStyle/>
          <a:p>
            <a:pPr>
              <a:lnSpc>
                <a:spcPct val="120000"/>
              </a:lnSpc>
            </a:pPr>
            <a:r>
              <a:rPr lang="en-US" altLang="zh-CN" sz="2400" dirty="0">
                <a:solidFill>
                  <a:srgbClr val="CC6600"/>
                </a:solidFill>
                <a:sym typeface="宋体" panose="02010600030101010101" pitchFamily="2" charset="-122"/>
              </a:rPr>
              <a:t>Tower-style pagodas (</a:t>
            </a:r>
            <a:r>
              <a:rPr lang="en-US" sz="2400" dirty="0" err="1">
                <a:solidFill>
                  <a:srgbClr val="CC6600"/>
                </a:solidFill>
                <a:sym typeface="宋体" panose="02010600030101010101" pitchFamily="2" charset="-122"/>
              </a:rPr>
              <a:t>楼阁塔</a:t>
            </a:r>
            <a:r>
              <a:rPr lang="en-US" altLang="zh-CN" sz="2400" dirty="0">
                <a:solidFill>
                  <a:srgbClr val="CC6600"/>
                </a:solidFill>
                <a:sym typeface="宋体" panose="02010600030101010101" pitchFamily="2" charset="-122"/>
              </a:rPr>
              <a:t>)</a:t>
            </a:r>
            <a:endParaRPr lang="zh-CN" altLang="en-US" sz="2400" dirty="0">
              <a:solidFill>
                <a:srgbClr val="CC6600"/>
              </a:solidFill>
              <a:sym typeface="宋体" panose="02010600030101010101" pitchFamily="2" charset="-122"/>
            </a:endParaRPr>
          </a:p>
          <a:p>
            <a:pPr>
              <a:lnSpc>
                <a:spcPct val="120000"/>
              </a:lnSpc>
            </a:pPr>
            <a:r>
              <a:rPr lang="en-US" altLang="zh-CN" sz="2400" dirty="0">
                <a:solidFill>
                  <a:srgbClr val="CC6600"/>
                </a:solidFill>
                <a:sym typeface="宋体" panose="02010600030101010101" pitchFamily="2" charset="-122"/>
              </a:rPr>
              <a:t>Multi-</a:t>
            </a:r>
            <a:r>
              <a:rPr lang="en-US" altLang="zh-CN" sz="2400" dirty="0" err="1">
                <a:solidFill>
                  <a:srgbClr val="CC6600"/>
                </a:solidFill>
                <a:sym typeface="宋体" panose="02010600030101010101" pitchFamily="2" charset="-122"/>
              </a:rPr>
              <a:t>eaved</a:t>
            </a:r>
            <a:r>
              <a:rPr lang="en-US" altLang="zh-CN" sz="2400" dirty="0">
                <a:solidFill>
                  <a:srgbClr val="CC6600"/>
                </a:solidFill>
                <a:sym typeface="宋体" panose="02010600030101010101" pitchFamily="2" charset="-122"/>
              </a:rPr>
              <a:t> pagodas (</a:t>
            </a:r>
            <a:r>
              <a:rPr lang="en-US" sz="2400" dirty="0" err="1">
                <a:solidFill>
                  <a:srgbClr val="CC6600"/>
                </a:solidFill>
                <a:sym typeface="宋体" panose="02010600030101010101" pitchFamily="2" charset="-122"/>
              </a:rPr>
              <a:t>密檐式塔</a:t>
            </a:r>
            <a:r>
              <a:rPr lang="en-US" altLang="zh-CN" sz="2400" dirty="0">
                <a:solidFill>
                  <a:srgbClr val="CC6600"/>
                </a:solidFill>
                <a:sym typeface="宋体" panose="02010600030101010101" pitchFamily="2" charset="-122"/>
              </a:rPr>
              <a:t>)</a:t>
            </a:r>
            <a:endParaRPr lang="zh-CN" altLang="en-US" sz="2400" dirty="0">
              <a:solidFill>
                <a:srgbClr val="CC6600"/>
              </a:solidFill>
              <a:sym typeface="宋体" panose="02010600030101010101" pitchFamily="2" charset="-122"/>
            </a:endParaRPr>
          </a:p>
          <a:p>
            <a:pPr>
              <a:lnSpc>
                <a:spcPct val="120000"/>
              </a:lnSpc>
            </a:pPr>
            <a:r>
              <a:rPr lang="en-US" altLang="zh-CN" sz="2400" dirty="0">
                <a:solidFill>
                  <a:srgbClr val="CC6600"/>
                </a:solidFill>
                <a:sym typeface="宋体" panose="02010600030101010101" pitchFamily="2" charset="-122"/>
              </a:rPr>
              <a:t>Pavilion (or one-story )pagodas </a:t>
            </a:r>
            <a:endParaRPr lang="en-US" altLang="zh-CN" sz="2400" dirty="0">
              <a:solidFill>
                <a:srgbClr val="CC6600"/>
              </a:solidFill>
              <a:sym typeface="宋体" panose="02010600030101010101" pitchFamily="2" charset="-122"/>
            </a:endParaRPr>
          </a:p>
          <a:p>
            <a:pPr>
              <a:lnSpc>
                <a:spcPct val="120000"/>
              </a:lnSpc>
            </a:pPr>
            <a:r>
              <a:rPr lang="en-US" altLang="zh-CN" sz="2400" dirty="0" err="1">
                <a:solidFill>
                  <a:srgbClr val="CC6600"/>
                </a:solidFill>
                <a:sym typeface="宋体" panose="02010600030101010101" pitchFamily="2" charset="-122"/>
              </a:rPr>
              <a:t>Lamaist</a:t>
            </a:r>
            <a:r>
              <a:rPr lang="en-US" altLang="zh-CN" sz="2400" dirty="0">
                <a:solidFill>
                  <a:srgbClr val="CC6600"/>
                </a:solidFill>
                <a:sym typeface="宋体" panose="02010600030101010101" pitchFamily="2" charset="-122"/>
              </a:rPr>
              <a:t> pagodas (</a:t>
            </a:r>
            <a:r>
              <a:rPr lang="en-US" sz="2400" dirty="0" err="1">
                <a:solidFill>
                  <a:srgbClr val="CC6600"/>
                </a:solidFill>
                <a:sym typeface="宋体" panose="02010600030101010101" pitchFamily="2" charset="-122"/>
              </a:rPr>
              <a:t>喇嘛塔</a:t>
            </a:r>
            <a:r>
              <a:rPr lang="en-US" altLang="zh-CN" sz="2400" dirty="0">
                <a:solidFill>
                  <a:srgbClr val="CC6600"/>
                </a:solidFill>
                <a:sym typeface="宋体" panose="02010600030101010101" pitchFamily="2" charset="-122"/>
              </a:rPr>
              <a:t>)</a:t>
            </a:r>
            <a:endParaRPr lang="en-US" altLang="zh-CN" sz="2400" b="1" dirty="0">
              <a:solidFill>
                <a:srgbClr val="CC6600"/>
              </a:solidFill>
              <a:sym typeface="宋体" panose="02010600030101010101" pitchFamily="2" charset="-122"/>
            </a:endParaRPr>
          </a:p>
          <a:p>
            <a:pPr>
              <a:lnSpc>
                <a:spcPct val="120000"/>
              </a:lnSpc>
            </a:pPr>
            <a:endParaRPr lang="zh-CN" altLang="en-US" sz="1600" b="1" dirty="0">
              <a:solidFill>
                <a:srgbClr val="000000"/>
              </a:solidFill>
              <a:sym typeface="宋体" panose="02010600030101010101" pitchFamily="2" charset="-122"/>
            </a:endParaRPr>
          </a:p>
          <a:p>
            <a:pPr>
              <a:lnSpc>
                <a:spcPct val="120000"/>
              </a:lnSpc>
            </a:pPr>
            <a:endParaRPr lang="zh-CN" altLang="en-US" sz="1600" dirty="0">
              <a:solidFill>
                <a:srgbClr val="772C03"/>
              </a:solidFill>
              <a:latin typeface="Arial" panose="020B0604020202020204" pitchFamily="34" charset="0"/>
              <a:ea typeface="微软雅黑" panose="020B0503020204020204" pitchFamily="34" charset="-122"/>
              <a:sym typeface="Arial" panose="020B0604020202020204" pitchFamily="34" charset="0"/>
            </a:endParaRPr>
          </a:p>
        </p:txBody>
      </p:sp>
      <p:sp>
        <p:nvSpPr>
          <p:cNvPr id="63496" name="文本框 4"/>
          <p:cNvSpPr>
            <a:spLocks noChangeArrowheads="1"/>
          </p:cNvSpPr>
          <p:nvPr/>
        </p:nvSpPr>
        <p:spPr bwMode="auto">
          <a:xfrm>
            <a:off x="827088" y="669925"/>
            <a:ext cx="3903662" cy="603250"/>
          </a:xfrm>
          <a:prstGeom prst="rect">
            <a:avLst/>
          </a:prstGeom>
          <a:noFill/>
          <a:ln w="9525">
            <a:noFill/>
            <a:miter lim="800000"/>
          </a:ln>
        </p:spPr>
        <p:txBody>
          <a:bodyPr>
            <a:spAutoFit/>
          </a:bodyPr>
          <a:lstStyle/>
          <a:p>
            <a:pPr>
              <a:lnSpc>
                <a:spcPct val="120000"/>
              </a:lnSpc>
            </a:pPr>
            <a:r>
              <a:rPr lang="en-US" altLang="zh-CN" sz="2800" b="1">
                <a:solidFill>
                  <a:srgbClr val="974806"/>
                </a:solidFill>
                <a:sym typeface="宋体" panose="02010600030101010101" pitchFamily="2" charset="-122"/>
              </a:rPr>
              <a:t>Pagodas</a:t>
            </a:r>
            <a:endParaRPr lang="en-US" altLang="zh-CN" sz="2800" b="1">
              <a:solidFill>
                <a:srgbClr val="974806"/>
              </a:solidFill>
              <a:sym typeface="Calibri" panose="020F0502020204030204" pitchFamily="34" charset="0"/>
            </a:endParaRPr>
          </a:p>
        </p:txBody>
      </p:sp>
      <p:sp>
        <p:nvSpPr>
          <p:cNvPr id="63497" name="TextBox 8"/>
          <p:cNvSpPr>
            <a:spLocks noChangeArrowheads="1"/>
          </p:cNvSpPr>
          <p:nvPr/>
        </p:nvSpPr>
        <p:spPr bwMode="auto">
          <a:xfrm>
            <a:off x="-69850" y="55563"/>
            <a:ext cx="7632700" cy="639762"/>
          </a:xfrm>
          <a:prstGeom prst="rect">
            <a:avLst/>
          </a:prstGeom>
          <a:noFill/>
          <a:ln w="9525">
            <a:noFill/>
            <a:miter lim="800000"/>
          </a:ln>
        </p:spPr>
        <p:txBody>
          <a:bodyPr>
            <a:spAutoFit/>
          </a:bodyPr>
          <a:lstStyle/>
          <a:p>
            <a:pPr algn="ctr" eaLnBrk="1" hangingPunct="1">
              <a:lnSpc>
                <a:spcPct val="120000"/>
              </a:lnSpc>
            </a:pPr>
            <a:r>
              <a:rPr lang="en-US" altLang="zh-CN" sz="3000" b="1">
                <a:solidFill>
                  <a:srgbClr val="974806"/>
                </a:solidFill>
                <a:latin typeface="Aharoni" panose="02010803020104030203" pitchFamily="2" charset="-79"/>
                <a:sym typeface="Aharoni" panose="02010803020104030203" pitchFamily="2" charset="-79"/>
              </a:rPr>
              <a:t>Typical</a:t>
            </a:r>
            <a:r>
              <a:rPr lang="en-US" altLang="zh-CN" sz="3000">
                <a:solidFill>
                  <a:srgbClr val="772C03"/>
                </a:solidFill>
                <a:latin typeface="Aharoni" panose="02010803020104030203" pitchFamily="2" charset="-79"/>
                <a:ea typeface="经典繁毛楷" panose="02010600030101010101" charset="-122"/>
                <a:sym typeface="Aharoni" panose="02010803020104030203" pitchFamily="2" charset="-79"/>
              </a:rPr>
              <a:t> </a:t>
            </a:r>
            <a:r>
              <a:rPr lang="en-US" altLang="zh-CN" sz="3000" b="1">
                <a:solidFill>
                  <a:srgbClr val="974806"/>
                </a:solidFill>
                <a:latin typeface="Aharoni" panose="02010803020104030203" pitchFamily="2" charset="-79"/>
                <a:sym typeface="Aharoni" panose="02010803020104030203" pitchFamily="2" charset="-79"/>
              </a:rPr>
              <a:t>Chinese</a:t>
            </a:r>
            <a:r>
              <a:rPr lang="en-US" altLang="zh-CN" sz="3000">
                <a:solidFill>
                  <a:srgbClr val="772C03"/>
                </a:solidFill>
                <a:latin typeface="Aharoni" panose="02010803020104030203" pitchFamily="2" charset="-79"/>
                <a:ea typeface="经典繁毛楷" panose="02010600030101010101" charset="-122"/>
                <a:sym typeface="Aharoni" panose="02010803020104030203" pitchFamily="2" charset="-79"/>
              </a:rPr>
              <a:t> </a:t>
            </a:r>
            <a:r>
              <a:rPr lang="en-US" altLang="zh-CN" sz="3000" b="1">
                <a:solidFill>
                  <a:srgbClr val="974806"/>
                </a:solidFill>
                <a:latin typeface="Aharoni" panose="02010803020104030203" pitchFamily="2" charset="-79"/>
                <a:sym typeface="Aharoni" panose="02010803020104030203" pitchFamily="2" charset="-79"/>
              </a:rPr>
              <a:t>structure</a:t>
            </a:r>
            <a:r>
              <a:rPr lang="en-US" altLang="zh-CN" sz="3000">
                <a:solidFill>
                  <a:srgbClr val="772C03"/>
                </a:solidFill>
                <a:latin typeface="Aharoni" panose="02010803020104030203" pitchFamily="2" charset="-79"/>
                <a:ea typeface="经典繁毛楷" panose="02010600030101010101" charset="-122"/>
                <a:sym typeface="Aharoni" panose="02010803020104030203" pitchFamily="2" charset="-79"/>
              </a:rPr>
              <a:t> </a:t>
            </a:r>
            <a:r>
              <a:rPr lang="en-US" altLang="zh-CN" sz="3000" b="1">
                <a:solidFill>
                  <a:srgbClr val="974806"/>
                </a:solidFill>
                <a:latin typeface="Aharoni" panose="02010803020104030203" pitchFamily="2" charset="-79"/>
                <a:sym typeface="Aharoni" panose="02010803020104030203" pitchFamily="2" charset="-79"/>
              </a:rPr>
              <a:t>and</a:t>
            </a:r>
            <a:r>
              <a:rPr lang="en-US" altLang="zh-CN" sz="3000">
                <a:solidFill>
                  <a:srgbClr val="772C03"/>
                </a:solidFill>
                <a:latin typeface="Aharoni" panose="02010803020104030203" pitchFamily="2" charset="-79"/>
                <a:ea typeface="经典繁毛楷" panose="02010600030101010101" charset="-122"/>
                <a:sym typeface="Aharoni" panose="02010803020104030203" pitchFamily="2" charset="-79"/>
              </a:rPr>
              <a:t> </a:t>
            </a:r>
            <a:r>
              <a:rPr lang="en-US" altLang="zh-CN" sz="3000" b="1">
                <a:solidFill>
                  <a:srgbClr val="974806"/>
                </a:solidFill>
                <a:latin typeface="Aharoni" panose="02010803020104030203" pitchFamily="2" charset="-79"/>
                <a:sym typeface="Aharoni" panose="02010803020104030203" pitchFamily="2" charset="-79"/>
              </a:rPr>
              <a:t>ornament</a:t>
            </a:r>
            <a:endParaRPr lang="en-US" altLang="zh-CN" sz="3000" b="1">
              <a:solidFill>
                <a:srgbClr val="974806"/>
              </a:solidFill>
              <a:latin typeface="Aharoni" panose="02010803020104030203" pitchFamily="2" charset="-79"/>
              <a:sym typeface="Aharoni" panose="02010803020104030203" pitchFamily="2" charset="-79"/>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2232">
                                            <p:txEl>
                                              <p:pRg st="0" end="0"/>
                                            </p:txEl>
                                          </p:spTgt>
                                        </p:tgtEl>
                                        <p:attrNameLst>
                                          <p:attrName>style.visibility</p:attrName>
                                        </p:attrNameLst>
                                      </p:cBhvr>
                                      <p:to>
                                        <p:strVal val="visible"/>
                                      </p:to>
                                    </p:set>
                                    <p:anim calcmode="lin" valueType="num">
                                      <p:cBhvr>
                                        <p:cTn id="7" dur="500" fill="hold"/>
                                        <p:tgtEl>
                                          <p:spTgt spid="52232">
                                            <p:txEl>
                                              <p:pRg st="0" end="0"/>
                                            </p:txEl>
                                          </p:spTgt>
                                        </p:tgtEl>
                                        <p:attrNameLst>
                                          <p:attrName>ppt_x</p:attrName>
                                        </p:attrNameLst>
                                      </p:cBhvr>
                                      <p:tavLst>
                                        <p:tav tm="0">
                                          <p:val>
                                            <p:strVal val="#ppt_x"/>
                                          </p:val>
                                        </p:tav>
                                        <p:tav tm="100000">
                                          <p:val>
                                            <p:strVal val="#ppt_x"/>
                                          </p:val>
                                        </p:tav>
                                      </p:tavLst>
                                    </p:anim>
                                    <p:anim calcmode="lin" valueType="num">
                                      <p:cBhvr>
                                        <p:cTn id="8" dur="500" fill="hold"/>
                                        <p:tgtEl>
                                          <p:spTgt spid="5223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2232">
                                            <p:txEl>
                                              <p:pRg st="1" end="1"/>
                                            </p:txEl>
                                          </p:spTgt>
                                        </p:tgtEl>
                                        <p:attrNameLst>
                                          <p:attrName>style.visibility</p:attrName>
                                        </p:attrNameLst>
                                      </p:cBhvr>
                                      <p:to>
                                        <p:strVal val="visible"/>
                                      </p:to>
                                    </p:set>
                                    <p:anim calcmode="lin" valueType="num">
                                      <p:cBhvr>
                                        <p:cTn id="13" dur="500" fill="hold"/>
                                        <p:tgtEl>
                                          <p:spTgt spid="52232">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5223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2232">
                                            <p:txEl>
                                              <p:pRg st="2" end="2"/>
                                            </p:txEl>
                                          </p:spTgt>
                                        </p:tgtEl>
                                        <p:attrNameLst>
                                          <p:attrName>style.visibility</p:attrName>
                                        </p:attrNameLst>
                                      </p:cBhvr>
                                      <p:to>
                                        <p:strVal val="visible"/>
                                      </p:to>
                                    </p:set>
                                    <p:anim calcmode="lin" valueType="num">
                                      <p:cBhvr>
                                        <p:cTn id="19" dur="500" fill="hold"/>
                                        <p:tgtEl>
                                          <p:spTgt spid="52232">
                                            <p:txEl>
                                              <p:pRg st="2" end="2"/>
                                            </p:txEl>
                                          </p:spTgt>
                                        </p:tgtEl>
                                        <p:attrNameLst>
                                          <p:attrName>ppt_x</p:attrName>
                                        </p:attrNameLst>
                                      </p:cBhvr>
                                      <p:tavLst>
                                        <p:tav tm="0">
                                          <p:val>
                                            <p:strVal val="#ppt_x"/>
                                          </p:val>
                                        </p:tav>
                                        <p:tav tm="100000">
                                          <p:val>
                                            <p:strVal val="#ppt_x"/>
                                          </p:val>
                                        </p:tav>
                                      </p:tavLst>
                                    </p:anim>
                                    <p:anim calcmode="lin" valueType="num">
                                      <p:cBhvr>
                                        <p:cTn id="20" dur="500" fill="hold"/>
                                        <p:tgtEl>
                                          <p:spTgt spid="5223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2232">
                                            <p:txEl>
                                              <p:pRg st="3" end="3"/>
                                            </p:txEl>
                                          </p:spTgt>
                                        </p:tgtEl>
                                        <p:attrNameLst>
                                          <p:attrName>style.visibility</p:attrName>
                                        </p:attrNameLst>
                                      </p:cBhvr>
                                      <p:to>
                                        <p:strVal val="visible"/>
                                      </p:to>
                                    </p:set>
                                    <p:anim calcmode="lin" valueType="num">
                                      <p:cBhvr>
                                        <p:cTn id="25" dur="500" fill="hold"/>
                                        <p:tgtEl>
                                          <p:spTgt spid="52232">
                                            <p:txEl>
                                              <p:pRg st="3" end="3"/>
                                            </p:txEl>
                                          </p:spTgt>
                                        </p:tgtEl>
                                        <p:attrNameLst>
                                          <p:attrName>ppt_x</p:attrName>
                                        </p:attrNameLst>
                                      </p:cBhvr>
                                      <p:tavLst>
                                        <p:tav tm="0">
                                          <p:val>
                                            <p:strVal val="#ppt_x"/>
                                          </p:val>
                                        </p:tav>
                                        <p:tav tm="100000">
                                          <p:val>
                                            <p:strVal val="#ppt_x"/>
                                          </p:val>
                                        </p:tav>
                                      </p:tavLst>
                                    </p:anim>
                                    <p:anim calcmode="lin" valueType="num">
                                      <p:cBhvr>
                                        <p:cTn id="26" dur="500" fill="hold"/>
                                        <p:tgtEl>
                                          <p:spTgt spid="5223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 presetClass="entr" presetSubtype="10" fill="hold" grpId="0" nodeType="clickEffect">
                                  <p:stCondLst>
                                    <p:cond delay="0"/>
                                  </p:stCondLst>
                                  <p:childTnLst>
                                    <p:set>
                                      <p:cBhvr>
                                        <p:cTn id="30" dur="1" fill="hold">
                                          <p:stCondLst>
                                            <p:cond delay="0"/>
                                          </p:stCondLst>
                                        </p:cTn>
                                        <p:tgtEl>
                                          <p:spTgt spid="63495"/>
                                        </p:tgtEl>
                                        <p:attrNameLst>
                                          <p:attrName>style.visibility</p:attrName>
                                        </p:attrNameLst>
                                      </p:cBhvr>
                                      <p:to>
                                        <p:strVal val="visible"/>
                                      </p:to>
                                    </p:set>
                                    <p:animEffect transition="in" filter="checkerboard(across)">
                                      <p:cBhvr>
                                        <p:cTn id="31" dur="500"/>
                                        <p:tgtEl>
                                          <p:spTgt spid="63495"/>
                                        </p:tgtEl>
                                      </p:cBhvr>
                                    </p:animEffect>
                                  </p:childTnLst>
                                </p:cTn>
                              </p:par>
                              <p:par>
                                <p:cTn id="32" presetID="17" presetClass="entr" presetSubtype="10" fill="hold" nodeType="withEffect">
                                  <p:stCondLst>
                                    <p:cond delay="0"/>
                                  </p:stCondLst>
                                  <p:childTnLst>
                                    <p:set>
                                      <p:cBhvr>
                                        <p:cTn id="33" dur="1" fill="hold">
                                          <p:stCondLst>
                                            <p:cond delay="0"/>
                                          </p:stCondLst>
                                        </p:cTn>
                                        <p:tgtEl>
                                          <p:spTgt spid="63494"/>
                                        </p:tgtEl>
                                        <p:attrNameLst>
                                          <p:attrName>style.visibility</p:attrName>
                                        </p:attrNameLst>
                                      </p:cBhvr>
                                      <p:to>
                                        <p:strVal val="visible"/>
                                      </p:to>
                                    </p:set>
                                    <p:anim calcmode="lin" valueType="num">
                                      <p:cBhvr>
                                        <p:cTn id="34" dur="500" fill="hold"/>
                                        <p:tgtEl>
                                          <p:spTgt spid="63494"/>
                                        </p:tgtEl>
                                        <p:attrNameLst>
                                          <p:attrName>ppt_w</p:attrName>
                                        </p:attrNameLst>
                                      </p:cBhvr>
                                      <p:tavLst>
                                        <p:tav tm="0">
                                          <p:val>
                                            <p:fltVal val="0"/>
                                          </p:val>
                                        </p:tav>
                                        <p:tav tm="100000">
                                          <p:val>
                                            <p:strVal val="#ppt_w"/>
                                          </p:val>
                                        </p:tav>
                                      </p:tavLst>
                                    </p:anim>
                                    <p:anim calcmode="lin" valueType="num">
                                      <p:cBhvr>
                                        <p:cTn id="35" dur="500" fill="hold"/>
                                        <p:tgtEl>
                                          <p:spTgt spid="6349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515" name="组合 2"/>
          <p:cNvGrpSpPr/>
          <p:nvPr/>
        </p:nvGrpSpPr>
        <p:grpSpPr bwMode="auto">
          <a:xfrm>
            <a:off x="0" y="436563"/>
            <a:ext cx="9144000" cy="420687"/>
            <a:chOff x="0" y="0"/>
            <a:chExt cx="9144000" cy="420086"/>
          </a:xfrm>
        </p:grpSpPr>
        <p:sp>
          <p:nvSpPr>
            <p:cNvPr id="64521" name="直接连接符 14"/>
            <p:cNvSpPr>
              <a:spLocks noChangeShapeType="1"/>
            </p:cNvSpPr>
            <p:nvPr/>
          </p:nvSpPr>
          <p:spPr bwMode="auto">
            <a:xfrm>
              <a:off x="4859338" y="210836"/>
              <a:ext cx="4284662" cy="1"/>
            </a:xfrm>
            <a:prstGeom prst="line">
              <a:avLst/>
            </a:prstGeom>
            <a:noFill/>
            <a:ln w="9525">
              <a:solidFill>
                <a:srgbClr val="A71F13"/>
              </a:solidFill>
              <a:bevel/>
            </a:ln>
          </p:spPr>
          <p:txBody>
            <a:bodyPr/>
            <a:lstStyle/>
            <a:p>
              <a:endParaRPr lang="zh-CN" altLang="en-US"/>
            </a:p>
          </p:txBody>
        </p:sp>
        <p:pic>
          <p:nvPicPr>
            <p:cNvPr id="64522"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0"/>
              <a:ext cx="420086" cy="420086"/>
            </a:xfrm>
            <a:prstGeom prst="rect">
              <a:avLst/>
            </a:prstGeom>
            <a:noFill/>
            <a:ln w="9525">
              <a:noFill/>
              <a:miter lim="800000"/>
              <a:headEnd/>
              <a:tailEnd/>
            </a:ln>
          </p:spPr>
        </p:pic>
        <p:sp>
          <p:nvSpPr>
            <p:cNvPr id="64523" name="直接连接符 20"/>
            <p:cNvSpPr>
              <a:spLocks noChangeShapeType="1"/>
            </p:cNvSpPr>
            <p:nvPr/>
          </p:nvSpPr>
          <p:spPr bwMode="auto">
            <a:xfrm>
              <a:off x="0" y="210836"/>
              <a:ext cx="4284663" cy="1"/>
            </a:xfrm>
            <a:prstGeom prst="line">
              <a:avLst/>
            </a:prstGeom>
            <a:noFill/>
            <a:ln w="9525">
              <a:solidFill>
                <a:srgbClr val="A71F13"/>
              </a:solidFill>
              <a:bevel/>
            </a:ln>
          </p:spPr>
          <p:txBody>
            <a:bodyPr/>
            <a:lstStyle/>
            <a:p>
              <a:endParaRPr lang="zh-CN" altLang="en-US"/>
            </a:p>
          </p:txBody>
        </p:sp>
      </p:grpSp>
      <p:sp>
        <p:nvSpPr>
          <p:cNvPr id="64516" name="TextBox 8"/>
          <p:cNvSpPr>
            <a:spLocks noChangeArrowheads="1"/>
          </p:cNvSpPr>
          <p:nvPr/>
        </p:nvSpPr>
        <p:spPr bwMode="auto">
          <a:xfrm>
            <a:off x="34925" y="0"/>
            <a:ext cx="2501900" cy="639763"/>
          </a:xfrm>
          <a:prstGeom prst="rect">
            <a:avLst/>
          </a:prstGeom>
          <a:noFill/>
          <a:ln w="9525">
            <a:noFill/>
            <a:miter lim="800000"/>
          </a:ln>
        </p:spPr>
        <p:txBody>
          <a:bodyPr>
            <a:spAutoFit/>
          </a:bodyPr>
          <a:lstStyle/>
          <a:p>
            <a:pPr>
              <a:lnSpc>
                <a:spcPct val="120000"/>
              </a:lnSpc>
            </a:pPr>
            <a:r>
              <a:rPr lang="en-US" altLang="zh-CN" sz="3000" b="1">
                <a:solidFill>
                  <a:srgbClr val="974806"/>
                </a:solidFill>
                <a:latin typeface="Aharoni" panose="02010803020104030203" pitchFamily="2" charset="-79"/>
                <a:sym typeface="Aharoni" panose="02010803020104030203" pitchFamily="2" charset="-79"/>
              </a:rPr>
              <a:t>Pagodas</a:t>
            </a:r>
            <a:endParaRPr lang="zh-CN" altLang="en-US"/>
          </a:p>
        </p:txBody>
      </p:sp>
      <p:sp>
        <p:nvSpPr>
          <p:cNvPr id="53256" name="Rectangle 3"/>
          <p:cNvSpPr>
            <a:spLocks noChangeArrowheads="1"/>
          </p:cNvSpPr>
          <p:nvPr/>
        </p:nvSpPr>
        <p:spPr bwMode="auto">
          <a:xfrm>
            <a:off x="785813" y="1189038"/>
            <a:ext cx="7858125" cy="4525962"/>
          </a:xfrm>
          <a:prstGeom prst="rect">
            <a:avLst/>
          </a:prstGeom>
          <a:noFill/>
          <a:ln w="9525">
            <a:noFill/>
            <a:miter lim="800000"/>
          </a:ln>
        </p:spPr>
        <p:txBody>
          <a:bodyPr/>
          <a:lstStyle/>
          <a:p>
            <a:pPr>
              <a:lnSpc>
                <a:spcPct val="120000"/>
              </a:lnSpc>
              <a:spcBef>
                <a:spcPct val="20000"/>
              </a:spcBef>
              <a:spcAft>
                <a:spcPts val="600"/>
              </a:spcAft>
            </a:pPr>
            <a:endParaRPr lang="zh-CN" altLang="zh-CN" sz="2400" i="1">
              <a:sym typeface="宋体" panose="02010600030101010101" pitchFamily="2" charset="-122"/>
            </a:endParaRPr>
          </a:p>
        </p:txBody>
      </p:sp>
      <p:sp>
        <p:nvSpPr>
          <p:cNvPr id="53257" name="Rectangle 5"/>
          <p:cNvSpPr>
            <a:spLocks noGrp="1" noChangeArrowheads="1"/>
          </p:cNvSpPr>
          <p:nvPr/>
        </p:nvSpPr>
        <p:spPr bwMode="auto">
          <a:xfrm>
            <a:off x="428596" y="1285864"/>
            <a:ext cx="5562600" cy="3643338"/>
          </a:xfrm>
          <a:prstGeom prst="rect">
            <a:avLst/>
          </a:prstGeom>
          <a:noFill/>
          <a:ln w="9525">
            <a:noFill/>
            <a:miter lim="800000"/>
          </a:ln>
        </p:spPr>
        <p:txBody>
          <a:bodyPr/>
          <a:lstStyle/>
          <a:p>
            <a:pPr marL="342900" indent="-342900" eaLnBrk="1" hangingPunct="1">
              <a:spcBef>
                <a:spcPct val="20000"/>
              </a:spcBef>
              <a:spcAft>
                <a:spcPts val="1200"/>
              </a:spcAft>
              <a:defRPr/>
            </a:pPr>
            <a:r>
              <a:rPr lang="en-US" altLang="zh-CN" sz="2400" b="1" dirty="0">
                <a:solidFill>
                  <a:srgbClr val="CC6600"/>
                </a:solidFill>
                <a:sym typeface="Calibri" panose="020F0502020204030204" pitchFamily="34" charset="0"/>
              </a:rPr>
              <a:t>     Tower-style pagodas (</a:t>
            </a:r>
            <a:r>
              <a:rPr lang="en-US" sz="2400" b="1" dirty="0">
                <a:solidFill>
                  <a:srgbClr val="CC6600"/>
                </a:solidFill>
                <a:sym typeface="Calibri" panose="020F0502020204030204" pitchFamily="34" charset="0"/>
              </a:rPr>
              <a:t>楼阁塔</a:t>
            </a:r>
            <a:r>
              <a:rPr lang="en-US" altLang="zh-CN" sz="2400" b="1" dirty="0">
                <a:solidFill>
                  <a:srgbClr val="CC6600"/>
                </a:solidFill>
                <a:sym typeface="Calibri" panose="020F0502020204030204" pitchFamily="34" charset="0"/>
              </a:rPr>
              <a:t>)</a:t>
            </a:r>
            <a:r>
              <a:rPr lang="en-US" altLang="zh-CN" sz="2800" b="1" dirty="0">
                <a:solidFill>
                  <a:srgbClr val="CC6600"/>
                </a:solidFill>
                <a:sym typeface="Calibri" panose="020F0502020204030204" pitchFamily="34" charset="0"/>
              </a:rPr>
              <a:t> </a:t>
            </a:r>
            <a:endParaRPr lang="zh-CN" altLang="en-US" sz="2800" b="1" dirty="0">
              <a:solidFill>
                <a:srgbClr val="CC6600"/>
              </a:solidFill>
              <a:sym typeface="Calibri" panose="020F0502020204030204" pitchFamily="34" charset="0"/>
            </a:endParaRPr>
          </a:p>
          <a:p>
            <a:pPr marL="360045" eaLnBrk="1" hangingPunct="1">
              <a:spcBef>
                <a:spcPts val="600"/>
              </a:spcBef>
              <a:buSzPct val="60000"/>
              <a:buFont typeface="Wingdings" panose="05000000000000000000" pitchFamily="2" charset="2"/>
              <a:buChar char="l"/>
              <a:defRPr/>
            </a:pPr>
            <a:r>
              <a:rPr lang="en-US" altLang="zh-CN" sz="2400" dirty="0">
                <a:sym typeface="Calibri" panose="020F0502020204030204" pitchFamily="34" charset="0"/>
              </a:rPr>
              <a:t>  Multi-storey towers </a:t>
            </a:r>
            <a:endParaRPr lang="zh-CN" altLang="en-US" sz="2400" dirty="0">
              <a:sym typeface="Calibri" panose="020F0502020204030204" pitchFamily="34" charset="0"/>
            </a:endParaRPr>
          </a:p>
          <a:p>
            <a:pPr marL="360045" eaLnBrk="1" hangingPunct="1">
              <a:spcBef>
                <a:spcPts val="600"/>
              </a:spcBef>
              <a:buSzPct val="60000"/>
              <a:buFont typeface="Wingdings" panose="05000000000000000000" pitchFamily="2" charset="2"/>
              <a:buChar char="l"/>
              <a:defRPr/>
            </a:pPr>
            <a:r>
              <a:rPr lang="en-US" altLang="zh-CN" sz="2400" dirty="0">
                <a:sym typeface="Calibri" panose="020F0502020204030204" pitchFamily="34" charset="0"/>
              </a:rPr>
              <a:t>  Ying County Wooden Pagoda (</a:t>
            </a:r>
            <a:r>
              <a:rPr lang="zh-CN" altLang="en-US" sz="2400" dirty="0">
                <a:sym typeface="Calibri" panose="020F0502020204030204" pitchFamily="34" charset="0"/>
              </a:rPr>
              <a:t>应县</a:t>
            </a:r>
            <a:r>
              <a:rPr lang="zh-CN" altLang="en-US" sz="2400" dirty="0" smtClean="0">
                <a:sym typeface="Calibri" panose="020F0502020204030204" pitchFamily="34" charset="0"/>
              </a:rPr>
              <a:t>木</a:t>
            </a:r>
            <a:endParaRPr lang="en-US" altLang="zh-CN" sz="2400" dirty="0" smtClean="0">
              <a:sym typeface="Calibri" panose="020F0502020204030204" pitchFamily="34" charset="0"/>
            </a:endParaRPr>
          </a:p>
          <a:p>
            <a:pPr marL="360045" eaLnBrk="1" hangingPunct="1">
              <a:spcBef>
                <a:spcPts val="600"/>
              </a:spcBef>
              <a:buSzPct val="60000"/>
              <a:defRPr/>
            </a:pPr>
            <a:r>
              <a:rPr lang="en-US" altLang="zh-CN" sz="2400" dirty="0" smtClean="0">
                <a:sym typeface="Calibri" panose="020F0502020204030204" pitchFamily="34" charset="0"/>
              </a:rPr>
              <a:t>    </a:t>
            </a:r>
            <a:r>
              <a:rPr lang="zh-CN" altLang="en-US" sz="2400" dirty="0" smtClean="0">
                <a:sym typeface="Calibri" panose="020F0502020204030204" pitchFamily="34" charset="0"/>
              </a:rPr>
              <a:t>塔</a:t>
            </a:r>
            <a:r>
              <a:rPr lang="en-US" altLang="zh-CN" sz="2400" dirty="0">
                <a:sym typeface="Calibri" panose="020F0502020204030204" pitchFamily="34" charset="0"/>
              </a:rPr>
              <a:t>) : the oldest and tallest of this type; </a:t>
            </a:r>
            <a:endParaRPr lang="en-US" altLang="zh-CN" sz="2400" dirty="0" smtClean="0">
              <a:sym typeface="Calibri" panose="020F0502020204030204" pitchFamily="34" charset="0"/>
            </a:endParaRPr>
          </a:p>
          <a:p>
            <a:pPr marL="360045" eaLnBrk="1" hangingPunct="1">
              <a:spcBef>
                <a:spcPts val="600"/>
              </a:spcBef>
              <a:buSzPct val="60000"/>
              <a:defRPr/>
            </a:pPr>
            <a:r>
              <a:rPr lang="en-US" altLang="zh-CN" sz="2400" dirty="0">
                <a:sym typeface="Calibri" panose="020F0502020204030204" pitchFamily="34" charset="0"/>
              </a:rPr>
              <a:t> </a:t>
            </a:r>
            <a:r>
              <a:rPr lang="en-US" altLang="zh-CN" sz="2400" dirty="0" smtClean="0">
                <a:sym typeface="Calibri" panose="020F0502020204030204" pitchFamily="34" charset="0"/>
              </a:rPr>
              <a:t>   in </a:t>
            </a:r>
            <a:r>
              <a:rPr lang="en-US" altLang="zh-CN" sz="2400" dirty="0">
                <a:sym typeface="Calibri" panose="020F0502020204030204" pitchFamily="34" charset="0"/>
              </a:rPr>
              <a:t>Shanxi Province. </a:t>
            </a:r>
            <a:endParaRPr lang="zh-CN" altLang="en-US" sz="2400" dirty="0">
              <a:sym typeface="Calibri" panose="020F0502020204030204" pitchFamily="34" charset="0"/>
            </a:endParaRPr>
          </a:p>
          <a:p>
            <a:pPr marL="360045" eaLnBrk="1" hangingPunct="1">
              <a:spcBef>
                <a:spcPts val="600"/>
              </a:spcBef>
              <a:buSzPct val="60000"/>
              <a:buFont typeface="Wingdings" panose="05000000000000000000" pitchFamily="2" charset="2"/>
              <a:buChar char="l"/>
              <a:defRPr/>
            </a:pPr>
            <a:r>
              <a:rPr lang="en-US" altLang="zh-CN" sz="2400" dirty="0">
                <a:sym typeface="Calibri" panose="020F0502020204030204" pitchFamily="34" charset="0"/>
              </a:rPr>
              <a:t>  Built in 1056, 67.1-meter-high; </a:t>
            </a:r>
            <a:endParaRPr lang="en-US" altLang="zh-CN" sz="2400" dirty="0" smtClean="0">
              <a:sym typeface="Calibri" panose="020F0502020204030204" pitchFamily="34" charset="0"/>
            </a:endParaRPr>
          </a:p>
          <a:p>
            <a:pPr marL="360045" eaLnBrk="1" hangingPunct="1">
              <a:spcBef>
                <a:spcPts val="600"/>
              </a:spcBef>
              <a:buSzPct val="60000"/>
              <a:defRPr/>
            </a:pPr>
            <a:r>
              <a:rPr lang="en-US" altLang="zh-CN" sz="2400" dirty="0">
                <a:sym typeface="Calibri" panose="020F0502020204030204" pitchFamily="34" charset="0"/>
              </a:rPr>
              <a:t> </a:t>
            </a:r>
            <a:r>
              <a:rPr lang="en-US" altLang="zh-CN" sz="2400" dirty="0" smtClean="0">
                <a:sym typeface="Calibri" panose="020F0502020204030204" pitchFamily="34" charset="0"/>
              </a:rPr>
              <a:t>   octagonal </a:t>
            </a:r>
            <a:r>
              <a:rPr lang="en-US" altLang="zh-CN" sz="2400" dirty="0">
                <a:sym typeface="Calibri" panose="020F0502020204030204" pitchFamily="34" charset="0"/>
              </a:rPr>
              <a:t>structure of five stories</a:t>
            </a:r>
            <a:endParaRPr lang="en-US" altLang="zh-CN" sz="2400" dirty="0">
              <a:sym typeface="Calibri" panose="020F0502020204030204" pitchFamily="34" charset="0"/>
            </a:endParaRPr>
          </a:p>
        </p:txBody>
      </p:sp>
      <p:pic>
        <p:nvPicPr>
          <p:cNvPr id="53258" name="Picture 8" descr="200632763621458"/>
          <p:cNvPicPr>
            <a:picLocks noChangeAspect="1" noChangeArrowheads="1"/>
          </p:cNvPicPr>
          <p:nvPr/>
        </p:nvPicPr>
        <p:blipFill>
          <a:blip r:embed="rId2"/>
          <a:srcRect/>
          <a:stretch>
            <a:fillRect/>
          </a:stretch>
        </p:blipFill>
        <p:spPr bwMode="auto">
          <a:xfrm>
            <a:off x="6143636" y="1428740"/>
            <a:ext cx="2693988" cy="33416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2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3257">
                                            <p:txEl>
                                              <p:pRg st="0" end="0"/>
                                            </p:txEl>
                                          </p:spTgt>
                                        </p:tgtEl>
                                        <p:attrNameLst>
                                          <p:attrName>style.visibility</p:attrName>
                                        </p:attrNameLst>
                                      </p:cBhvr>
                                      <p:to>
                                        <p:strVal val="visible"/>
                                      </p:to>
                                    </p:set>
                                    <p:anim calcmode="lin" valueType="num">
                                      <p:cBhvr>
                                        <p:cTn id="11" dur="500" fill="hold"/>
                                        <p:tgtEl>
                                          <p:spTgt spid="53257">
                                            <p:txEl>
                                              <p:pRg st="0" end="0"/>
                                            </p:txEl>
                                          </p:spTgt>
                                        </p:tgtEl>
                                        <p:attrNameLst>
                                          <p:attrName>ppt_x</p:attrName>
                                        </p:attrNameLst>
                                      </p:cBhvr>
                                      <p:tavLst>
                                        <p:tav tm="0">
                                          <p:val>
                                            <p:strVal val="#ppt_x"/>
                                          </p:val>
                                        </p:tav>
                                        <p:tav tm="100000">
                                          <p:val>
                                            <p:strVal val="#ppt_x"/>
                                          </p:val>
                                        </p:tav>
                                      </p:tavLst>
                                    </p:anim>
                                    <p:anim calcmode="lin" valueType="num">
                                      <p:cBhvr>
                                        <p:cTn id="12" dur="500" fill="hold"/>
                                        <p:tgtEl>
                                          <p:spTgt spid="5325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3257">
                                            <p:txEl>
                                              <p:pRg st="1" end="1"/>
                                            </p:txEl>
                                          </p:spTgt>
                                        </p:tgtEl>
                                        <p:attrNameLst>
                                          <p:attrName>style.visibility</p:attrName>
                                        </p:attrNameLst>
                                      </p:cBhvr>
                                      <p:to>
                                        <p:strVal val="visible"/>
                                      </p:to>
                                    </p:set>
                                    <p:anim calcmode="lin" valueType="num">
                                      <p:cBhvr>
                                        <p:cTn id="17" dur="500" fill="hold"/>
                                        <p:tgtEl>
                                          <p:spTgt spid="53257">
                                            <p:txEl>
                                              <p:pRg st="1" end="1"/>
                                            </p:txEl>
                                          </p:spTgt>
                                        </p:tgtEl>
                                        <p:attrNameLst>
                                          <p:attrName>ppt_x</p:attrName>
                                        </p:attrNameLst>
                                      </p:cBhvr>
                                      <p:tavLst>
                                        <p:tav tm="0">
                                          <p:val>
                                            <p:strVal val="#ppt_x"/>
                                          </p:val>
                                        </p:tav>
                                        <p:tav tm="100000">
                                          <p:val>
                                            <p:strVal val="#ppt_x"/>
                                          </p:val>
                                        </p:tav>
                                      </p:tavLst>
                                    </p:anim>
                                    <p:anim calcmode="lin" valueType="num">
                                      <p:cBhvr>
                                        <p:cTn id="18" dur="500" fill="hold"/>
                                        <p:tgtEl>
                                          <p:spTgt spid="5325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3257">
                                            <p:txEl>
                                              <p:pRg st="2" end="2"/>
                                            </p:txEl>
                                          </p:spTgt>
                                        </p:tgtEl>
                                        <p:attrNameLst>
                                          <p:attrName>style.visibility</p:attrName>
                                        </p:attrNameLst>
                                      </p:cBhvr>
                                      <p:to>
                                        <p:strVal val="visible"/>
                                      </p:to>
                                    </p:set>
                                    <p:anim calcmode="lin" valueType="num">
                                      <p:cBhvr>
                                        <p:cTn id="23" dur="500" fill="hold"/>
                                        <p:tgtEl>
                                          <p:spTgt spid="53257">
                                            <p:txEl>
                                              <p:pRg st="2" end="2"/>
                                            </p:txEl>
                                          </p:spTgt>
                                        </p:tgtEl>
                                        <p:attrNameLst>
                                          <p:attrName>ppt_x</p:attrName>
                                        </p:attrNameLst>
                                      </p:cBhvr>
                                      <p:tavLst>
                                        <p:tav tm="0">
                                          <p:val>
                                            <p:strVal val="#ppt_x"/>
                                          </p:val>
                                        </p:tav>
                                        <p:tav tm="100000">
                                          <p:val>
                                            <p:strVal val="#ppt_x"/>
                                          </p:val>
                                        </p:tav>
                                      </p:tavLst>
                                    </p:anim>
                                    <p:anim calcmode="lin" valueType="num">
                                      <p:cBhvr>
                                        <p:cTn id="24" dur="500" fill="hold"/>
                                        <p:tgtEl>
                                          <p:spTgt spid="53257">
                                            <p:txEl>
                                              <p:pRg st="2" end="2"/>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3257">
                                            <p:txEl>
                                              <p:pRg st="3" end="3"/>
                                            </p:txEl>
                                          </p:spTgt>
                                        </p:tgtEl>
                                        <p:attrNameLst>
                                          <p:attrName>style.visibility</p:attrName>
                                        </p:attrNameLst>
                                      </p:cBhvr>
                                      <p:to>
                                        <p:strVal val="visible"/>
                                      </p:to>
                                    </p:set>
                                    <p:anim calcmode="lin" valueType="num">
                                      <p:cBhvr>
                                        <p:cTn id="27" dur="500" fill="hold"/>
                                        <p:tgtEl>
                                          <p:spTgt spid="53257">
                                            <p:txEl>
                                              <p:pRg st="3" end="3"/>
                                            </p:txEl>
                                          </p:spTgt>
                                        </p:tgtEl>
                                        <p:attrNameLst>
                                          <p:attrName>ppt_x</p:attrName>
                                        </p:attrNameLst>
                                      </p:cBhvr>
                                      <p:tavLst>
                                        <p:tav tm="0">
                                          <p:val>
                                            <p:strVal val="#ppt_x"/>
                                          </p:val>
                                        </p:tav>
                                        <p:tav tm="100000">
                                          <p:val>
                                            <p:strVal val="#ppt_x"/>
                                          </p:val>
                                        </p:tav>
                                      </p:tavLst>
                                    </p:anim>
                                    <p:anim calcmode="lin" valueType="num">
                                      <p:cBhvr>
                                        <p:cTn id="28" dur="500" fill="hold"/>
                                        <p:tgtEl>
                                          <p:spTgt spid="53257">
                                            <p:txEl>
                                              <p:pRg st="3" end="3"/>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3257">
                                            <p:txEl>
                                              <p:pRg st="4" end="4"/>
                                            </p:txEl>
                                          </p:spTgt>
                                        </p:tgtEl>
                                        <p:attrNameLst>
                                          <p:attrName>style.visibility</p:attrName>
                                        </p:attrNameLst>
                                      </p:cBhvr>
                                      <p:to>
                                        <p:strVal val="visible"/>
                                      </p:to>
                                    </p:set>
                                    <p:anim calcmode="lin" valueType="num">
                                      <p:cBhvr>
                                        <p:cTn id="31" dur="500" fill="hold"/>
                                        <p:tgtEl>
                                          <p:spTgt spid="53257">
                                            <p:txEl>
                                              <p:pRg st="4" end="4"/>
                                            </p:txEl>
                                          </p:spTgt>
                                        </p:tgtEl>
                                        <p:attrNameLst>
                                          <p:attrName>ppt_x</p:attrName>
                                        </p:attrNameLst>
                                      </p:cBhvr>
                                      <p:tavLst>
                                        <p:tav tm="0">
                                          <p:val>
                                            <p:strVal val="#ppt_x"/>
                                          </p:val>
                                        </p:tav>
                                        <p:tav tm="100000">
                                          <p:val>
                                            <p:strVal val="#ppt_x"/>
                                          </p:val>
                                        </p:tav>
                                      </p:tavLst>
                                    </p:anim>
                                    <p:anim calcmode="lin" valueType="num">
                                      <p:cBhvr>
                                        <p:cTn id="32" dur="500" fill="hold"/>
                                        <p:tgtEl>
                                          <p:spTgt spid="5325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3257">
                                            <p:txEl>
                                              <p:pRg st="5" end="5"/>
                                            </p:txEl>
                                          </p:spTgt>
                                        </p:tgtEl>
                                        <p:attrNameLst>
                                          <p:attrName>style.visibility</p:attrName>
                                        </p:attrNameLst>
                                      </p:cBhvr>
                                      <p:to>
                                        <p:strVal val="visible"/>
                                      </p:to>
                                    </p:set>
                                    <p:anim calcmode="lin" valueType="num">
                                      <p:cBhvr>
                                        <p:cTn id="37" dur="500" fill="hold"/>
                                        <p:tgtEl>
                                          <p:spTgt spid="53257">
                                            <p:txEl>
                                              <p:pRg st="5" end="5"/>
                                            </p:txEl>
                                          </p:spTgt>
                                        </p:tgtEl>
                                        <p:attrNameLst>
                                          <p:attrName>ppt_x</p:attrName>
                                        </p:attrNameLst>
                                      </p:cBhvr>
                                      <p:tavLst>
                                        <p:tav tm="0">
                                          <p:val>
                                            <p:strVal val="#ppt_x"/>
                                          </p:val>
                                        </p:tav>
                                        <p:tav tm="100000">
                                          <p:val>
                                            <p:strVal val="#ppt_x"/>
                                          </p:val>
                                        </p:tav>
                                      </p:tavLst>
                                    </p:anim>
                                    <p:anim calcmode="lin" valueType="num">
                                      <p:cBhvr>
                                        <p:cTn id="38" dur="500" fill="hold"/>
                                        <p:tgtEl>
                                          <p:spTgt spid="53257">
                                            <p:txEl>
                                              <p:pRg st="5" end="5"/>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53257">
                                            <p:txEl>
                                              <p:pRg st="6" end="6"/>
                                            </p:txEl>
                                          </p:spTgt>
                                        </p:tgtEl>
                                        <p:attrNameLst>
                                          <p:attrName>style.visibility</p:attrName>
                                        </p:attrNameLst>
                                      </p:cBhvr>
                                      <p:to>
                                        <p:strVal val="visible"/>
                                      </p:to>
                                    </p:set>
                                    <p:anim calcmode="lin" valueType="num">
                                      <p:cBhvr>
                                        <p:cTn id="41" dur="500" fill="hold"/>
                                        <p:tgtEl>
                                          <p:spTgt spid="53257">
                                            <p:txEl>
                                              <p:pRg st="6" end="6"/>
                                            </p:txEl>
                                          </p:spTgt>
                                        </p:tgtEl>
                                        <p:attrNameLst>
                                          <p:attrName>ppt_x</p:attrName>
                                        </p:attrNameLst>
                                      </p:cBhvr>
                                      <p:tavLst>
                                        <p:tav tm="0">
                                          <p:val>
                                            <p:strVal val="#ppt_x"/>
                                          </p:val>
                                        </p:tav>
                                        <p:tav tm="100000">
                                          <p:val>
                                            <p:strVal val="#ppt_x"/>
                                          </p:val>
                                        </p:tav>
                                      </p:tavLst>
                                    </p:anim>
                                    <p:anim calcmode="lin" valueType="num">
                                      <p:cBhvr>
                                        <p:cTn id="42" dur="500" fill="hold"/>
                                        <p:tgtEl>
                                          <p:spTgt spid="5325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8" presetClass="entr" presetSubtype="16" fill="hold" nodeType="clickEffect">
                                  <p:stCondLst>
                                    <p:cond delay="0"/>
                                  </p:stCondLst>
                                  <p:childTnLst>
                                    <p:set>
                                      <p:cBhvr>
                                        <p:cTn id="46" dur="1" fill="hold">
                                          <p:stCondLst>
                                            <p:cond delay="0"/>
                                          </p:stCondLst>
                                        </p:cTn>
                                        <p:tgtEl>
                                          <p:spTgt spid="53258"/>
                                        </p:tgtEl>
                                        <p:attrNameLst>
                                          <p:attrName>style.visibility</p:attrName>
                                        </p:attrNameLst>
                                      </p:cBhvr>
                                      <p:to>
                                        <p:strVal val="visible"/>
                                      </p:to>
                                    </p:set>
                                    <p:animEffect>
                                      <p:cBhvr>
                                        <p:cTn id="47" dur="2000"/>
                                        <p:tgtEl>
                                          <p:spTgt spid="53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bwMode="auto">
      <p:bgPr>
        <a:solidFill>
          <a:srgbClr val="FCF8D7"/>
        </a:solidFill>
        <a:effectLst/>
      </p:bgPr>
    </p:bg>
    <p:spTree>
      <p:nvGrpSpPr>
        <p:cNvPr id="1" name=""/>
        <p:cNvGrpSpPr/>
        <p:nvPr/>
      </p:nvGrpSpPr>
      <p:grpSpPr>
        <a:xfrm>
          <a:off x="0" y="0"/>
          <a:ext cx="0" cy="0"/>
          <a:chOff x="0" y="0"/>
          <a:chExt cx="0" cy="0"/>
        </a:xfrm>
      </p:grpSpPr>
      <p:sp>
        <p:nvSpPr>
          <p:cNvPr id="65538" name="灯片编号占位符 1"/>
          <p:cNvSpPr>
            <a:spLocks noGrp="1" noChangeArrowheads="1"/>
          </p:cNvSpPr>
          <p:nvPr/>
        </p:nvSpPr>
        <p:spPr bwMode="auto">
          <a:xfrm>
            <a:off x="6804025" y="5233988"/>
            <a:ext cx="2133600" cy="303212"/>
          </a:xfrm>
          <a:prstGeom prst="rect">
            <a:avLst/>
          </a:prstGeom>
          <a:noFill/>
          <a:ln w="9525">
            <a:noFill/>
            <a:miter lim="800000"/>
          </a:ln>
        </p:spPr>
        <p:txBody>
          <a:bodyPr/>
          <a:lstStyle/>
          <a:p>
            <a:fld id="{6CBFC7C8-9A7E-44F0-A980-D9B01468233C}" type="slidenum">
              <a:rPr lang="zh-CN" altLang="en-US">
                <a:solidFill>
                  <a:srgbClr val="000000"/>
                </a:solidFill>
              </a:rPr>
            </a:fld>
            <a:endParaRPr lang="zh-CN" altLang="en-US">
              <a:solidFill>
                <a:srgbClr val="000000"/>
              </a:solidFill>
            </a:endParaRPr>
          </a:p>
        </p:txBody>
      </p:sp>
      <p:grpSp>
        <p:nvGrpSpPr>
          <p:cNvPr id="65539" name="组合 2"/>
          <p:cNvGrpSpPr/>
          <p:nvPr/>
        </p:nvGrpSpPr>
        <p:grpSpPr bwMode="auto">
          <a:xfrm>
            <a:off x="0" y="436563"/>
            <a:ext cx="9144000" cy="420687"/>
            <a:chOff x="0" y="0"/>
            <a:chExt cx="9144000" cy="420086"/>
          </a:xfrm>
        </p:grpSpPr>
        <p:sp>
          <p:nvSpPr>
            <p:cNvPr id="65545" name="直接连接符 14"/>
            <p:cNvSpPr>
              <a:spLocks noChangeShapeType="1"/>
            </p:cNvSpPr>
            <p:nvPr/>
          </p:nvSpPr>
          <p:spPr bwMode="auto">
            <a:xfrm>
              <a:off x="4859338" y="210836"/>
              <a:ext cx="4284662" cy="1"/>
            </a:xfrm>
            <a:prstGeom prst="line">
              <a:avLst/>
            </a:prstGeom>
            <a:noFill/>
            <a:ln w="9525">
              <a:solidFill>
                <a:srgbClr val="A71F13"/>
              </a:solidFill>
              <a:bevel/>
            </a:ln>
          </p:spPr>
          <p:txBody>
            <a:bodyPr/>
            <a:lstStyle/>
            <a:p>
              <a:endParaRPr lang="zh-CN" altLang="en-US"/>
            </a:p>
          </p:txBody>
        </p:sp>
        <p:pic>
          <p:nvPicPr>
            <p:cNvPr id="65546"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0"/>
              <a:ext cx="420086" cy="420086"/>
            </a:xfrm>
            <a:prstGeom prst="rect">
              <a:avLst/>
            </a:prstGeom>
            <a:noFill/>
            <a:ln w="9525">
              <a:noFill/>
              <a:miter lim="800000"/>
              <a:headEnd/>
              <a:tailEnd/>
            </a:ln>
          </p:spPr>
        </p:pic>
        <p:sp>
          <p:nvSpPr>
            <p:cNvPr id="65547" name="直接连接符 20"/>
            <p:cNvSpPr>
              <a:spLocks noChangeShapeType="1"/>
            </p:cNvSpPr>
            <p:nvPr/>
          </p:nvSpPr>
          <p:spPr bwMode="auto">
            <a:xfrm>
              <a:off x="0" y="210836"/>
              <a:ext cx="4284663" cy="1"/>
            </a:xfrm>
            <a:prstGeom prst="line">
              <a:avLst/>
            </a:prstGeom>
            <a:noFill/>
            <a:ln w="9525">
              <a:solidFill>
                <a:srgbClr val="A71F13"/>
              </a:solidFill>
              <a:bevel/>
            </a:ln>
          </p:spPr>
          <p:txBody>
            <a:bodyPr/>
            <a:lstStyle/>
            <a:p>
              <a:endParaRPr lang="zh-CN" altLang="en-US"/>
            </a:p>
          </p:txBody>
        </p:sp>
      </p:grpSp>
      <p:sp>
        <p:nvSpPr>
          <p:cNvPr id="65540" name="TextBox 8"/>
          <p:cNvSpPr>
            <a:spLocks noChangeArrowheads="1"/>
          </p:cNvSpPr>
          <p:nvPr/>
        </p:nvSpPr>
        <p:spPr bwMode="auto">
          <a:xfrm>
            <a:off x="214299" y="-22225"/>
            <a:ext cx="2500313" cy="639763"/>
          </a:xfrm>
          <a:prstGeom prst="rect">
            <a:avLst/>
          </a:prstGeom>
          <a:noFill/>
          <a:ln w="9525">
            <a:noFill/>
            <a:miter lim="800000"/>
          </a:ln>
        </p:spPr>
        <p:txBody>
          <a:bodyPr>
            <a:spAutoFit/>
          </a:bodyPr>
          <a:lstStyle/>
          <a:p>
            <a:pPr>
              <a:lnSpc>
                <a:spcPct val="120000"/>
              </a:lnSpc>
            </a:pPr>
            <a:r>
              <a:rPr lang="en-US" altLang="zh-CN" sz="3000" b="1" dirty="0">
                <a:solidFill>
                  <a:srgbClr val="974806"/>
                </a:solidFill>
                <a:latin typeface="Aharoni" panose="02010803020104030203" pitchFamily="2" charset="-79"/>
                <a:sym typeface="Aharoni" panose="02010803020104030203" pitchFamily="2" charset="-79"/>
              </a:rPr>
              <a:t>Pagodas</a:t>
            </a:r>
            <a:endParaRPr lang="zh-CN" altLang="en-US" dirty="0"/>
          </a:p>
        </p:txBody>
      </p:sp>
      <p:sp>
        <p:nvSpPr>
          <p:cNvPr id="54280" name="Rectangle 6"/>
          <p:cNvSpPr>
            <a:spLocks noChangeArrowheads="1"/>
          </p:cNvSpPr>
          <p:nvPr/>
        </p:nvSpPr>
        <p:spPr bwMode="auto">
          <a:xfrm>
            <a:off x="928688" y="3100388"/>
            <a:ext cx="7572375" cy="2543175"/>
          </a:xfrm>
          <a:prstGeom prst="rect">
            <a:avLst/>
          </a:prstGeom>
          <a:noFill/>
          <a:ln w="9525">
            <a:noFill/>
            <a:miter lim="800000"/>
          </a:ln>
        </p:spPr>
        <p:txBody>
          <a:bodyPr/>
          <a:lstStyle/>
          <a:p>
            <a:pPr marL="363855" indent="-363855"/>
            <a:endParaRPr lang="zh-CN" altLang="zh-CN" sz="2400" i="1">
              <a:sym typeface="宋体" panose="02010600030101010101" pitchFamily="2" charset="-122"/>
            </a:endParaRPr>
          </a:p>
          <a:p>
            <a:pPr marL="363855" indent="-363855">
              <a:spcBef>
                <a:spcPct val="20000"/>
              </a:spcBef>
              <a:buFont typeface="Arial" panose="020B0604020202020204" pitchFamily="34" charset="0"/>
              <a:buChar char="•"/>
            </a:pPr>
            <a:endParaRPr lang="zh-CN" altLang="zh-CN" sz="2800" b="1" i="1">
              <a:sym typeface="宋体" panose="02010600030101010101" pitchFamily="2" charset="-122"/>
            </a:endParaRPr>
          </a:p>
        </p:txBody>
      </p:sp>
      <p:sp>
        <p:nvSpPr>
          <p:cNvPr id="54282" name="Rectangle 5"/>
          <p:cNvSpPr>
            <a:spLocks noGrp="1" noChangeArrowheads="1"/>
          </p:cNvSpPr>
          <p:nvPr/>
        </p:nvSpPr>
        <p:spPr bwMode="auto">
          <a:xfrm>
            <a:off x="131763" y="811239"/>
            <a:ext cx="6369063" cy="5903913"/>
          </a:xfrm>
          <a:prstGeom prst="rect">
            <a:avLst/>
          </a:prstGeom>
          <a:noFill/>
          <a:ln w="9525">
            <a:noFill/>
            <a:miter lim="800000"/>
          </a:ln>
        </p:spPr>
        <p:txBody>
          <a:bodyPr/>
          <a:lstStyle/>
          <a:p>
            <a:pPr marL="342900" indent="-342900" eaLnBrk="1" hangingPunct="1">
              <a:spcBef>
                <a:spcPct val="20000"/>
              </a:spcBef>
              <a:defRPr/>
            </a:pPr>
            <a:r>
              <a:rPr lang="en-US" altLang="zh-CN" sz="2400" b="1" dirty="0">
                <a:solidFill>
                  <a:srgbClr val="974806"/>
                </a:solidFill>
                <a:sym typeface="Calibri" panose="020F0502020204030204" pitchFamily="34" charset="0"/>
              </a:rPr>
              <a:t>     </a:t>
            </a:r>
            <a:r>
              <a:rPr lang="en-US" altLang="zh-CN" sz="2400" b="1" dirty="0">
                <a:solidFill>
                  <a:srgbClr val="CC6600"/>
                </a:solidFill>
                <a:sym typeface="Calibri" panose="020F0502020204030204" pitchFamily="34" charset="0"/>
              </a:rPr>
              <a:t>Multi-eaved pagodas (</a:t>
            </a:r>
            <a:r>
              <a:rPr lang="en-US" sz="2400" b="1" dirty="0">
                <a:solidFill>
                  <a:srgbClr val="CC6600"/>
                </a:solidFill>
                <a:sym typeface="Calibri" panose="020F0502020204030204" pitchFamily="34" charset="0"/>
              </a:rPr>
              <a:t>密檐式塔</a:t>
            </a:r>
            <a:r>
              <a:rPr lang="en-US" altLang="zh-CN" sz="2400" b="1" dirty="0">
                <a:solidFill>
                  <a:srgbClr val="CC6600"/>
                </a:solidFill>
                <a:sym typeface="Calibri" panose="020F0502020204030204" pitchFamily="34" charset="0"/>
              </a:rPr>
              <a:t>) </a:t>
            </a:r>
            <a:endParaRPr lang="en-US" altLang="zh-CN" sz="2400" b="1" dirty="0">
              <a:solidFill>
                <a:srgbClr val="CC6600"/>
              </a:solidFill>
              <a:sym typeface="Calibri" panose="020F0502020204030204" pitchFamily="34" charset="0"/>
            </a:endParaRPr>
          </a:p>
          <a:p>
            <a:pPr marL="360045" eaLnBrk="1" hangingPunct="1">
              <a:spcBef>
                <a:spcPts val="600"/>
              </a:spcBef>
              <a:buSzPct val="60000"/>
              <a:buFont typeface="Wingdings" panose="05000000000000000000" pitchFamily="2" charset="2"/>
              <a:buChar char="l"/>
              <a:defRPr/>
            </a:pPr>
            <a:r>
              <a:rPr lang="en-US" altLang="zh-CN" sz="2400" dirty="0">
                <a:sym typeface="Calibri" panose="020F0502020204030204" pitchFamily="34" charset="0"/>
              </a:rPr>
              <a:t>  Names come from the many tiers of </a:t>
            </a:r>
            <a:endParaRPr lang="en-US" altLang="zh-CN" sz="2400" dirty="0" smtClean="0">
              <a:sym typeface="Calibri" panose="020F0502020204030204" pitchFamily="34" charset="0"/>
            </a:endParaRPr>
          </a:p>
          <a:p>
            <a:pPr marL="360045" eaLnBrk="1" hangingPunct="1">
              <a:spcBef>
                <a:spcPts val="600"/>
              </a:spcBef>
              <a:buSzPct val="60000"/>
              <a:defRPr/>
            </a:pPr>
            <a:r>
              <a:rPr lang="en-US" altLang="zh-CN" sz="2400" dirty="0">
                <a:sym typeface="Calibri" panose="020F0502020204030204" pitchFamily="34" charset="0"/>
              </a:rPr>
              <a:t> </a:t>
            </a:r>
            <a:r>
              <a:rPr lang="en-US" altLang="zh-CN" sz="2400" dirty="0" smtClean="0">
                <a:sym typeface="Calibri" panose="020F0502020204030204" pitchFamily="34" charset="0"/>
              </a:rPr>
              <a:t>   closely </a:t>
            </a:r>
            <a:r>
              <a:rPr lang="en-US" altLang="zh-CN" sz="2400" dirty="0">
                <a:sym typeface="Calibri" panose="020F0502020204030204" pitchFamily="34" charset="0"/>
              </a:rPr>
              <a:t>set eaves at the top of the structures. </a:t>
            </a:r>
            <a:endParaRPr lang="zh-CN" altLang="en-US" sz="2400" dirty="0">
              <a:sym typeface="Calibri" panose="020F0502020204030204" pitchFamily="34" charset="0"/>
            </a:endParaRPr>
          </a:p>
          <a:p>
            <a:pPr marL="360045" eaLnBrk="1" hangingPunct="1">
              <a:spcBef>
                <a:spcPts val="600"/>
              </a:spcBef>
              <a:buSzPct val="60000"/>
              <a:buFont typeface="Wingdings" panose="05000000000000000000" pitchFamily="2" charset="2"/>
              <a:buChar char="l"/>
              <a:defRPr/>
            </a:pPr>
            <a:r>
              <a:rPr lang="en-US" altLang="zh-CN" sz="2400" dirty="0">
                <a:sym typeface="Calibri" panose="020F0502020204030204" pitchFamily="34" charset="0"/>
              </a:rPr>
              <a:t>  Mostly built of bricks and stones.</a:t>
            </a:r>
            <a:endParaRPr lang="zh-CN" altLang="en-US" sz="2400" dirty="0">
              <a:sym typeface="Calibri" panose="020F0502020204030204" pitchFamily="34" charset="0"/>
            </a:endParaRPr>
          </a:p>
          <a:p>
            <a:pPr marL="360045" eaLnBrk="1" hangingPunct="1">
              <a:spcBef>
                <a:spcPts val="600"/>
              </a:spcBef>
              <a:buSzPct val="60000"/>
              <a:buFont typeface="Wingdings" panose="05000000000000000000" pitchFamily="2" charset="2"/>
              <a:buChar char="l"/>
              <a:defRPr/>
            </a:pPr>
            <a:r>
              <a:rPr lang="en-US" altLang="zh-CN" sz="2400" dirty="0">
                <a:sym typeface="Calibri" panose="020F0502020204030204" pitchFamily="34" charset="0"/>
              </a:rPr>
              <a:t>  Without doors or windows but have holes </a:t>
            </a:r>
            <a:endParaRPr lang="en-US" altLang="zh-CN" sz="2400" dirty="0" smtClean="0">
              <a:sym typeface="Calibri" panose="020F0502020204030204" pitchFamily="34" charset="0"/>
            </a:endParaRPr>
          </a:p>
          <a:p>
            <a:pPr marL="360045" eaLnBrk="1" hangingPunct="1">
              <a:spcBef>
                <a:spcPts val="600"/>
              </a:spcBef>
              <a:buSzPct val="60000"/>
              <a:defRPr/>
            </a:pPr>
            <a:r>
              <a:rPr lang="en-US" altLang="zh-CN" sz="2400" dirty="0">
                <a:sym typeface="Calibri" panose="020F0502020204030204" pitchFamily="34" charset="0"/>
              </a:rPr>
              <a:t> </a:t>
            </a:r>
            <a:r>
              <a:rPr lang="en-US" altLang="zh-CN" sz="2400" dirty="0" smtClean="0">
                <a:sym typeface="Calibri" panose="020F0502020204030204" pitchFamily="34" charset="0"/>
              </a:rPr>
              <a:t>   to </a:t>
            </a:r>
            <a:r>
              <a:rPr lang="en-US" altLang="zh-CN" sz="2400" dirty="0">
                <a:sym typeface="Calibri" panose="020F0502020204030204" pitchFamily="34" charset="0"/>
              </a:rPr>
              <a:t>let in light. </a:t>
            </a:r>
            <a:endParaRPr lang="zh-CN" altLang="en-US" sz="2400" dirty="0">
              <a:sym typeface="Calibri" panose="020F0502020204030204" pitchFamily="34" charset="0"/>
            </a:endParaRPr>
          </a:p>
          <a:p>
            <a:pPr marL="360045" eaLnBrk="1" hangingPunct="1">
              <a:spcBef>
                <a:spcPts val="600"/>
              </a:spcBef>
              <a:buSzPct val="60000"/>
              <a:buFont typeface="Wingdings" panose="05000000000000000000" pitchFamily="2" charset="2"/>
              <a:buChar char="l"/>
              <a:defRPr/>
            </a:pPr>
            <a:r>
              <a:rPr lang="en-US" altLang="zh-CN" sz="2400" dirty="0">
                <a:sym typeface="Calibri" panose="020F0502020204030204" pitchFamily="34" charset="0"/>
              </a:rPr>
              <a:t>  The earliest example is at Songyue Temple </a:t>
            </a:r>
            <a:endParaRPr lang="en-US" altLang="zh-CN" sz="2400" dirty="0" smtClean="0">
              <a:sym typeface="Calibri" panose="020F0502020204030204" pitchFamily="34" charset="0"/>
            </a:endParaRPr>
          </a:p>
          <a:p>
            <a:pPr marL="360045" eaLnBrk="1" hangingPunct="1">
              <a:spcBef>
                <a:spcPts val="600"/>
              </a:spcBef>
              <a:buSzPct val="60000"/>
              <a:defRPr/>
            </a:pPr>
            <a:r>
              <a:rPr lang="en-US" altLang="zh-CN" sz="2400" dirty="0">
                <a:sym typeface="Calibri" panose="020F0502020204030204" pitchFamily="34" charset="0"/>
              </a:rPr>
              <a:t> </a:t>
            </a:r>
            <a:r>
              <a:rPr lang="en-US" altLang="zh-CN" sz="2400" dirty="0" smtClean="0">
                <a:sym typeface="Calibri" panose="020F0502020204030204" pitchFamily="34" charset="0"/>
              </a:rPr>
              <a:t>   on </a:t>
            </a:r>
            <a:r>
              <a:rPr lang="en-US" altLang="zh-CN" sz="2400" dirty="0">
                <a:sym typeface="Calibri" panose="020F0502020204030204" pitchFamily="34" charset="0"/>
              </a:rPr>
              <a:t>Mount Songshan in Henan Province. Built  </a:t>
            </a:r>
            <a:r>
              <a:rPr lang="en-US" altLang="zh-CN" sz="2400" dirty="0" smtClean="0">
                <a:sym typeface="Calibri" panose="020F0502020204030204" pitchFamily="34" charset="0"/>
              </a:rPr>
              <a:t> </a:t>
            </a:r>
            <a:endParaRPr lang="en-US" altLang="zh-CN" sz="2400" dirty="0" smtClean="0">
              <a:sym typeface="Calibri" panose="020F0502020204030204" pitchFamily="34" charset="0"/>
            </a:endParaRPr>
          </a:p>
          <a:p>
            <a:pPr marL="360045" eaLnBrk="1" hangingPunct="1">
              <a:spcBef>
                <a:spcPts val="600"/>
              </a:spcBef>
              <a:buSzPct val="60000"/>
              <a:defRPr/>
            </a:pPr>
            <a:r>
              <a:rPr lang="en-US" altLang="zh-CN" sz="2400" dirty="0">
                <a:sym typeface="Calibri" panose="020F0502020204030204" pitchFamily="34" charset="0"/>
              </a:rPr>
              <a:t> </a:t>
            </a:r>
            <a:r>
              <a:rPr lang="en-US" altLang="zh-CN" sz="2400" dirty="0" smtClean="0">
                <a:sym typeface="Calibri" panose="020F0502020204030204" pitchFamily="34" charset="0"/>
              </a:rPr>
              <a:t>   in </a:t>
            </a:r>
            <a:r>
              <a:rPr lang="en-US" altLang="zh-CN" sz="2400" dirty="0">
                <a:sym typeface="Calibri" panose="020F0502020204030204" pitchFamily="34" charset="0"/>
              </a:rPr>
              <a:t>509, stands 40 meters high and has 12 </a:t>
            </a:r>
            <a:endParaRPr lang="en-US" altLang="zh-CN" sz="2400" dirty="0" smtClean="0">
              <a:sym typeface="Calibri" panose="020F0502020204030204" pitchFamily="34" charset="0"/>
            </a:endParaRPr>
          </a:p>
          <a:p>
            <a:pPr marL="360045" eaLnBrk="1" hangingPunct="1">
              <a:spcBef>
                <a:spcPts val="600"/>
              </a:spcBef>
              <a:buSzPct val="60000"/>
              <a:defRPr/>
            </a:pPr>
            <a:r>
              <a:rPr lang="en-US" altLang="zh-CN" sz="2400" dirty="0">
                <a:sym typeface="Calibri" panose="020F0502020204030204" pitchFamily="34" charset="0"/>
              </a:rPr>
              <a:t> </a:t>
            </a:r>
            <a:r>
              <a:rPr lang="en-US" altLang="zh-CN" sz="2400" dirty="0" smtClean="0">
                <a:sym typeface="Calibri" panose="020F0502020204030204" pitchFamily="34" charset="0"/>
              </a:rPr>
              <a:t>   sides </a:t>
            </a:r>
            <a:r>
              <a:rPr lang="en-US" altLang="zh-CN" sz="2400" dirty="0">
                <a:sym typeface="Calibri" panose="020F0502020204030204" pitchFamily="34" charset="0"/>
              </a:rPr>
              <a:t>capped by 15 tiers of eaves.</a:t>
            </a:r>
            <a:endParaRPr lang="zh-CN" altLang="en-US" sz="2400" dirty="0">
              <a:sym typeface="Calibri" panose="020F0502020204030204" pitchFamily="34" charset="0"/>
            </a:endParaRPr>
          </a:p>
          <a:p>
            <a:pPr marL="342900" indent="-342900" eaLnBrk="1" hangingPunct="1">
              <a:spcBef>
                <a:spcPct val="20000"/>
              </a:spcBef>
              <a:buFont typeface="Arial" panose="020B0604020202020204" pitchFamily="34" charset="0"/>
              <a:buChar char="•"/>
              <a:defRPr/>
            </a:pPr>
            <a:endParaRPr lang="zh-CN" altLang="en-US" sz="2800" b="1" dirty="0">
              <a:sym typeface="Calibri" panose="020F0502020204030204" pitchFamily="34" charset="0"/>
            </a:endParaRPr>
          </a:p>
        </p:txBody>
      </p:sp>
      <p:pic>
        <p:nvPicPr>
          <p:cNvPr id="54283" name="Picture 8" descr="2005923103334"/>
          <p:cNvPicPr>
            <a:picLocks noChangeAspect="1" noChangeArrowheads="1"/>
          </p:cNvPicPr>
          <p:nvPr/>
        </p:nvPicPr>
        <p:blipFill>
          <a:blip r:embed="rId2"/>
          <a:srcRect/>
          <a:stretch>
            <a:fillRect/>
          </a:stretch>
        </p:blipFill>
        <p:spPr bwMode="auto">
          <a:xfrm>
            <a:off x="6453672" y="1268413"/>
            <a:ext cx="2358540" cy="4037291"/>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54283"/>
                                        </p:tgtEl>
                                        <p:attrNameLst>
                                          <p:attrName>style.visibility</p:attrName>
                                        </p:attrNameLst>
                                      </p:cBhvr>
                                      <p:to>
                                        <p:strVal val="visible"/>
                                      </p:to>
                                    </p:set>
                                    <p:animEffect>
                                      <p:cBhvr>
                                        <p:cTn id="7" dur="500"/>
                                        <p:tgtEl>
                                          <p:spTgt spid="5428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4" fill="hold" grpId="0" nodeType="clickEffect">
                                  <p:stCondLst>
                                    <p:cond delay="0"/>
                                  </p:stCondLst>
                                  <p:childTnLst>
                                    <p:set>
                                      <p:cBhvr>
                                        <p:cTn id="11" dur="1" fill="hold">
                                          <p:stCondLst>
                                            <p:cond delay="0"/>
                                          </p:stCondLst>
                                        </p:cTn>
                                        <p:tgtEl>
                                          <p:spTgt spid="54280"/>
                                        </p:tgtEl>
                                        <p:attrNameLst>
                                          <p:attrName>style.visibility</p:attrName>
                                        </p:attrNameLst>
                                      </p:cBhvr>
                                      <p:to>
                                        <p:strVal val="visible"/>
                                      </p:to>
                                    </p:set>
                                    <p:animEffect>
                                      <p:cBhvr>
                                        <p:cTn id="12" dur="500"/>
                                        <p:tgtEl>
                                          <p:spTgt spid="5428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4282">
                                            <p:txEl>
                                              <p:pRg st="0" end="0"/>
                                            </p:txEl>
                                          </p:spTgt>
                                        </p:tgtEl>
                                        <p:attrNameLst>
                                          <p:attrName>style.visibility</p:attrName>
                                        </p:attrNameLst>
                                      </p:cBhvr>
                                      <p:to>
                                        <p:strVal val="visible"/>
                                      </p:to>
                                    </p:set>
                                    <p:anim calcmode="lin" valueType="num">
                                      <p:cBhvr>
                                        <p:cTn id="17" dur="500" fill="hold"/>
                                        <p:tgtEl>
                                          <p:spTgt spid="54282">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5428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4282">
                                            <p:txEl>
                                              <p:pRg st="1" end="1"/>
                                            </p:txEl>
                                          </p:spTgt>
                                        </p:tgtEl>
                                        <p:attrNameLst>
                                          <p:attrName>style.visibility</p:attrName>
                                        </p:attrNameLst>
                                      </p:cBhvr>
                                      <p:to>
                                        <p:strVal val="visible"/>
                                      </p:to>
                                    </p:set>
                                    <p:anim calcmode="lin" valueType="num">
                                      <p:cBhvr>
                                        <p:cTn id="23" dur="500" fill="hold"/>
                                        <p:tgtEl>
                                          <p:spTgt spid="54282">
                                            <p:txEl>
                                              <p:pRg st="1" end="1"/>
                                            </p:txEl>
                                          </p:spTgt>
                                        </p:tgtEl>
                                        <p:attrNameLst>
                                          <p:attrName>ppt_x</p:attrName>
                                        </p:attrNameLst>
                                      </p:cBhvr>
                                      <p:tavLst>
                                        <p:tav tm="0">
                                          <p:val>
                                            <p:strVal val="#ppt_x"/>
                                          </p:val>
                                        </p:tav>
                                        <p:tav tm="100000">
                                          <p:val>
                                            <p:strVal val="#ppt_x"/>
                                          </p:val>
                                        </p:tav>
                                      </p:tavLst>
                                    </p:anim>
                                    <p:anim calcmode="lin" valueType="num">
                                      <p:cBhvr>
                                        <p:cTn id="24" dur="500" fill="hold"/>
                                        <p:tgtEl>
                                          <p:spTgt spid="54282">
                                            <p:txEl>
                                              <p:pRg st="1" end="1"/>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4282">
                                            <p:txEl>
                                              <p:pRg st="2" end="2"/>
                                            </p:txEl>
                                          </p:spTgt>
                                        </p:tgtEl>
                                        <p:attrNameLst>
                                          <p:attrName>style.visibility</p:attrName>
                                        </p:attrNameLst>
                                      </p:cBhvr>
                                      <p:to>
                                        <p:strVal val="visible"/>
                                      </p:to>
                                    </p:set>
                                    <p:anim calcmode="lin" valueType="num">
                                      <p:cBhvr>
                                        <p:cTn id="27" dur="500" fill="hold"/>
                                        <p:tgtEl>
                                          <p:spTgt spid="54282">
                                            <p:txEl>
                                              <p:pRg st="2" end="2"/>
                                            </p:txEl>
                                          </p:spTgt>
                                        </p:tgtEl>
                                        <p:attrNameLst>
                                          <p:attrName>ppt_x</p:attrName>
                                        </p:attrNameLst>
                                      </p:cBhvr>
                                      <p:tavLst>
                                        <p:tav tm="0">
                                          <p:val>
                                            <p:strVal val="#ppt_x"/>
                                          </p:val>
                                        </p:tav>
                                        <p:tav tm="100000">
                                          <p:val>
                                            <p:strVal val="#ppt_x"/>
                                          </p:val>
                                        </p:tav>
                                      </p:tavLst>
                                    </p:anim>
                                    <p:anim calcmode="lin" valueType="num">
                                      <p:cBhvr>
                                        <p:cTn id="28" dur="500" fill="hold"/>
                                        <p:tgtEl>
                                          <p:spTgt spid="5428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54282">
                                            <p:txEl>
                                              <p:pRg st="3" end="3"/>
                                            </p:txEl>
                                          </p:spTgt>
                                        </p:tgtEl>
                                        <p:attrNameLst>
                                          <p:attrName>style.visibility</p:attrName>
                                        </p:attrNameLst>
                                      </p:cBhvr>
                                      <p:to>
                                        <p:strVal val="visible"/>
                                      </p:to>
                                    </p:set>
                                    <p:anim calcmode="lin" valueType="num">
                                      <p:cBhvr>
                                        <p:cTn id="33" dur="500" fill="hold"/>
                                        <p:tgtEl>
                                          <p:spTgt spid="54282">
                                            <p:txEl>
                                              <p:pRg st="3" end="3"/>
                                            </p:txEl>
                                          </p:spTgt>
                                        </p:tgtEl>
                                        <p:attrNameLst>
                                          <p:attrName>ppt_x</p:attrName>
                                        </p:attrNameLst>
                                      </p:cBhvr>
                                      <p:tavLst>
                                        <p:tav tm="0">
                                          <p:val>
                                            <p:strVal val="#ppt_x"/>
                                          </p:val>
                                        </p:tav>
                                        <p:tav tm="100000">
                                          <p:val>
                                            <p:strVal val="#ppt_x"/>
                                          </p:val>
                                        </p:tav>
                                      </p:tavLst>
                                    </p:anim>
                                    <p:anim calcmode="lin" valueType="num">
                                      <p:cBhvr>
                                        <p:cTn id="34" dur="500" fill="hold"/>
                                        <p:tgtEl>
                                          <p:spTgt spid="5428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54282">
                                            <p:txEl>
                                              <p:pRg st="4" end="4"/>
                                            </p:txEl>
                                          </p:spTgt>
                                        </p:tgtEl>
                                        <p:attrNameLst>
                                          <p:attrName>style.visibility</p:attrName>
                                        </p:attrNameLst>
                                      </p:cBhvr>
                                      <p:to>
                                        <p:strVal val="visible"/>
                                      </p:to>
                                    </p:set>
                                    <p:anim calcmode="lin" valueType="num">
                                      <p:cBhvr>
                                        <p:cTn id="39" dur="500" fill="hold"/>
                                        <p:tgtEl>
                                          <p:spTgt spid="54282">
                                            <p:txEl>
                                              <p:pRg st="4" end="4"/>
                                            </p:txEl>
                                          </p:spTgt>
                                        </p:tgtEl>
                                        <p:attrNameLst>
                                          <p:attrName>ppt_x</p:attrName>
                                        </p:attrNameLst>
                                      </p:cBhvr>
                                      <p:tavLst>
                                        <p:tav tm="0">
                                          <p:val>
                                            <p:strVal val="#ppt_x"/>
                                          </p:val>
                                        </p:tav>
                                        <p:tav tm="100000">
                                          <p:val>
                                            <p:strVal val="#ppt_x"/>
                                          </p:val>
                                        </p:tav>
                                      </p:tavLst>
                                    </p:anim>
                                    <p:anim calcmode="lin" valueType="num">
                                      <p:cBhvr>
                                        <p:cTn id="40" dur="500" fill="hold"/>
                                        <p:tgtEl>
                                          <p:spTgt spid="54282">
                                            <p:txEl>
                                              <p:pRg st="4" end="4"/>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4282">
                                            <p:txEl>
                                              <p:pRg st="5" end="5"/>
                                            </p:txEl>
                                          </p:spTgt>
                                        </p:tgtEl>
                                        <p:attrNameLst>
                                          <p:attrName>style.visibility</p:attrName>
                                        </p:attrNameLst>
                                      </p:cBhvr>
                                      <p:to>
                                        <p:strVal val="visible"/>
                                      </p:to>
                                    </p:set>
                                    <p:anim calcmode="lin" valueType="num">
                                      <p:cBhvr>
                                        <p:cTn id="43" dur="500" fill="hold"/>
                                        <p:tgtEl>
                                          <p:spTgt spid="54282">
                                            <p:txEl>
                                              <p:pRg st="5" end="5"/>
                                            </p:txEl>
                                          </p:spTgt>
                                        </p:tgtEl>
                                        <p:attrNameLst>
                                          <p:attrName>ppt_x</p:attrName>
                                        </p:attrNameLst>
                                      </p:cBhvr>
                                      <p:tavLst>
                                        <p:tav tm="0">
                                          <p:val>
                                            <p:strVal val="#ppt_x"/>
                                          </p:val>
                                        </p:tav>
                                        <p:tav tm="100000">
                                          <p:val>
                                            <p:strVal val="#ppt_x"/>
                                          </p:val>
                                        </p:tav>
                                      </p:tavLst>
                                    </p:anim>
                                    <p:anim calcmode="lin" valueType="num">
                                      <p:cBhvr>
                                        <p:cTn id="44" dur="500" fill="hold"/>
                                        <p:tgtEl>
                                          <p:spTgt spid="5428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4282">
                                            <p:txEl>
                                              <p:pRg st="6" end="6"/>
                                            </p:txEl>
                                          </p:spTgt>
                                        </p:tgtEl>
                                        <p:attrNameLst>
                                          <p:attrName>style.visibility</p:attrName>
                                        </p:attrNameLst>
                                      </p:cBhvr>
                                      <p:to>
                                        <p:strVal val="visible"/>
                                      </p:to>
                                    </p:set>
                                    <p:anim calcmode="lin" valueType="num">
                                      <p:cBhvr>
                                        <p:cTn id="49" dur="500" fill="hold"/>
                                        <p:tgtEl>
                                          <p:spTgt spid="54282">
                                            <p:txEl>
                                              <p:pRg st="6" end="6"/>
                                            </p:txEl>
                                          </p:spTgt>
                                        </p:tgtEl>
                                        <p:attrNameLst>
                                          <p:attrName>ppt_x</p:attrName>
                                        </p:attrNameLst>
                                      </p:cBhvr>
                                      <p:tavLst>
                                        <p:tav tm="0">
                                          <p:val>
                                            <p:strVal val="#ppt_x"/>
                                          </p:val>
                                        </p:tav>
                                        <p:tav tm="100000">
                                          <p:val>
                                            <p:strVal val="#ppt_x"/>
                                          </p:val>
                                        </p:tav>
                                      </p:tavLst>
                                    </p:anim>
                                    <p:anim calcmode="lin" valueType="num">
                                      <p:cBhvr>
                                        <p:cTn id="50" dur="500" fill="hold"/>
                                        <p:tgtEl>
                                          <p:spTgt spid="54282">
                                            <p:txEl>
                                              <p:pRg st="6" end="6"/>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54282">
                                            <p:txEl>
                                              <p:pRg st="7" end="7"/>
                                            </p:txEl>
                                          </p:spTgt>
                                        </p:tgtEl>
                                        <p:attrNameLst>
                                          <p:attrName>style.visibility</p:attrName>
                                        </p:attrNameLst>
                                      </p:cBhvr>
                                      <p:to>
                                        <p:strVal val="visible"/>
                                      </p:to>
                                    </p:set>
                                    <p:anim calcmode="lin" valueType="num">
                                      <p:cBhvr>
                                        <p:cTn id="53" dur="500" fill="hold"/>
                                        <p:tgtEl>
                                          <p:spTgt spid="54282">
                                            <p:txEl>
                                              <p:pRg st="7" end="7"/>
                                            </p:txEl>
                                          </p:spTgt>
                                        </p:tgtEl>
                                        <p:attrNameLst>
                                          <p:attrName>ppt_x</p:attrName>
                                        </p:attrNameLst>
                                      </p:cBhvr>
                                      <p:tavLst>
                                        <p:tav tm="0">
                                          <p:val>
                                            <p:strVal val="#ppt_x"/>
                                          </p:val>
                                        </p:tav>
                                        <p:tav tm="100000">
                                          <p:val>
                                            <p:strVal val="#ppt_x"/>
                                          </p:val>
                                        </p:tav>
                                      </p:tavLst>
                                    </p:anim>
                                    <p:anim calcmode="lin" valueType="num">
                                      <p:cBhvr>
                                        <p:cTn id="54" dur="500" fill="hold"/>
                                        <p:tgtEl>
                                          <p:spTgt spid="54282">
                                            <p:txEl>
                                              <p:pRg st="7" end="7"/>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54282">
                                            <p:txEl>
                                              <p:pRg st="8" end="8"/>
                                            </p:txEl>
                                          </p:spTgt>
                                        </p:tgtEl>
                                        <p:attrNameLst>
                                          <p:attrName>style.visibility</p:attrName>
                                        </p:attrNameLst>
                                      </p:cBhvr>
                                      <p:to>
                                        <p:strVal val="visible"/>
                                      </p:to>
                                    </p:set>
                                    <p:anim calcmode="lin" valueType="num">
                                      <p:cBhvr>
                                        <p:cTn id="57" dur="500" fill="hold"/>
                                        <p:tgtEl>
                                          <p:spTgt spid="54282">
                                            <p:txEl>
                                              <p:pRg st="8" end="8"/>
                                            </p:txEl>
                                          </p:spTgt>
                                        </p:tgtEl>
                                        <p:attrNameLst>
                                          <p:attrName>ppt_x</p:attrName>
                                        </p:attrNameLst>
                                      </p:cBhvr>
                                      <p:tavLst>
                                        <p:tav tm="0">
                                          <p:val>
                                            <p:strVal val="#ppt_x"/>
                                          </p:val>
                                        </p:tav>
                                        <p:tav tm="100000">
                                          <p:val>
                                            <p:strVal val="#ppt_x"/>
                                          </p:val>
                                        </p:tav>
                                      </p:tavLst>
                                    </p:anim>
                                    <p:anim calcmode="lin" valueType="num">
                                      <p:cBhvr>
                                        <p:cTn id="58" dur="500" fill="hold"/>
                                        <p:tgtEl>
                                          <p:spTgt spid="54282">
                                            <p:txEl>
                                              <p:pRg st="8" end="8"/>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54282">
                                            <p:txEl>
                                              <p:pRg st="9" end="9"/>
                                            </p:txEl>
                                          </p:spTgt>
                                        </p:tgtEl>
                                        <p:attrNameLst>
                                          <p:attrName>style.visibility</p:attrName>
                                        </p:attrNameLst>
                                      </p:cBhvr>
                                      <p:to>
                                        <p:strVal val="visible"/>
                                      </p:to>
                                    </p:set>
                                    <p:anim calcmode="lin" valueType="num">
                                      <p:cBhvr>
                                        <p:cTn id="61" dur="500" fill="hold"/>
                                        <p:tgtEl>
                                          <p:spTgt spid="54282">
                                            <p:txEl>
                                              <p:pRg st="9" end="9"/>
                                            </p:txEl>
                                          </p:spTgt>
                                        </p:tgtEl>
                                        <p:attrNameLst>
                                          <p:attrName>ppt_x</p:attrName>
                                        </p:attrNameLst>
                                      </p:cBhvr>
                                      <p:tavLst>
                                        <p:tav tm="0">
                                          <p:val>
                                            <p:strVal val="#ppt_x"/>
                                          </p:val>
                                        </p:tav>
                                        <p:tav tm="100000">
                                          <p:val>
                                            <p:strVal val="#ppt_x"/>
                                          </p:val>
                                        </p:tav>
                                      </p:tavLst>
                                    </p:anim>
                                    <p:anim calcmode="lin" valueType="num">
                                      <p:cBhvr>
                                        <p:cTn id="62" dur="500" fill="hold"/>
                                        <p:tgtEl>
                                          <p:spTgt spid="54282">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80" grpId="0" bldLvl="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6" name="组合 3"/>
          <p:cNvGrpSpPr/>
          <p:nvPr/>
        </p:nvGrpSpPr>
        <p:grpSpPr bwMode="auto">
          <a:xfrm>
            <a:off x="0" y="508000"/>
            <a:ext cx="9144000" cy="420688"/>
            <a:chOff x="0" y="0"/>
            <a:chExt cx="9144000" cy="420086"/>
          </a:xfrm>
        </p:grpSpPr>
        <p:sp>
          <p:nvSpPr>
            <p:cNvPr id="18443" name="直接连接符 4"/>
            <p:cNvSpPr>
              <a:spLocks noChangeShapeType="1"/>
            </p:cNvSpPr>
            <p:nvPr/>
          </p:nvSpPr>
          <p:spPr bwMode="auto">
            <a:xfrm>
              <a:off x="4859338" y="210836"/>
              <a:ext cx="4284662" cy="1"/>
            </a:xfrm>
            <a:prstGeom prst="line">
              <a:avLst/>
            </a:prstGeom>
            <a:noFill/>
            <a:ln w="9525">
              <a:solidFill>
                <a:srgbClr val="A71F13"/>
              </a:solidFill>
              <a:bevel/>
            </a:ln>
          </p:spPr>
          <p:txBody>
            <a:bodyPr/>
            <a:lstStyle/>
            <a:p>
              <a:endParaRPr lang="zh-CN" altLang="en-US"/>
            </a:p>
          </p:txBody>
        </p:sp>
        <p:pic>
          <p:nvPicPr>
            <p:cNvPr id="18444"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0"/>
              <a:ext cx="420086" cy="420086"/>
            </a:xfrm>
            <a:prstGeom prst="rect">
              <a:avLst/>
            </a:prstGeom>
            <a:noFill/>
            <a:ln w="9525">
              <a:noFill/>
              <a:miter lim="800000"/>
              <a:headEnd/>
              <a:tailEnd/>
            </a:ln>
          </p:spPr>
        </p:pic>
        <p:sp>
          <p:nvSpPr>
            <p:cNvPr id="18445" name="直接连接符 6"/>
            <p:cNvSpPr>
              <a:spLocks noChangeShapeType="1"/>
            </p:cNvSpPr>
            <p:nvPr/>
          </p:nvSpPr>
          <p:spPr bwMode="auto">
            <a:xfrm>
              <a:off x="0" y="210836"/>
              <a:ext cx="4284663" cy="1"/>
            </a:xfrm>
            <a:prstGeom prst="line">
              <a:avLst/>
            </a:prstGeom>
            <a:noFill/>
            <a:ln w="9525">
              <a:solidFill>
                <a:srgbClr val="A71F13"/>
              </a:solidFill>
              <a:bevel/>
            </a:ln>
          </p:spPr>
          <p:txBody>
            <a:bodyPr/>
            <a:lstStyle/>
            <a:p>
              <a:endParaRPr lang="zh-CN" altLang="en-US"/>
            </a:p>
          </p:txBody>
        </p:sp>
      </p:grpSp>
      <p:sp>
        <p:nvSpPr>
          <p:cNvPr id="18437" name="TextBox 8"/>
          <p:cNvSpPr>
            <a:spLocks noChangeArrowheads="1"/>
          </p:cNvSpPr>
          <p:nvPr/>
        </p:nvSpPr>
        <p:spPr bwMode="auto">
          <a:xfrm>
            <a:off x="-285750" y="55563"/>
            <a:ext cx="3786188" cy="642937"/>
          </a:xfrm>
          <a:prstGeom prst="rect">
            <a:avLst/>
          </a:prstGeom>
          <a:noFill/>
          <a:ln w="9525">
            <a:noFill/>
            <a:miter lim="800000"/>
          </a:ln>
        </p:spPr>
        <p:txBody>
          <a:bodyPr>
            <a:spAutoFit/>
          </a:bodyPr>
          <a:lstStyle/>
          <a:p>
            <a:pPr algn="ctr" eaLnBrk="1" hangingPunct="1">
              <a:lnSpc>
                <a:spcPct val="120000"/>
              </a:lnSpc>
            </a:pPr>
            <a:r>
              <a:rPr lang="en-US" altLang="zh-CN" sz="3000">
                <a:solidFill>
                  <a:srgbClr val="772C03"/>
                </a:solidFill>
                <a:latin typeface="Aharoni" panose="02010803020104030203" pitchFamily="2" charset="-79"/>
                <a:ea typeface="经典繁毛楷" panose="02010600030101010101" charset="-122"/>
                <a:sym typeface="Aharoni" panose="02010803020104030203" pitchFamily="2" charset="-79"/>
              </a:rPr>
              <a:t>Lead-in Activity</a:t>
            </a:r>
            <a:endParaRPr lang="zh-CN" altLang="en-US"/>
          </a:p>
        </p:txBody>
      </p:sp>
      <p:sp>
        <p:nvSpPr>
          <p:cNvPr id="18438" name="矩形 21"/>
          <p:cNvSpPr>
            <a:spLocks noChangeArrowheads="1"/>
          </p:cNvSpPr>
          <p:nvPr/>
        </p:nvSpPr>
        <p:spPr bwMode="auto">
          <a:xfrm>
            <a:off x="2571736" y="823902"/>
            <a:ext cx="3879850" cy="461962"/>
          </a:xfrm>
          <a:prstGeom prst="rect">
            <a:avLst/>
          </a:prstGeom>
          <a:noFill/>
          <a:ln w="9525">
            <a:noFill/>
            <a:miter lim="800000"/>
          </a:ln>
        </p:spPr>
        <p:txBody>
          <a:bodyPr>
            <a:spAutoFit/>
          </a:bodyPr>
          <a:lstStyle/>
          <a:p>
            <a:pPr algn="ctr"/>
            <a:r>
              <a:rPr lang="en-US" altLang="zh-CN" sz="2400" b="1" dirty="0">
                <a:solidFill>
                  <a:srgbClr val="974806"/>
                </a:solidFill>
                <a:sym typeface="Calibri" panose="020F0502020204030204" pitchFamily="34" charset="0"/>
              </a:rPr>
              <a:t>Watch </a:t>
            </a:r>
            <a:r>
              <a:rPr lang="en-US" altLang="zh-CN" sz="2400" b="1" dirty="0" smtClean="0">
                <a:solidFill>
                  <a:srgbClr val="974806"/>
                </a:solidFill>
                <a:sym typeface="Calibri" panose="020F0502020204030204" pitchFamily="34" charset="0"/>
              </a:rPr>
              <a:t>&amp; </a:t>
            </a:r>
            <a:r>
              <a:rPr lang="en-US" altLang="zh-CN" sz="2400" b="1" dirty="0">
                <a:solidFill>
                  <a:srgbClr val="974806"/>
                </a:solidFill>
                <a:sym typeface="Calibri" panose="020F0502020204030204" pitchFamily="34" charset="0"/>
              </a:rPr>
              <a:t>Think</a:t>
            </a:r>
            <a:endParaRPr lang="zh-CN" altLang="en-US" sz="2400" dirty="0">
              <a:solidFill>
                <a:srgbClr val="974806"/>
              </a:solidFill>
              <a:sym typeface="宋体" panose="02010600030101010101" pitchFamily="2" charset="-122"/>
            </a:endParaRPr>
          </a:p>
        </p:txBody>
      </p:sp>
      <p:sp>
        <p:nvSpPr>
          <p:cNvPr id="7178" name="TextBox 9"/>
          <p:cNvSpPr>
            <a:spLocks noChangeArrowheads="1"/>
          </p:cNvSpPr>
          <p:nvPr/>
        </p:nvSpPr>
        <p:spPr bwMode="auto">
          <a:xfrm>
            <a:off x="285720" y="1214426"/>
            <a:ext cx="8643998" cy="1717393"/>
          </a:xfrm>
          <a:prstGeom prst="rect">
            <a:avLst/>
          </a:prstGeom>
          <a:noFill/>
          <a:ln w="9525">
            <a:noFill/>
            <a:miter lim="800000"/>
          </a:ln>
        </p:spPr>
        <p:txBody>
          <a:bodyPr wrap="square">
            <a:spAutoFit/>
          </a:bodyPr>
          <a:lstStyle/>
          <a:p>
            <a:pPr>
              <a:lnSpc>
                <a:spcPct val="120000"/>
              </a:lnSpc>
              <a:buClr>
                <a:srgbClr val="974806"/>
              </a:buClr>
              <a:buSzPct val="60000"/>
            </a:pPr>
            <a:r>
              <a:rPr lang="en-US" altLang="zh-CN" sz="2200" b="1" dirty="0">
                <a:solidFill>
                  <a:srgbClr val="E36C09"/>
                </a:solidFill>
                <a:latin typeface="Arial" panose="020B0604020202020204" pitchFamily="34" charset="0"/>
                <a:ea typeface="微软雅黑" panose="020B0503020204020204" pitchFamily="34" charset="-122"/>
                <a:sym typeface="Arial" panose="020B0604020202020204" pitchFamily="34" charset="0"/>
              </a:rPr>
              <a:t>Watch the video clip and discuss:</a:t>
            </a:r>
            <a:endParaRPr lang="zh-CN" altLang="en-US" sz="2200" b="1" dirty="0">
              <a:solidFill>
                <a:srgbClr val="E36C09"/>
              </a:solidFill>
              <a:latin typeface="Arial" panose="020B0604020202020204" pitchFamily="34" charset="0"/>
              <a:ea typeface="微软雅黑" panose="020B0503020204020204" pitchFamily="34" charset="-122"/>
              <a:sym typeface="Arial" panose="020B0604020202020204" pitchFamily="34" charset="0"/>
            </a:endParaRPr>
          </a:p>
          <a:p>
            <a:pPr>
              <a:lnSpc>
                <a:spcPct val="120000"/>
              </a:lnSpc>
              <a:buClr>
                <a:srgbClr val="974806"/>
              </a:buClr>
              <a:buSzPct val="60000"/>
              <a:buFont typeface="Wingdings" panose="05000000000000000000" pitchFamily="2" charset="2"/>
              <a:buChar char="u"/>
            </a:pPr>
            <a:r>
              <a:rPr lang="en-US" altLang="zh-CN" sz="2200" dirty="0">
                <a:latin typeface="Arial" panose="020B0604020202020204" pitchFamily="34" charset="0"/>
                <a:ea typeface="微软雅黑" panose="020B0503020204020204" pitchFamily="34" charset="-122"/>
                <a:sym typeface="Arial" panose="020B0604020202020204" pitchFamily="34" charset="0"/>
              </a:rPr>
              <a:t> What ancient Chinese architecture impresses you most</a:t>
            </a:r>
            <a:r>
              <a:rPr lang="zh-CN" altLang="en-US" sz="2200" dirty="0">
                <a:latin typeface="Arial" panose="020B0604020202020204" pitchFamily="34" charset="0"/>
                <a:ea typeface="微软雅黑" panose="020B0503020204020204" pitchFamily="34" charset="-122"/>
                <a:sym typeface="Arial" panose="020B0604020202020204" pitchFamily="34" charset="0"/>
              </a:rPr>
              <a:t>？</a:t>
            </a:r>
            <a:endParaRPr lang="zh-CN" altLang="en-US" sz="2200" dirty="0">
              <a:latin typeface="Arial" panose="020B0604020202020204" pitchFamily="34" charset="0"/>
              <a:ea typeface="微软雅黑" panose="020B0503020204020204" pitchFamily="34" charset="-122"/>
              <a:sym typeface="Arial" panose="020B0604020202020204" pitchFamily="34" charset="0"/>
            </a:endParaRPr>
          </a:p>
          <a:p>
            <a:pPr>
              <a:lnSpc>
                <a:spcPct val="120000"/>
              </a:lnSpc>
              <a:buClr>
                <a:srgbClr val="974806"/>
              </a:buClr>
              <a:buSzPct val="60000"/>
              <a:buFont typeface="Wingdings" panose="05000000000000000000" pitchFamily="2" charset="2"/>
              <a:buChar char="u"/>
            </a:pPr>
            <a:r>
              <a:rPr lang="en-US" altLang="zh-CN" sz="2200" dirty="0">
                <a:latin typeface="Arial" panose="020B0604020202020204" pitchFamily="34" charset="0"/>
                <a:ea typeface="微软雅黑" panose="020B0503020204020204" pitchFamily="34" charset="-122"/>
                <a:sym typeface="Arial" panose="020B0604020202020204" pitchFamily="34" charset="0"/>
              </a:rPr>
              <a:t> Are there any residential houses with distinct features in your </a:t>
            </a:r>
            <a:endParaRPr lang="en-US" altLang="zh-CN" sz="2200" dirty="0" smtClean="0">
              <a:latin typeface="Arial" panose="020B0604020202020204" pitchFamily="34" charset="0"/>
              <a:ea typeface="微软雅黑" panose="020B0503020204020204" pitchFamily="34" charset="-122"/>
              <a:sym typeface="Arial" panose="020B0604020202020204" pitchFamily="34" charset="0"/>
            </a:endParaRPr>
          </a:p>
          <a:p>
            <a:pPr>
              <a:lnSpc>
                <a:spcPct val="120000"/>
              </a:lnSpc>
              <a:buClr>
                <a:srgbClr val="974806"/>
              </a:buClr>
              <a:buSzPct val="60000"/>
            </a:pPr>
            <a:r>
              <a:rPr lang="en-US" altLang="zh-CN" sz="2200" dirty="0">
                <a:latin typeface="Arial" panose="020B0604020202020204" pitchFamily="34" charset="0"/>
                <a:ea typeface="微软雅黑" panose="020B0503020204020204" pitchFamily="34" charset="-122"/>
                <a:sym typeface="Arial" panose="020B0604020202020204" pitchFamily="34" charset="0"/>
              </a:rPr>
              <a:t> </a:t>
            </a:r>
            <a:r>
              <a:rPr lang="en-US" altLang="zh-CN" sz="2200" dirty="0" smtClean="0">
                <a:latin typeface="Arial" panose="020B0604020202020204" pitchFamily="34" charset="0"/>
                <a:ea typeface="微软雅黑" panose="020B0503020204020204" pitchFamily="34" charset="-122"/>
                <a:sym typeface="Arial" panose="020B0604020202020204" pitchFamily="34" charset="0"/>
              </a:rPr>
              <a:t>  hometown</a:t>
            </a:r>
            <a:r>
              <a:rPr lang="zh-CN" altLang="en-US" sz="2200" dirty="0">
                <a:latin typeface="Arial" panose="020B0604020202020204" pitchFamily="34" charset="0"/>
                <a:ea typeface="微软雅黑" panose="020B0503020204020204" pitchFamily="34" charset="-122"/>
                <a:sym typeface="Arial" panose="020B0604020202020204" pitchFamily="34" charset="0"/>
              </a:rPr>
              <a:t>？</a:t>
            </a:r>
            <a:endParaRPr lang="zh-CN" altLang="en-US" dirty="0"/>
          </a:p>
        </p:txBody>
      </p:sp>
      <p:pic>
        <p:nvPicPr>
          <p:cNvPr id="15" name="图片 14" descr="建筑3.png">
            <a:hlinkClick r:id="rId2" action="ppaction://hlinkfile"/>
          </p:cNvPr>
          <p:cNvPicPr>
            <a:picLocks noChangeAspect="1"/>
          </p:cNvPicPr>
          <p:nvPr/>
        </p:nvPicPr>
        <p:blipFill>
          <a:blip r:embed="rId3"/>
          <a:srcRect/>
          <a:stretch>
            <a:fillRect/>
          </a:stretch>
        </p:blipFill>
        <p:spPr bwMode="auto">
          <a:xfrm>
            <a:off x="2285984" y="2714624"/>
            <a:ext cx="4968875" cy="27368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178"/>
                                        </p:tgtEl>
                                        <p:attrNameLst>
                                          <p:attrName>style.visibility</p:attrName>
                                        </p:attrNameLst>
                                      </p:cBhvr>
                                      <p:to>
                                        <p:strVal val="visible"/>
                                      </p:to>
                                    </p:set>
                                    <p:animEffect>
                                      <p:cBhvr>
                                        <p:cTn id="7" dur="500"/>
                                        <p:tgtEl>
                                          <p:spTgt spid="717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8" grpId="0" bldLvl="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563" name="组合 2"/>
          <p:cNvGrpSpPr/>
          <p:nvPr/>
        </p:nvGrpSpPr>
        <p:grpSpPr bwMode="auto">
          <a:xfrm>
            <a:off x="0" y="436563"/>
            <a:ext cx="9144000" cy="420687"/>
            <a:chOff x="0" y="0"/>
            <a:chExt cx="9144000" cy="420086"/>
          </a:xfrm>
        </p:grpSpPr>
        <p:sp>
          <p:nvSpPr>
            <p:cNvPr id="66569" name="直接连接符 14"/>
            <p:cNvSpPr>
              <a:spLocks noChangeShapeType="1"/>
            </p:cNvSpPr>
            <p:nvPr/>
          </p:nvSpPr>
          <p:spPr bwMode="auto">
            <a:xfrm>
              <a:off x="4859338" y="210836"/>
              <a:ext cx="4284662" cy="1"/>
            </a:xfrm>
            <a:prstGeom prst="line">
              <a:avLst/>
            </a:prstGeom>
            <a:noFill/>
            <a:ln w="9525">
              <a:solidFill>
                <a:srgbClr val="A71F13"/>
              </a:solidFill>
              <a:bevel/>
            </a:ln>
          </p:spPr>
          <p:txBody>
            <a:bodyPr/>
            <a:lstStyle/>
            <a:p>
              <a:endParaRPr lang="zh-CN" altLang="en-US"/>
            </a:p>
          </p:txBody>
        </p:sp>
        <p:pic>
          <p:nvPicPr>
            <p:cNvPr id="66570"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0"/>
              <a:ext cx="420086" cy="420086"/>
            </a:xfrm>
            <a:prstGeom prst="rect">
              <a:avLst/>
            </a:prstGeom>
            <a:noFill/>
            <a:ln w="9525">
              <a:noFill/>
              <a:miter lim="800000"/>
              <a:headEnd/>
              <a:tailEnd/>
            </a:ln>
          </p:spPr>
        </p:pic>
        <p:sp>
          <p:nvSpPr>
            <p:cNvPr id="66571" name="直接连接符 20"/>
            <p:cNvSpPr>
              <a:spLocks noChangeShapeType="1"/>
            </p:cNvSpPr>
            <p:nvPr/>
          </p:nvSpPr>
          <p:spPr bwMode="auto">
            <a:xfrm>
              <a:off x="0" y="210836"/>
              <a:ext cx="4284663" cy="1"/>
            </a:xfrm>
            <a:prstGeom prst="line">
              <a:avLst/>
            </a:prstGeom>
            <a:noFill/>
            <a:ln w="9525">
              <a:solidFill>
                <a:srgbClr val="A71F13"/>
              </a:solidFill>
              <a:bevel/>
            </a:ln>
          </p:spPr>
          <p:txBody>
            <a:bodyPr/>
            <a:lstStyle/>
            <a:p>
              <a:endParaRPr lang="zh-CN" altLang="en-US"/>
            </a:p>
          </p:txBody>
        </p:sp>
      </p:grpSp>
      <p:sp>
        <p:nvSpPr>
          <p:cNvPr id="66564" name="TextBox 8"/>
          <p:cNvSpPr>
            <a:spLocks noChangeArrowheads="1"/>
          </p:cNvSpPr>
          <p:nvPr/>
        </p:nvSpPr>
        <p:spPr bwMode="auto">
          <a:xfrm>
            <a:off x="142861" y="-22225"/>
            <a:ext cx="2500313" cy="639763"/>
          </a:xfrm>
          <a:prstGeom prst="rect">
            <a:avLst/>
          </a:prstGeom>
          <a:noFill/>
          <a:ln w="9525">
            <a:noFill/>
            <a:miter lim="800000"/>
          </a:ln>
        </p:spPr>
        <p:txBody>
          <a:bodyPr>
            <a:spAutoFit/>
          </a:bodyPr>
          <a:lstStyle/>
          <a:p>
            <a:pPr>
              <a:lnSpc>
                <a:spcPct val="120000"/>
              </a:lnSpc>
            </a:pPr>
            <a:r>
              <a:rPr lang="en-US" altLang="zh-CN" sz="3000" b="1" dirty="0">
                <a:solidFill>
                  <a:srgbClr val="974806"/>
                </a:solidFill>
                <a:latin typeface="Aharoni" panose="02010803020104030203" pitchFamily="2" charset="-79"/>
                <a:sym typeface="Aharoni" panose="02010803020104030203" pitchFamily="2" charset="-79"/>
              </a:rPr>
              <a:t>Pagodas</a:t>
            </a:r>
            <a:endParaRPr lang="zh-CN" altLang="en-US" dirty="0"/>
          </a:p>
        </p:txBody>
      </p:sp>
      <p:sp>
        <p:nvSpPr>
          <p:cNvPr id="66565" name="Rectangle 4"/>
          <p:cNvSpPr>
            <a:spLocks noRot="1" noChangeArrowheads="1"/>
          </p:cNvSpPr>
          <p:nvPr/>
        </p:nvSpPr>
        <p:spPr bwMode="auto">
          <a:xfrm>
            <a:off x="2627313" y="912813"/>
            <a:ext cx="3857625" cy="455612"/>
          </a:xfrm>
          <a:prstGeom prst="rect">
            <a:avLst/>
          </a:prstGeom>
          <a:noFill/>
          <a:ln w="9525">
            <a:noFill/>
            <a:miter lim="800000"/>
          </a:ln>
        </p:spPr>
        <p:txBody>
          <a:bodyPr/>
          <a:lstStyle/>
          <a:p>
            <a:pPr algn="ctr"/>
            <a:endParaRPr lang="zh-CN" altLang="zh-CN" sz="2400" b="1" i="1">
              <a:solidFill>
                <a:srgbClr val="974806"/>
              </a:solidFill>
              <a:sym typeface="宋体" panose="02010600030101010101" pitchFamily="2" charset="-122"/>
            </a:endParaRPr>
          </a:p>
        </p:txBody>
      </p:sp>
      <p:sp>
        <p:nvSpPr>
          <p:cNvPr id="55306" name="Rectangle 5"/>
          <p:cNvSpPr>
            <a:spLocks noGrp="1" noChangeArrowheads="1"/>
          </p:cNvSpPr>
          <p:nvPr/>
        </p:nvSpPr>
        <p:spPr bwMode="auto">
          <a:xfrm>
            <a:off x="468313" y="1212871"/>
            <a:ext cx="5033962" cy="4645025"/>
          </a:xfrm>
          <a:prstGeom prst="rect">
            <a:avLst/>
          </a:prstGeom>
          <a:noFill/>
          <a:ln w="9525">
            <a:noFill/>
            <a:miter lim="800000"/>
          </a:ln>
        </p:spPr>
        <p:txBody>
          <a:bodyPr/>
          <a:lstStyle/>
          <a:p>
            <a:pPr marL="342900" indent="-342900" eaLnBrk="1" hangingPunct="1">
              <a:spcBef>
                <a:spcPct val="20000"/>
              </a:spcBef>
              <a:defRPr/>
            </a:pPr>
            <a:r>
              <a:rPr lang="en-US" altLang="zh-CN" sz="2800" b="1" dirty="0">
                <a:solidFill>
                  <a:srgbClr val="974806"/>
                </a:solidFill>
                <a:sym typeface="Calibri" panose="020F0502020204030204" pitchFamily="34" charset="0"/>
              </a:rPr>
              <a:t>    </a:t>
            </a:r>
            <a:r>
              <a:rPr lang="en-US" altLang="zh-CN" sz="2800" b="1" dirty="0">
                <a:solidFill>
                  <a:srgbClr val="CC6600"/>
                </a:solidFill>
                <a:sym typeface="Calibri" panose="020F0502020204030204" pitchFamily="34" charset="0"/>
              </a:rPr>
              <a:t>Pavilion or one-story pagodas</a:t>
            </a:r>
            <a:endParaRPr lang="zh-CN" altLang="en-US" sz="2800" b="1" dirty="0">
              <a:solidFill>
                <a:srgbClr val="CC6600"/>
              </a:solidFill>
              <a:sym typeface="Calibri" panose="020F0502020204030204" pitchFamily="34" charset="0"/>
            </a:endParaRPr>
          </a:p>
          <a:p>
            <a:pPr marL="360045" eaLnBrk="1" hangingPunct="1">
              <a:spcBef>
                <a:spcPts val="600"/>
              </a:spcBef>
              <a:buSzPct val="60000"/>
              <a:buFont typeface="Wingdings" panose="05000000000000000000" pitchFamily="2" charset="2"/>
              <a:buChar char="l"/>
              <a:defRPr/>
            </a:pPr>
            <a:r>
              <a:rPr lang="en-US" altLang="zh-CN" sz="2400" dirty="0">
                <a:sym typeface="Calibri" panose="020F0502020204030204" pitchFamily="34" charset="0"/>
              </a:rPr>
              <a:t>  </a:t>
            </a:r>
            <a:r>
              <a:rPr lang="en-US" altLang="zh-CN" sz="2200" dirty="0">
                <a:sym typeface="Calibri" panose="020F0502020204030204" pitchFamily="34" charset="0"/>
              </a:rPr>
              <a:t>Used as tombs for abbots and </a:t>
            </a:r>
            <a:endParaRPr lang="en-US" altLang="zh-CN" sz="2200" dirty="0" smtClean="0">
              <a:sym typeface="Calibri" panose="020F0502020204030204" pitchFamily="34" charset="0"/>
            </a:endParaRPr>
          </a:p>
          <a:p>
            <a:pPr marL="360045" eaLnBrk="1" hangingPunct="1">
              <a:spcBef>
                <a:spcPts val="600"/>
              </a:spcBef>
              <a:buSzPct val="60000"/>
              <a:defRPr/>
            </a:pPr>
            <a:r>
              <a:rPr lang="en-US" altLang="zh-CN" sz="2200" dirty="0">
                <a:sym typeface="Calibri" panose="020F0502020204030204" pitchFamily="34" charset="0"/>
              </a:rPr>
              <a:t> </a:t>
            </a:r>
            <a:r>
              <a:rPr lang="en-US" altLang="zh-CN" sz="2200" dirty="0" smtClean="0">
                <a:sym typeface="Calibri" panose="020F0502020204030204" pitchFamily="34" charset="0"/>
              </a:rPr>
              <a:t>   other </a:t>
            </a:r>
            <a:r>
              <a:rPr lang="en-US" altLang="zh-CN" sz="2200" dirty="0">
                <a:sym typeface="Calibri" panose="020F0502020204030204" pitchFamily="34" charset="0"/>
              </a:rPr>
              <a:t>high-ranking monks.</a:t>
            </a:r>
            <a:endParaRPr lang="zh-CN" altLang="en-US" sz="2200" dirty="0">
              <a:sym typeface="Calibri" panose="020F0502020204030204" pitchFamily="34" charset="0"/>
            </a:endParaRPr>
          </a:p>
          <a:p>
            <a:pPr marL="360045" eaLnBrk="1" hangingPunct="1">
              <a:spcBef>
                <a:spcPts val="600"/>
              </a:spcBef>
              <a:buSzPct val="60000"/>
              <a:buFont typeface="Wingdings" panose="05000000000000000000" pitchFamily="2" charset="2"/>
              <a:buChar char="l"/>
              <a:defRPr/>
            </a:pPr>
            <a:r>
              <a:rPr lang="en-US" altLang="zh-CN" sz="2200" dirty="0">
                <a:sym typeface="Calibri" panose="020F0502020204030204" pitchFamily="34" charset="0"/>
              </a:rPr>
              <a:t>  The earliest of these still </a:t>
            </a:r>
            <a:r>
              <a:rPr lang="en-US" altLang="zh-CN" sz="2200" dirty="0" smtClean="0">
                <a:sym typeface="Calibri" panose="020F0502020204030204" pitchFamily="34" charset="0"/>
              </a:rPr>
              <a:t>existing </a:t>
            </a:r>
            <a:endParaRPr lang="en-US" altLang="zh-CN" sz="2200" dirty="0" smtClean="0">
              <a:sym typeface="Calibri" panose="020F0502020204030204" pitchFamily="34" charset="0"/>
            </a:endParaRPr>
          </a:p>
          <a:p>
            <a:pPr marL="360045" eaLnBrk="1" hangingPunct="1">
              <a:spcBef>
                <a:spcPts val="600"/>
              </a:spcBef>
              <a:buSzPct val="60000"/>
              <a:defRPr/>
            </a:pPr>
            <a:r>
              <a:rPr lang="en-US" altLang="zh-CN" sz="2200" dirty="0">
                <a:sym typeface="Calibri" panose="020F0502020204030204" pitchFamily="34" charset="0"/>
              </a:rPr>
              <a:t> </a:t>
            </a:r>
            <a:r>
              <a:rPr lang="en-US" altLang="zh-CN" sz="2200" dirty="0" smtClean="0">
                <a:sym typeface="Calibri" panose="020F0502020204030204" pitchFamily="34" charset="0"/>
              </a:rPr>
              <a:t>   is </a:t>
            </a:r>
            <a:r>
              <a:rPr lang="en-US" altLang="zh-CN" sz="2200" dirty="0">
                <a:sym typeface="Calibri" panose="020F0502020204030204" pitchFamily="34" charset="0"/>
              </a:rPr>
              <a:t>Simen Pagoda at </a:t>
            </a:r>
            <a:r>
              <a:rPr lang="en-US" altLang="zh-CN" sz="2200" dirty="0" err="1">
                <a:sym typeface="Calibri" panose="020F0502020204030204" pitchFamily="34" charset="0"/>
              </a:rPr>
              <a:t>Shentong</a:t>
            </a:r>
            <a:r>
              <a:rPr lang="en-US" altLang="zh-CN" sz="2200" dirty="0">
                <a:sym typeface="Calibri" panose="020F0502020204030204" pitchFamily="34" charset="0"/>
              </a:rPr>
              <a:t> </a:t>
            </a:r>
            <a:endParaRPr lang="en-US" altLang="zh-CN" sz="2200" dirty="0" smtClean="0">
              <a:sym typeface="Calibri" panose="020F0502020204030204" pitchFamily="34" charset="0"/>
            </a:endParaRPr>
          </a:p>
          <a:p>
            <a:pPr marL="360045" eaLnBrk="1" hangingPunct="1">
              <a:spcBef>
                <a:spcPts val="600"/>
              </a:spcBef>
              <a:buSzPct val="60000"/>
              <a:defRPr/>
            </a:pPr>
            <a:r>
              <a:rPr lang="en-US" altLang="zh-CN" sz="2200" dirty="0">
                <a:sym typeface="Calibri" panose="020F0502020204030204" pitchFamily="34" charset="0"/>
              </a:rPr>
              <a:t> </a:t>
            </a:r>
            <a:r>
              <a:rPr lang="en-US" altLang="zh-CN" sz="2200" dirty="0" smtClean="0">
                <a:sym typeface="Calibri" panose="020F0502020204030204" pitchFamily="34" charset="0"/>
              </a:rPr>
              <a:t>   Temple </a:t>
            </a:r>
            <a:r>
              <a:rPr lang="en-US" altLang="zh-CN" sz="2200" dirty="0">
                <a:sym typeface="Calibri" panose="020F0502020204030204" pitchFamily="34" charset="0"/>
              </a:rPr>
              <a:t>in </a:t>
            </a:r>
            <a:r>
              <a:rPr lang="en-US" altLang="zh-CN" sz="2200" dirty="0" err="1">
                <a:sym typeface="Calibri" panose="020F0502020204030204" pitchFamily="34" charset="0"/>
              </a:rPr>
              <a:t>Shangdong</a:t>
            </a:r>
            <a:r>
              <a:rPr lang="en-US" altLang="zh-CN" sz="2200" dirty="0">
                <a:sym typeface="Calibri" panose="020F0502020204030204" pitchFamily="34" charset="0"/>
              </a:rPr>
              <a:t> </a:t>
            </a:r>
            <a:r>
              <a:rPr lang="en-US" altLang="zh-CN" sz="2200" dirty="0" smtClean="0">
                <a:sym typeface="Calibri" panose="020F0502020204030204" pitchFamily="34" charset="0"/>
              </a:rPr>
              <a:t>Province</a:t>
            </a:r>
            <a:endParaRPr lang="en-US" altLang="zh-CN" sz="2200" dirty="0" smtClean="0">
              <a:sym typeface="Calibri" panose="020F0502020204030204" pitchFamily="34" charset="0"/>
            </a:endParaRPr>
          </a:p>
          <a:p>
            <a:pPr marL="360045" eaLnBrk="1" hangingPunct="1">
              <a:spcBef>
                <a:spcPts val="600"/>
              </a:spcBef>
              <a:buSzPct val="60000"/>
              <a:defRPr/>
            </a:pPr>
            <a:r>
              <a:rPr lang="en-US" altLang="zh-CN" sz="2200" dirty="0">
                <a:sym typeface="Calibri" panose="020F0502020204030204" pitchFamily="34" charset="0"/>
              </a:rPr>
              <a:t> </a:t>
            </a:r>
            <a:r>
              <a:rPr lang="en-US" altLang="zh-CN" sz="2200" dirty="0" smtClean="0">
                <a:sym typeface="Calibri" panose="020F0502020204030204" pitchFamily="34" charset="0"/>
              </a:rPr>
              <a:t>   (</a:t>
            </a:r>
            <a:r>
              <a:rPr lang="en-US" altLang="zh-CN" sz="2200" dirty="0">
                <a:sym typeface="Calibri" panose="020F0502020204030204" pitchFamily="34" charset="0"/>
              </a:rPr>
              <a:t>about 1,400-year-old) </a:t>
            </a:r>
            <a:endParaRPr lang="en-US" altLang="zh-CN" sz="2200" dirty="0">
              <a:sym typeface="Calibri" panose="020F0502020204030204" pitchFamily="34" charset="0"/>
            </a:endParaRPr>
          </a:p>
          <a:p>
            <a:pPr marL="360045" eaLnBrk="1" hangingPunct="1">
              <a:spcBef>
                <a:spcPts val="600"/>
              </a:spcBef>
              <a:buSzPct val="60000"/>
              <a:buFont typeface="Wingdings" panose="05000000000000000000" pitchFamily="2" charset="2"/>
              <a:buChar char="l"/>
              <a:defRPr/>
            </a:pPr>
            <a:r>
              <a:rPr lang="en-US" altLang="zh-CN" sz="2200" dirty="0">
                <a:sym typeface="Calibri" panose="020F0502020204030204" pitchFamily="34" charset="0"/>
              </a:rPr>
              <a:t>  square, with a single roof and one </a:t>
            </a:r>
            <a:endParaRPr lang="en-US" altLang="zh-CN" sz="2200" dirty="0" smtClean="0">
              <a:sym typeface="Calibri" panose="020F0502020204030204" pitchFamily="34" charset="0"/>
            </a:endParaRPr>
          </a:p>
          <a:p>
            <a:pPr marL="360045" eaLnBrk="1" hangingPunct="1">
              <a:spcBef>
                <a:spcPts val="600"/>
              </a:spcBef>
              <a:buSzPct val="60000"/>
              <a:defRPr/>
            </a:pPr>
            <a:r>
              <a:rPr lang="en-US" altLang="zh-CN" sz="2200" dirty="0">
                <a:sym typeface="Calibri" panose="020F0502020204030204" pitchFamily="34" charset="0"/>
              </a:rPr>
              <a:t> </a:t>
            </a:r>
            <a:r>
              <a:rPr lang="en-US" altLang="zh-CN" sz="2200" dirty="0" smtClean="0">
                <a:sym typeface="Calibri" panose="020F0502020204030204" pitchFamily="34" charset="0"/>
              </a:rPr>
              <a:t>   door </a:t>
            </a:r>
            <a:r>
              <a:rPr lang="en-US" altLang="zh-CN" sz="2200" dirty="0">
                <a:sym typeface="Calibri" panose="020F0502020204030204" pitchFamily="34" charset="0"/>
              </a:rPr>
              <a:t>on each side.</a:t>
            </a:r>
            <a:endParaRPr lang="zh-CN" altLang="en-US" sz="2200" dirty="0">
              <a:sym typeface="Calibri" panose="020F0502020204030204" pitchFamily="34" charset="0"/>
            </a:endParaRPr>
          </a:p>
          <a:p>
            <a:pPr marL="342900" indent="-342900" eaLnBrk="1" hangingPunct="1">
              <a:spcBef>
                <a:spcPct val="20000"/>
              </a:spcBef>
              <a:buFont typeface="Wingdings" panose="05000000000000000000" pitchFamily="2" charset="2"/>
              <a:buChar char="l"/>
              <a:defRPr/>
            </a:pPr>
            <a:endParaRPr lang="zh-CN" altLang="en-US" sz="2800" b="1" dirty="0">
              <a:sym typeface="Calibri" panose="020F0502020204030204" pitchFamily="34" charset="0"/>
            </a:endParaRPr>
          </a:p>
        </p:txBody>
      </p:sp>
      <p:pic>
        <p:nvPicPr>
          <p:cNvPr id="55307" name="Picture 8" descr="2006123152770829"/>
          <p:cNvPicPr>
            <a:picLocks noChangeAspect="1" noChangeArrowheads="1"/>
          </p:cNvPicPr>
          <p:nvPr/>
        </p:nvPicPr>
        <p:blipFill>
          <a:blip r:embed="rId2"/>
          <a:srcRect/>
          <a:stretch>
            <a:fillRect/>
          </a:stretch>
        </p:blipFill>
        <p:spPr bwMode="auto">
          <a:xfrm>
            <a:off x="5643570" y="1357302"/>
            <a:ext cx="3201988" cy="36925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5307"/>
                                        </p:tgtEl>
                                        <p:attrNameLst>
                                          <p:attrName>style.visibility</p:attrName>
                                        </p:attrNameLst>
                                      </p:cBhvr>
                                      <p:to>
                                        <p:strVal val="visible"/>
                                      </p:to>
                                    </p:set>
                                    <p:animEffect>
                                      <p:cBhvr>
                                        <p:cTn id="7" dur="500"/>
                                        <p:tgtEl>
                                          <p:spTgt spid="5530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5306">
                                            <p:txEl>
                                              <p:pRg st="0" end="0"/>
                                            </p:txEl>
                                          </p:spTgt>
                                        </p:tgtEl>
                                        <p:attrNameLst>
                                          <p:attrName>style.visibility</p:attrName>
                                        </p:attrNameLst>
                                      </p:cBhvr>
                                      <p:to>
                                        <p:strVal val="visible"/>
                                      </p:to>
                                    </p:set>
                                    <p:anim calcmode="lin" valueType="num">
                                      <p:cBhvr>
                                        <p:cTn id="12" dur="500" fill="hold"/>
                                        <p:tgtEl>
                                          <p:spTgt spid="55306">
                                            <p:txEl>
                                              <p:pRg st="0" end="0"/>
                                            </p:txEl>
                                          </p:spTgt>
                                        </p:tgtEl>
                                        <p:attrNameLst>
                                          <p:attrName>ppt_x</p:attrName>
                                        </p:attrNameLst>
                                      </p:cBhvr>
                                      <p:tavLst>
                                        <p:tav tm="0">
                                          <p:val>
                                            <p:strVal val="#ppt_x"/>
                                          </p:val>
                                        </p:tav>
                                        <p:tav tm="100000">
                                          <p:val>
                                            <p:strVal val="#ppt_x"/>
                                          </p:val>
                                        </p:tav>
                                      </p:tavLst>
                                    </p:anim>
                                    <p:anim calcmode="lin" valueType="num">
                                      <p:cBhvr>
                                        <p:cTn id="13" dur="500" fill="hold"/>
                                        <p:tgtEl>
                                          <p:spTgt spid="5530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55306">
                                            <p:txEl>
                                              <p:pRg st="1" end="1"/>
                                            </p:txEl>
                                          </p:spTgt>
                                        </p:tgtEl>
                                        <p:attrNameLst>
                                          <p:attrName>style.visibility</p:attrName>
                                        </p:attrNameLst>
                                      </p:cBhvr>
                                      <p:to>
                                        <p:strVal val="visible"/>
                                      </p:to>
                                    </p:set>
                                    <p:anim calcmode="lin" valueType="num">
                                      <p:cBhvr>
                                        <p:cTn id="18" dur="500" fill="hold"/>
                                        <p:tgtEl>
                                          <p:spTgt spid="55306">
                                            <p:txEl>
                                              <p:pRg st="1" end="1"/>
                                            </p:txEl>
                                          </p:spTgt>
                                        </p:tgtEl>
                                        <p:attrNameLst>
                                          <p:attrName>ppt_x</p:attrName>
                                        </p:attrNameLst>
                                      </p:cBhvr>
                                      <p:tavLst>
                                        <p:tav tm="0">
                                          <p:val>
                                            <p:strVal val="#ppt_x"/>
                                          </p:val>
                                        </p:tav>
                                        <p:tav tm="100000">
                                          <p:val>
                                            <p:strVal val="#ppt_x"/>
                                          </p:val>
                                        </p:tav>
                                      </p:tavLst>
                                    </p:anim>
                                    <p:anim calcmode="lin" valueType="num">
                                      <p:cBhvr>
                                        <p:cTn id="19" dur="500" fill="hold"/>
                                        <p:tgtEl>
                                          <p:spTgt spid="55306">
                                            <p:txEl>
                                              <p:pRg st="1" end="1"/>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55306">
                                            <p:txEl>
                                              <p:pRg st="2" end="2"/>
                                            </p:txEl>
                                          </p:spTgt>
                                        </p:tgtEl>
                                        <p:attrNameLst>
                                          <p:attrName>style.visibility</p:attrName>
                                        </p:attrNameLst>
                                      </p:cBhvr>
                                      <p:to>
                                        <p:strVal val="visible"/>
                                      </p:to>
                                    </p:set>
                                    <p:anim calcmode="lin" valueType="num">
                                      <p:cBhvr>
                                        <p:cTn id="22" dur="500" fill="hold"/>
                                        <p:tgtEl>
                                          <p:spTgt spid="55306">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5530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55306">
                                            <p:txEl>
                                              <p:pRg st="3" end="3"/>
                                            </p:txEl>
                                          </p:spTgt>
                                        </p:tgtEl>
                                        <p:attrNameLst>
                                          <p:attrName>style.visibility</p:attrName>
                                        </p:attrNameLst>
                                      </p:cBhvr>
                                      <p:to>
                                        <p:strVal val="visible"/>
                                      </p:to>
                                    </p:set>
                                    <p:anim calcmode="lin" valueType="num">
                                      <p:cBhvr>
                                        <p:cTn id="28" dur="500" fill="hold"/>
                                        <p:tgtEl>
                                          <p:spTgt spid="55306">
                                            <p:txEl>
                                              <p:pRg st="3" end="3"/>
                                            </p:txEl>
                                          </p:spTgt>
                                        </p:tgtEl>
                                        <p:attrNameLst>
                                          <p:attrName>ppt_x</p:attrName>
                                        </p:attrNameLst>
                                      </p:cBhvr>
                                      <p:tavLst>
                                        <p:tav tm="0">
                                          <p:val>
                                            <p:strVal val="#ppt_x"/>
                                          </p:val>
                                        </p:tav>
                                        <p:tav tm="100000">
                                          <p:val>
                                            <p:strVal val="#ppt_x"/>
                                          </p:val>
                                        </p:tav>
                                      </p:tavLst>
                                    </p:anim>
                                    <p:anim calcmode="lin" valueType="num">
                                      <p:cBhvr>
                                        <p:cTn id="29" dur="500" fill="hold"/>
                                        <p:tgtEl>
                                          <p:spTgt spid="55306">
                                            <p:txEl>
                                              <p:pRg st="3" end="3"/>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55306">
                                            <p:txEl>
                                              <p:pRg st="4" end="4"/>
                                            </p:txEl>
                                          </p:spTgt>
                                        </p:tgtEl>
                                        <p:attrNameLst>
                                          <p:attrName>style.visibility</p:attrName>
                                        </p:attrNameLst>
                                      </p:cBhvr>
                                      <p:to>
                                        <p:strVal val="visible"/>
                                      </p:to>
                                    </p:set>
                                    <p:anim calcmode="lin" valueType="num">
                                      <p:cBhvr>
                                        <p:cTn id="32" dur="500" fill="hold"/>
                                        <p:tgtEl>
                                          <p:spTgt spid="55306">
                                            <p:txEl>
                                              <p:pRg st="4" end="4"/>
                                            </p:txEl>
                                          </p:spTgt>
                                        </p:tgtEl>
                                        <p:attrNameLst>
                                          <p:attrName>ppt_x</p:attrName>
                                        </p:attrNameLst>
                                      </p:cBhvr>
                                      <p:tavLst>
                                        <p:tav tm="0">
                                          <p:val>
                                            <p:strVal val="#ppt_x"/>
                                          </p:val>
                                        </p:tav>
                                        <p:tav tm="100000">
                                          <p:val>
                                            <p:strVal val="#ppt_x"/>
                                          </p:val>
                                        </p:tav>
                                      </p:tavLst>
                                    </p:anim>
                                    <p:anim calcmode="lin" valueType="num">
                                      <p:cBhvr>
                                        <p:cTn id="33" dur="500" fill="hold"/>
                                        <p:tgtEl>
                                          <p:spTgt spid="55306">
                                            <p:txEl>
                                              <p:pRg st="4" end="4"/>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55306">
                                            <p:txEl>
                                              <p:pRg st="5" end="5"/>
                                            </p:txEl>
                                          </p:spTgt>
                                        </p:tgtEl>
                                        <p:attrNameLst>
                                          <p:attrName>style.visibility</p:attrName>
                                        </p:attrNameLst>
                                      </p:cBhvr>
                                      <p:to>
                                        <p:strVal val="visible"/>
                                      </p:to>
                                    </p:set>
                                    <p:anim calcmode="lin" valueType="num">
                                      <p:cBhvr>
                                        <p:cTn id="36" dur="500" fill="hold"/>
                                        <p:tgtEl>
                                          <p:spTgt spid="55306">
                                            <p:txEl>
                                              <p:pRg st="5" end="5"/>
                                            </p:txEl>
                                          </p:spTgt>
                                        </p:tgtEl>
                                        <p:attrNameLst>
                                          <p:attrName>ppt_x</p:attrName>
                                        </p:attrNameLst>
                                      </p:cBhvr>
                                      <p:tavLst>
                                        <p:tav tm="0">
                                          <p:val>
                                            <p:strVal val="#ppt_x"/>
                                          </p:val>
                                        </p:tav>
                                        <p:tav tm="100000">
                                          <p:val>
                                            <p:strVal val="#ppt_x"/>
                                          </p:val>
                                        </p:tav>
                                      </p:tavLst>
                                    </p:anim>
                                    <p:anim calcmode="lin" valueType="num">
                                      <p:cBhvr>
                                        <p:cTn id="37" dur="500" fill="hold"/>
                                        <p:tgtEl>
                                          <p:spTgt spid="55306">
                                            <p:txEl>
                                              <p:pRg st="5" end="5"/>
                                            </p:txEl>
                                          </p:spTgt>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55306">
                                            <p:txEl>
                                              <p:pRg st="6" end="6"/>
                                            </p:txEl>
                                          </p:spTgt>
                                        </p:tgtEl>
                                        <p:attrNameLst>
                                          <p:attrName>style.visibility</p:attrName>
                                        </p:attrNameLst>
                                      </p:cBhvr>
                                      <p:to>
                                        <p:strVal val="visible"/>
                                      </p:to>
                                    </p:set>
                                    <p:anim calcmode="lin" valueType="num">
                                      <p:cBhvr>
                                        <p:cTn id="40" dur="500" fill="hold"/>
                                        <p:tgtEl>
                                          <p:spTgt spid="55306">
                                            <p:txEl>
                                              <p:pRg st="6" end="6"/>
                                            </p:txEl>
                                          </p:spTgt>
                                        </p:tgtEl>
                                        <p:attrNameLst>
                                          <p:attrName>ppt_x</p:attrName>
                                        </p:attrNameLst>
                                      </p:cBhvr>
                                      <p:tavLst>
                                        <p:tav tm="0">
                                          <p:val>
                                            <p:strVal val="#ppt_x"/>
                                          </p:val>
                                        </p:tav>
                                        <p:tav tm="100000">
                                          <p:val>
                                            <p:strVal val="#ppt_x"/>
                                          </p:val>
                                        </p:tav>
                                      </p:tavLst>
                                    </p:anim>
                                    <p:anim calcmode="lin" valueType="num">
                                      <p:cBhvr>
                                        <p:cTn id="41" dur="500" fill="hold"/>
                                        <p:tgtEl>
                                          <p:spTgt spid="5530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55306">
                                            <p:txEl>
                                              <p:pRg st="7" end="7"/>
                                            </p:txEl>
                                          </p:spTgt>
                                        </p:tgtEl>
                                        <p:attrNameLst>
                                          <p:attrName>style.visibility</p:attrName>
                                        </p:attrNameLst>
                                      </p:cBhvr>
                                      <p:to>
                                        <p:strVal val="visible"/>
                                      </p:to>
                                    </p:set>
                                    <p:anim calcmode="lin" valueType="num">
                                      <p:cBhvr>
                                        <p:cTn id="46" dur="500" fill="hold"/>
                                        <p:tgtEl>
                                          <p:spTgt spid="55306">
                                            <p:txEl>
                                              <p:pRg st="7" end="7"/>
                                            </p:txEl>
                                          </p:spTgt>
                                        </p:tgtEl>
                                        <p:attrNameLst>
                                          <p:attrName>ppt_x</p:attrName>
                                        </p:attrNameLst>
                                      </p:cBhvr>
                                      <p:tavLst>
                                        <p:tav tm="0">
                                          <p:val>
                                            <p:strVal val="#ppt_x"/>
                                          </p:val>
                                        </p:tav>
                                        <p:tav tm="100000">
                                          <p:val>
                                            <p:strVal val="#ppt_x"/>
                                          </p:val>
                                        </p:tav>
                                      </p:tavLst>
                                    </p:anim>
                                    <p:anim calcmode="lin" valueType="num">
                                      <p:cBhvr>
                                        <p:cTn id="47" dur="500" fill="hold"/>
                                        <p:tgtEl>
                                          <p:spTgt spid="55306">
                                            <p:txEl>
                                              <p:pRg st="7" end="7"/>
                                            </p:txEl>
                                          </p:spTgt>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55306">
                                            <p:txEl>
                                              <p:pRg st="8" end="8"/>
                                            </p:txEl>
                                          </p:spTgt>
                                        </p:tgtEl>
                                        <p:attrNameLst>
                                          <p:attrName>style.visibility</p:attrName>
                                        </p:attrNameLst>
                                      </p:cBhvr>
                                      <p:to>
                                        <p:strVal val="visible"/>
                                      </p:to>
                                    </p:set>
                                    <p:anim calcmode="lin" valueType="num">
                                      <p:cBhvr>
                                        <p:cTn id="50" dur="500" fill="hold"/>
                                        <p:tgtEl>
                                          <p:spTgt spid="55306">
                                            <p:txEl>
                                              <p:pRg st="8" end="8"/>
                                            </p:txEl>
                                          </p:spTgt>
                                        </p:tgtEl>
                                        <p:attrNameLst>
                                          <p:attrName>ppt_x</p:attrName>
                                        </p:attrNameLst>
                                      </p:cBhvr>
                                      <p:tavLst>
                                        <p:tav tm="0">
                                          <p:val>
                                            <p:strVal val="#ppt_x"/>
                                          </p:val>
                                        </p:tav>
                                        <p:tav tm="100000">
                                          <p:val>
                                            <p:strVal val="#ppt_x"/>
                                          </p:val>
                                        </p:tav>
                                      </p:tavLst>
                                    </p:anim>
                                    <p:anim calcmode="lin" valueType="num">
                                      <p:cBhvr>
                                        <p:cTn id="51" dur="500" fill="hold"/>
                                        <p:tgtEl>
                                          <p:spTgt spid="55306">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587" name="组合 2"/>
          <p:cNvGrpSpPr/>
          <p:nvPr/>
        </p:nvGrpSpPr>
        <p:grpSpPr bwMode="auto">
          <a:xfrm>
            <a:off x="0" y="436563"/>
            <a:ext cx="9144000" cy="420687"/>
            <a:chOff x="0" y="0"/>
            <a:chExt cx="9144000" cy="420086"/>
          </a:xfrm>
        </p:grpSpPr>
        <p:sp>
          <p:nvSpPr>
            <p:cNvPr id="67593" name="直接连接符 14"/>
            <p:cNvSpPr>
              <a:spLocks noChangeShapeType="1"/>
            </p:cNvSpPr>
            <p:nvPr/>
          </p:nvSpPr>
          <p:spPr bwMode="auto">
            <a:xfrm>
              <a:off x="4859338" y="210836"/>
              <a:ext cx="4284662" cy="1"/>
            </a:xfrm>
            <a:prstGeom prst="line">
              <a:avLst/>
            </a:prstGeom>
            <a:noFill/>
            <a:ln w="9525">
              <a:solidFill>
                <a:srgbClr val="A71F13"/>
              </a:solidFill>
              <a:bevel/>
            </a:ln>
          </p:spPr>
          <p:txBody>
            <a:bodyPr/>
            <a:lstStyle/>
            <a:p>
              <a:endParaRPr lang="zh-CN" altLang="en-US"/>
            </a:p>
          </p:txBody>
        </p:sp>
        <p:pic>
          <p:nvPicPr>
            <p:cNvPr id="67594"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0"/>
              <a:ext cx="420086" cy="420086"/>
            </a:xfrm>
            <a:prstGeom prst="rect">
              <a:avLst/>
            </a:prstGeom>
            <a:noFill/>
            <a:ln w="9525">
              <a:noFill/>
              <a:miter lim="800000"/>
              <a:headEnd/>
              <a:tailEnd/>
            </a:ln>
          </p:spPr>
        </p:pic>
        <p:sp>
          <p:nvSpPr>
            <p:cNvPr id="67595" name="直接连接符 20"/>
            <p:cNvSpPr>
              <a:spLocks noChangeShapeType="1"/>
            </p:cNvSpPr>
            <p:nvPr/>
          </p:nvSpPr>
          <p:spPr bwMode="auto">
            <a:xfrm>
              <a:off x="0" y="210836"/>
              <a:ext cx="4284663" cy="1"/>
            </a:xfrm>
            <a:prstGeom prst="line">
              <a:avLst/>
            </a:prstGeom>
            <a:noFill/>
            <a:ln w="9525">
              <a:solidFill>
                <a:srgbClr val="A71F13"/>
              </a:solidFill>
              <a:bevel/>
            </a:ln>
          </p:spPr>
          <p:txBody>
            <a:bodyPr/>
            <a:lstStyle/>
            <a:p>
              <a:endParaRPr lang="zh-CN" altLang="en-US"/>
            </a:p>
          </p:txBody>
        </p:sp>
      </p:grpSp>
      <p:sp>
        <p:nvSpPr>
          <p:cNvPr id="56327" name="Rectangle 3"/>
          <p:cNvSpPr>
            <a:spLocks noChangeArrowheads="1"/>
          </p:cNvSpPr>
          <p:nvPr/>
        </p:nvSpPr>
        <p:spPr bwMode="auto">
          <a:xfrm>
            <a:off x="1042988" y="1273175"/>
            <a:ext cx="7686675" cy="3883025"/>
          </a:xfrm>
          <a:prstGeom prst="rect">
            <a:avLst/>
          </a:prstGeom>
          <a:noFill/>
          <a:ln w="9525">
            <a:noFill/>
            <a:miter lim="800000"/>
          </a:ln>
        </p:spPr>
        <p:txBody>
          <a:bodyPr/>
          <a:lstStyle/>
          <a:p>
            <a:pPr>
              <a:lnSpc>
                <a:spcPct val="120000"/>
              </a:lnSpc>
              <a:spcBef>
                <a:spcPct val="20000"/>
              </a:spcBef>
              <a:spcAft>
                <a:spcPts val="600"/>
              </a:spcAft>
            </a:pPr>
            <a:r>
              <a:rPr lang="en-US" altLang="zh-CN" sz="2400" i="1">
                <a:sym typeface="宋体" panose="02010600030101010101" pitchFamily="2" charset="-122"/>
              </a:rPr>
              <a:t> </a:t>
            </a:r>
            <a:endParaRPr lang="en-US" altLang="zh-CN" sz="2400" i="1">
              <a:sym typeface="宋体" panose="02010600030101010101" pitchFamily="2" charset="-122"/>
            </a:endParaRPr>
          </a:p>
        </p:txBody>
      </p:sp>
      <p:sp>
        <p:nvSpPr>
          <p:cNvPr id="56328" name="Rectangle 5"/>
          <p:cNvSpPr>
            <a:spLocks noGrp="1" noChangeArrowheads="1"/>
          </p:cNvSpPr>
          <p:nvPr/>
        </p:nvSpPr>
        <p:spPr bwMode="auto">
          <a:xfrm>
            <a:off x="395288" y="1214426"/>
            <a:ext cx="5159375" cy="4525963"/>
          </a:xfrm>
          <a:prstGeom prst="rect">
            <a:avLst/>
          </a:prstGeom>
          <a:noFill/>
          <a:ln w="9525">
            <a:noFill/>
            <a:miter lim="800000"/>
          </a:ln>
        </p:spPr>
        <p:txBody>
          <a:bodyPr/>
          <a:lstStyle/>
          <a:p>
            <a:pPr marL="342900" indent="-342900" eaLnBrk="1" hangingPunct="1">
              <a:spcBef>
                <a:spcPct val="20000"/>
              </a:spcBef>
              <a:defRPr/>
            </a:pPr>
            <a:r>
              <a:rPr lang="en-US" altLang="zh-CN" sz="2800" b="1" dirty="0">
                <a:solidFill>
                  <a:srgbClr val="974806"/>
                </a:solidFill>
                <a:sym typeface="Calibri" panose="020F0502020204030204" pitchFamily="34" charset="0"/>
              </a:rPr>
              <a:t>     </a:t>
            </a:r>
            <a:r>
              <a:rPr lang="en-US" altLang="zh-CN" sz="2400" b="1" dirty="0">
                <a:solidFill>
                  <a:srgbClr val="CC6600"/>
                </a:solidFill>
                <a:sym typeface="Calibri" panose="020F0502020204030204" pitchFamily="34" charset="0"/>
              </a:rPr>
              <a:t>Lamaist pagodas (</a:t>
            </a:r>
            <a:r>
              <a:rPr lang="en-US" sz="2400" b="1" dirty="0">
                <a:solidFill>
                  <a:srgbClr val="CC6600"/>
                </a:solidFill>
                <a:sym typeface="Calibri" panose="020F0502020204030204" pitchFamily="34" charset="0"/>
              </a:rPr>
              <a:t>喇嘛塔</a:t>
            </a:r>
            <a:r>
              <a:rPr lang="en-US" altLang="zh-CN" sz="2400" b="1" dirty="0">
                <a:solidFill>
                  <a:srgbClr val="CC6600"/>
                </a:solidFill>
                <a:sym typeface="Calibri" panose="020F0502020204030204" pitchFamily="34" charset="0"/>
              </a:rPr>
              <a:t>)</a:t>
            </a:r>
            <a:endParaRPr lang="zh-CN" altLang="en-US" sz="2400" b="1" dirty="0">
              <a:solidFill>
                <a:srgbClr val="CC6600"/>
              </a:solidFill>
              <a:sym typeface="Calibri" panose="020F0502020204030204" pitchFamily="34" charset="0"/>
            </a:endParaRPr>
          </a:p>
          <a:p>
            <a:pPr marL="360045" eaLnBrk="1" hangingPunct="1">
              <a:spcBef>
                <a:spcPts val="600"/>
              </a:spcBef>
              <a:buSzPct val="60000"/>
              <a:buFont typeface="Wingdings" panose="05000000000000000000" pitchFamily="2" charset="2"/>
              <a:buChar char="l"/>
              <a:defRPr/>
            </a:pPr>
            <a:r>
              <a:rPr lang="en-US" altLang="zh-CN" sz="2800" dirty="0">
                <a:sym typeface="Calibri" panose="020F0502020204030204" pitchFamily="34" charset="0"/>
              </a:rPr>
              <a:t> </a:t>
            </a:r>
            <a:r>
              <a:rPr lang="en-US" altLang="zh-CN" sz="2400" dirty="0" smtClean="0">
                <a:sym typeface="Calibri" panose="020F0502020204030204" pitchFamily="34" charset="0"/>
              </a:rPr>
              <a:t>similar </a:t>
            </a:r>
            <a:r>
              <a:rPr lang="en-US" altLang="zh-CN" sz="2400" dirty="0">
                <a:sym typeface="Calibri" panose="020F0502020204030204" pitchFamily="34" charset="0"/>
              </a:rPr>
              <a:t>to Indian stupa ([</a:t>
            </a:r>
            <a:r>
              <a:rPr lang="zh-CN" altLang="en-US" sz="2400" dirty="0">
                <a:sym typeface="Calibri" panose="020F0502020204030204" pitchFamily="34" charset="0"/>
              </a:rPr>
              <a:t>佛教</a:t>
            </a:r>
            <a:r>
              <a:rPr lang="en-US" altLang="zh-CN" sz="2400" dirty="0">
                <a:sym typeface="Calibri" panose="020F0502020204030204" pitchFamily="34" charset="0"/>
              </a:rPr>
              <a:t>]</a:t>
            </a:r>
            <a:r>
              <a:rPr lang="zh-CN" altLang="en-US" sz="2400" dirty="0" smtClean="0">
                <a:sym typeface="Calibri" panose="020F0502020204030204" pitchFamily="34" charset="0"/>
              </a:rPr>
              <a:t>舍</a:t>
            </a:r>
            <a:endParaRPr lang="en-US" altLang="zh-CN" sz="2400" dirty="0" smtClean="0">
              <a:sym typeface="Calibri" panose="020F0502020204030204" pitchFamily="34" charset="0"/>
            </a:endParaRPr>
          </a:p>
          <a:p>
            <a:pPr marL="360045" eaLnBrk="1" hangingPunct="1">
              <a:spcBef>
                <a:spcPts val="600"/>
              </a:spcBef>
              <a:buSzPct val="60000"/>
              <a:defRPr/>
            </a:pPr>
            <a:r>
              <a:rPr lang="zh-CN" altLang="en-US" sz="2400" dirty="0" smtClean="0">
                <a:sym typeface="Calibri" panose="020F0502020204030204" pitchFamily="34" charset="0"/>
              </a:rPr>
              <a:t>    利</a:t>
            </a:r>
            <a:r>
              <a:rPr lang="zh-CN" altLang="en-US" sz="2400" dirty="0">
                <a:sym typeface="Calibri" panose="020F0502020204030204" pitchFamily="34" charset="0"/>
              </a:rPr>
              <a:t>塔</a:t>
            </a:r>
            <a:r>
              <a:rPr lang="en-US" altLang="zh-CN" sz="2400" dirty="0">
                <a:sym typeface="Calibri" panose="020F0502020204030204" pitchFamily="34" charset="0"/>
              </a:rPr>
              <a:t>).</a:t>
            </a:r>
            <a:endParaRPr lang="zh-CN" altLang="en-US" sz="2400" dirty="0">
              <a:sym typeface="Calibri" panose="020F0502020204030204" pitchFamily="34" charset="0"/>
            </a:endParaRPr>
          </a:p>
          <a:p>
            <a:pPr marL="360045" eaLnBrk="1" hangingPunct="1">
              <a:spcBef>
                <a:spcPts val="600"/>
              </a:spcBef>
              <a:buSzPct val="60000"/>
              <a:buFont typeface="Wingdings" panose="05000000000000000000" pitchFamily="2" charset="2"/>
              <a:buChar char="l"/>
              <a:defRPr/>
            </a:pPr>
            <a:r>
              <a:rPr lang="en-US" altLang="zh-CN" sz="2400" dirty="0">
                <a:sym typeface="Calibri" panose="020F0502020204030204" pitchFamily="34" charset="0"/>
              </a:rPr>
              <a:t>  dome-shaped structures set on </a:t>
            </a:r>
            <a:endParaRPr lang="en-US" altLang="zh-CN" sz="2400" dirty="0" smtClean="0">
              <a:sym typeface="Calibri" panose="020F0502020204030204" pitchFamily="34" charset="0"/>
            </a:endParaRPr>
          </a:p>
          <a:p>
            <a:pPr marL="360045" eaLnBrk="1" hangingPunct="1">
              <a:spcBef>
                <a:spcPts val="600"/>
              </a:spcBef>
              <a:buSzPct val="60000"/>
              <a:defRPr/>
            </a:pPr>
            <a:r>
              <a:rPr lang="en-US" altLang="zh-CN" sz="2400" dirty="0">
                <a:sym typeface="Calibri" panose="020F0502020204030204" pitchFamily="34" charset="0"/>
              </a:rPr>
              <a:t> </a:t>
            </a:r>
            <a:r>
              <a:rPr lang="en-US" altLang="zh-CN" sz="2400" dirty="0" smtClean="0">
                <a:sym typeface="Calibri" panose="020F0502020204030204" pitchFamily="34" charset="0"/>
              </a:rPr>
              <a:t>   large </a:t>
            </a:r>
            <a:r>
              <a:rPr lang="en-US" altLang="zh-CN" sz="2400" dirty="0">
                <a:sym typeface="Calibri" panose="020F0502020204030204" pitchFamily="34" charset="0"/>
              </a:rPr>
              <a:t>pyramidal platforms.</a:t>
            </a:r>
            <a:endParaRPr lang="zh-CN" altLang="en-US" sz="2400" dirty="0">
              <a:sym typeface="Calibri" panose="020F0502020204030204" pitchFamily="34" charset="0"/>
            </a:endParaRPr>
          </a:p>
          <a:p>
            <a:pPr marL="360045" eaLnBrk="1" hangingPunct="1">
              <a:spcBef>
                <a:spcPts val="600"/>
              </a:spcBef>
              <a:buSzPct val="60000"/>
              <a:buFont typeface="Wingdings" panose="05000000000000000000" pitchFamily="2" charset="2"/>
              <a:buChar char="l"/>
              <a:defRPr/>
            </a:pPr>
            <a:r>
              <a:rPr lang="en-US" altLang="zh-CN" sz="2400" dirty="0">
                <a:sym typeface="Calibri" panose="020F0502020204030204" pitchFamily="34" charset="0"/>
              </a:rPr>
              <a:t>  one famous example: the White </a:t>
            </a:r>
            <a:endParaRPr lang="en-US" altLang="zh-CN" sz="2400" dirty="0" smtClean="0">
              <a:sym typeface="Calibri" panose="020F0502020204030204" pitchFamily="34" charset="0"/>
            </a:endParaRPr>
          </a:p>
          <a:p>
            <a:pPr marL="360045" eaLnBrk="1" hangingPunct="1">
              <a:spcBef>
                <a:spcPts val="600"/>
              </a:spcBef>
              <a:buSzPct val="60000"/>
              <a:defRPr/>
            </a:pPr>
            <a:r>
              <a:rPr lang="en-US" altLang="zh-CN" sz="2400" dirty="0">
                <a:sym typeface="Calibri" panose="020F0502020204030204" pitchFamily="34" charset="0"/>
              </a:rPr>
              <a:t> </a:t>
            </a:r>
            <a:r>
              <a:rPr lang="en-US" altLang="zh-CN" sz="2400" dirty="0" smtClean="0">
                <a:sym typeface="Calibri" panose="020F0502020204030204" pitchFamily="34" charset="0"/>
              </a:rPr>
              <a:t>   Pagoda </a:t>
            </a:r>
            <a:r>
              <a:rPr lang="en-US" altLang="zh-CN" sz="2400" dirty="0">
                <a:sym typeface="Calibri" panose="020F0502020204030204" pitchFamily="34" charset="0"/>
              </a:rPr>
              <a:t>in Beihai Park in Beijing</a:t>
            </a:r>
            <a:r>
              <a:rPr lang="en-US" altLang="zh-CN" sz="2400" b="1" dirty="0">
                <a:sym typeface="Calibri" panose="020F0502020204030204" pitchFamily="34" charset="0"/>
              </a:rPr>
              <a:t>.</a:t>
            </a:r>
            <a:endParaRPr lang="zh-CN" altLang="en-US" sz="2400" b="1" dirty="0">
              <a:sym typeface="Calibri" panose="020F0502020204030204" pitchFamily="34" charset="0"/>
            </a:endParaRPr>
          </a:p>
          <a:p>
            <a:pPr marL="342900" indent="-342900" eaLnBrk="1" hangingPunct="1">
              <a:spcBef>
                <a:spcPct val="20000"/>
              </a:spcBef>
              <a:buFont typeface="Arial" panose="020B0604020202020204" pitchFamily="34" charset="0"/>
              <a:buChar char="•"/>
              <a:defRPr/>
            </a:pPr>
            <a:endParaRPr lang="zh-CN" altLang="en-US" sz="2800" b="1" dirty="0">
              <a:sym typeface="Calibri" panose="020F0502020204030204" pitchFamily="34" charset="0"/>
            </a:endParaRPr>
          </a:p>
        </p:txBody>
      </p:sp>
      <p:pic>
        <p:nvPicPr>
          <p:cNvPr id="56329" name="Picture 10" descr="北海公园的白塔,广西,白塔,北海,北海公园,北京"/>
          <p:cNvPicPr>
            <a:picLocks noChangeAspect="1" noChangeArrowheads="1"/>
          </p:cNvPicPr>
          <p:nvPr/>
        </p:nvPicPr>
        <p:blipFill>
          <a:blip r:embed="rId2"/>
          <a:srcRect/>
          <a:stretch>
            <a:fillRect/>
          </a:stretch>
        </p:blipFill>
        <p:spPr bwMode="auto">
          <a:xfrm>
            <a:off x="5715008" y="1285864"/>
            <a:ext cx="3041650" cy="3644900"/>
          </a:xfrm>
          <a:prstGeom prst="rect">
            <a:avLst/>
          </a:prstGeom>
          <a:noFill/>
          <a:ln w="9525">
            <a:noFill/>
            <a:miter lim="800000"/>
            <a:headEnd/>
            <a:tailEnd/>
          </a:ln>
        </p:spPr>
      </p:pic>
      <p:sp>
        <p:nvSpPr>
          <p:cNvPr id="67592" name="文本框 2"/>
          <p:cNvSpPr>
            <a:spLocks noChangeArrowheads="1"/>
          </p:cNvSpPr>
          <p:nvPr/>
        </p:nvSpPr>
        <p:spPr bwMode="auto">
          <a:xfrm>
            <a:off x="150792" y="-20"/>
            <a:ext cx="1492250" cy="639762"/>
          </a:xfrm>
          <a:prstGeom prst="rect">
            <a:avLst/>
          </a:prstGeom>
          <a:noFill/>
          <a:ln w="9525">
            <a:noFill/>
            <a:miter lim="800000"/>
          </a:ln>
        </p:spPr>
        <p:txBody>
          <a:bodyPr wrap="none">
            <a:spAutoFit/>
          </a:bodyPr>
          <a:lstStyle/>
          <a:p>
            <a:pPr>
              <a:lnSpc>
                <a:spcPct val="120000"/>
              </a:lnSpc>
            </a:pPr>
            <a:r>
              <a:rPr lang="en-US" altLang="zh-CN" sz="3000" b="1" dirty="0">
                <a:solidFill>
                  <a:srgbClr val="974806"/>
                </a:solidFill>
                <a:sym typeface="宋体" panose="02010600030101010101" pitchFamily="2" charset="-122"/>
              </a:rPr>
              <a:t>Pagodas</a:t>
            </a:r>
            <a:endParaRPr lang="en-US" altLang="zh-CN" sz="3000" b="1" dirty="0">
              <a:solidFill>
                <a:srgbClr val="974806"/>
              </a:solidFill>
              <a:sym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6327"/>
                                        </p:tgtEl>
                                        <p:attrNameLst>
                                          <p:attrName>style.visibility</p:attrName>
                                        </p:attrNameLst>
                                      </p:cBhvr>
                                      <p:to>
                                        <p:strVal val="visible"/>
                                      </p:to>
                                    </p:set>
                                    <p:animEffect>
                                      <p:cBhvr>
                                        <p:cTn id="7" dur="500"/>
                                        <p:tgtEl>
                                          <p:spTgt spid="5632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6328">
                                            <p:txEl>
                                              <p:pRg st="0" end="0"/>
                                            </p:txEl>
                                          </p:spTgt>
                                        </p:tgtEl>
                                        <p:attrNameLst>
                                          <p:attrName>style.visibility</p:attrName>
                                        </p:attrNameLst>
                                      </p:cBhvr>
                                      <p:to>
                                        <p:strVal val="visible"/>
                                      </p:to>
                                    </p:set>
                                    <p:anim calcmode="lin" valueType="num">
                                      <p:cBhvr>
                                        <p:cTn id="12" dur="500" fill="hold"/>
                                        <p:tgtEl>
                                          <p:spTgt spid="56328">
                                            <p:txEl>
                                              <p:pRg st="0" end="0"/>
                                            </p:txEl>
                                          </p:spTgt>
                                        </p:tgtEl>
                                        <p:attrNameLst>
                                          <p:attrName>ppt_x</p:attrName>
                                        </p:attrNameLst>
                                      </p:cBhvr>
                                      <p:tavLst>
                                        <p:tav tm="0">
                                          <p:val>
                                            <p:strVal val="#ppt_x"/>
                                          </p:val>
                                        </p:tav>
                                        <p:tav tm="100000">
                                          <p:val>
                                            <p:strVal val="#ppt_x"/>
                                          </p:val>
                                        </p:tav>
                                      </p:tavLst>
                                    </p:anim>
                                    <p:anim calcmode="lin" valueType="num">
                                      <p:cBhvr>
                                        <p:cTn id="13" dur="500" fill="hold"/>
                                        <p:tgtEl>
                                          <p:spTgt spid="5632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56328">
                                            <p:txEl>
                                              <p:pRg st="1" end="1"/>
                                            </p:txEl>
                                          </p:spTgt>
                                        </p:tgtEl>
                                        <p:attrNameLst>
                                          <p:attrName>style.visibility</p:attrName>
                                        </p:attrNameLst>
                                      </p:cBhvr>
                                      <p:to>
                                        <p:strVal val="visible"/>
                                      </p:to>
                                    </p:set>
                                    <p:anim calcmode="lin" valueType="num">
                                      <p:cBhvr>
                                        <p:cTn id="18" dur="500" fill="hold"/>
                                        <p:tgtEl>
                                          <p:spTgt spid="56328">
                                            <p:txEl>
                                              <p:pRg st="1" end="1"/>
                                            </p:txEl>
                                          </p:spTgt>
                                        </p:tgtEl>
                                        <p:attrNameLst>
                                          <p:attrName>ppt_x</p:attrName>
                                        </p:attrNameLst>
                                      </p:cBhvr>
                                      <p:tavLst>
                                        <p:tav tm="0">
                                          <p:val>
                                            <p:strVal val="#ppt_x"/>
                                          </p:val>
                                        </p:tav>
                                        <p:tav tm="100000">
                                          <p:val>
                                            <p:strVal val="#ppt_x"/>
                                          </p:val>
                                        </p:tav>
                                      </p:tavLst>
                                    </p:anim>
                                    <p:anim calcmode="lin" valueType="num">
                                      <p:cBhvr>
                                        <p:cTn id="19" dur="500" fill="hold"/>
                                        <p:tgtEl>
                                          <p:spTgt spid="56328">
                                            <p:txEl>
                                              <p:pRg st="1" end="1"/>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56328">
                                            <p:txEl>
                                              <p:pRg st="2" end="2"/>
                                            </p:txEl>
                                          </p:spTgt>
                                        </p:tgtEl>
                                        <p:attrNameLst>
                                          <p:attrName>style.visibility</p:attrName>
                                        </p:attrNameLst>
                                      </p:cBhvr>
                                      <p:to>
                                        <p:strVal val="visible"/>
                                      </p:to>
                                    </p:set>
                                    <p:anim calcmode="lin" valueType="num">
                                      <p:cBhvr>
                                        <p:cTn id="22" dur="500" fill="hold"/>
                                        <p:tgtEl>
                                          <p:spTgt spid="56328">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5632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56328">
                                            <p:txEl>
                                              <p:pRg st="3" end="3"/>
                                            </p:txEl>
                                          </p:spTgt>
                                        </p:tgtEl>
                                        <p:attrNameLst>
                                          <p:attrName>style.visibility</p:attrName>
                                        </p:attrNameLst>
                                      </p:cBhvr>
                                      <p:to>
                                        <p:strVal val="visible"/>
                                      </p:to>
                                    </p:set>
                                    <p:anim calcmode="lin" valueType="num">
                                      <p:cBhvr>
                                        <p:cTn id="28" dur="500" fill="hold"/>
                                        <p:tgtEl>
                                          <p:spTgt spid="56328">
                                            <p:txEl>
                                              <p:pRg st="3" end="3"/>
                                            </p:txEl>
                                          </p:spTgt>
                                        </p:tgtEl>
                                        <p:attrNameLst>
                                          <p:attrName>ppt_x</p:attrName>
                                        </p:attrNameLst>
                                      </p:cBhvr>
                                      <p:tavLst>
                                        <p:tav tm="0">
                                          <p:val>
                                            <p:strVal val="#ppt_x"/>
                                          </p:val>
                                        </p:tav>
                                        <p:tav tm="100000">
                                          <p:val>
                                            <p:strVal val="#ppt_x"/>
                                          </p:val>
                                        </p:tav>
                                      </p:tavLst>
                                    </p:anim>
                                    <p:anim calcmode="lin" valueType="num">
                                      <p:cBhvr>
                                        <p:cTn id="29" dur="500" fill="hold"/>
                                        <p:tgtEl>
                                          <p:spTgt spid="56328">
                                            <p:txEl>
                                              <p:pRg st="3" end="3"/>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56328">
                                            <p:txEl>
                                              <p:pRg st="4" end="4"/>
                                            </p:txEl>
                                          </p:spTgt>
                                        </p:tgtEl>
                                        <p:attrNameLst>
                                          <p:attrName>style.visibility</p:attrName>
                                        </p:attrNameLst>
                                      </p:cBhvr>
                                      <p:to>
                                        <p:strVal val="visible"/>
                                      </p:to>
                                    </p:set>
                                    <p:anim calcmode="lin" valueType="num">
                                      <p:cBhvr>
                                        <p:cTn id="32" dur="500" fill="hold"/>
                                        <p:tgtEl>
                                          <p:spTgt spid="56328">
                                            <p:txEl>
                                              <p:pRg st="4" end="4"/>
                                            </p:txEl>
                                          </p:spTgt>
                                        </p:tgtEl>
                                        <p:attrNameLst>
                                          <p:attrName>ppt_x</p:attrName>
                                        </p:attrNameLst>
                                      </p:cBhvr>
                                      <p:tavLst>
                                        <p:tav tm="0">
                                          <p:val>
                                            <p:strVal val="#ppt_x"/>
                                          </p:val>
                                        </p:tav>
                                        <p:tav tm="100000">
                                          <p:val>
                                            <p:strVal val="#ppt_x"/>
                                          </p:val>
                                        </p:tav>
                                      </p:tavLst>
                                    </p:anim>
                                    <p:anim calcmode="lin" valueType="num">
                                      <p:cBhvr>
                                        <p:cTn id="33" dur="500" fill="hold"/>
                                        <p:tgtEl>
                                          <p:spTgt spid="5632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56328">
                                            <p:txEl>
                                              <p:pRg st="5" end="5"/>
                                            </p:txEl>
                                          </p:spTgt>
                                        </p:tgtEl>
                                        <p:attrNameLst>
                                          <p:attrName>style.visibility</p:attrName>
                                        </p:attrNameLst>
                                      </p:cBhvr>
                                      <p:to>
                                        <p:strVal val="visible"/>
                                      </p:to>
                                    </p:set>
                                    <p:anim calcmode="lin" valueType="num">
                                      <p:cBhvr>
                                        <p:cTn id="38" dur="500" fill="hold"/>
                                        <p:tgtEl>
                                          <p:spTgt spid="56328">
                                            <p:txEl>
                                              <p:pRg st="5" end="5"/>
                                            </p:txEl>
                                          </p:spTgt>
                                        </p:tgtEl>
                                        <p:attrNameLst>
                                          <p:attrName>ppt_x</p:attrName>
                                        </p:attrNameLst>
                                      </p:cBhvr>
                                      <p:tavLst>
                                        <p:tav tm="0">
                                          <p:val>
                                            <p:strVal val="#ppt_x"/>
                                          </p:val>
                                        </p:tav>
                                        <p:tav tm="100000">
                                          <p:val>
                                            <p:strVal val="#ppt_x"/>
                                          </p:val>
                                        </p:tav>
                                      </p:tavLst>
                                    </p:anim>
                                    <p:anim calcmode="lin" valueType="num">
                                      <p:cBhvr>
                                        <p:cTn id="39" dur="500" fill="hold"/>
                                        <p:tgtEl>
                                          <p:spTgt spid="56328">
                                            <p:txEl>
                                              <p:pRg st="5" end="5"/>
                                            </p:txEl>
                                          </p:spTgt>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56328">
                                            <p:txEl>
                                              <p:pRg st="6" end="6"/>
                                            </p:txEl>
                                          </p:spTgt>
                                        </p:tgtEl>
                                        <p:attrNameLst>
                                          <p:attrName>style.visibility</p:attrName>
                                        </p:attrNameLst>
                                      </p:cBhvr>
                                      <p:to>
                                        <p:strVal val="visible"/>
                                      </p:to>
                                    </p:set>
                                    <p:anim calcmode="lin" valueType="num">
                                      <p:cBhvr>
                                        <p:cTn id="42" dur="500" fill="hold"/>
                                        <p:tgtEl>
                                          <p:spTgt spid="56328">
                                            <p:txEl>
                                              <p:pRg st="6" end="6"/>
                                            </p:txEl>
                                          </p:spTgt>
                                        </p:tgtEl>
                                        <p:attrNameLst>
                                          <p:attrName>ppt_x</p:attrName>
                                        </p:attrNameLst>
                                      </p:cBhvr>
                                      <p:tavLst>
                                        <p:tav tm="0">
                                          <p:val>
                                            <p:strVal val="#ppt_x"/>
                                          </p:val>
                                        </p:tav>
                                        <p:tav tm="100000">
                                          <p:val>
                                            <p:strVal val="#ppt_x"/>
                                          </p:val>
                                        </p:tav>
                                      </p:tavLst>
                                    </p:anim>
                                    <p:anim calcmode="lin" valueType="num">
                                      <p:cBhvr>
                                        <p:cTn id="43" dur="500" fill="hold"/>
                                        <p:tgtEl>
                                          <p:spTgt spid="5632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8" presetClass="entr" presetSubtype="16" fill="hold" nodeType="clickEffect">
                                  <p:stCondLst>
                                    <p:cond delay="0"/>
                                  </p:stCondLst>
                                  <p:childTnLst>
                                    <p:set>
                                      <p:cBhvr>
                                        <p:cTn id="47" dur="1" fill="hold">
                                          <p:stCondLst>
                                            <p:cond delay="0"/>
                                          </p:stCondLst>
                                        </p:cTn>
                                        <p:tgtEl>
                                          <p:spTgt spid="56329"/>
                                        </p:tgtEl>
                                        <p:attrNameLst>
                                          <p:attrName>style.visibility</p:attrName>
                                        </p:attrNameLst>
                                      </p:cBhvr>
                                      <p:to>
                                        <p:strVal val="visible"/>
                                      </p:to>
                                    </p:set>
                                    <p:animEffect>
                                      <p:cBhvr>
                                        <p:cTn id="48" dur="2000"/>
                                        <p:tgtEl>
                                          <p:spTgt spid="563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611" name="组合 2"/>
          <p:cNvGrpSpPr/>
          <p:nvPr/>
        </p:nvGrpSpPr>
        <p:grpSpPr bwMode="auto">
          <a:xfrm>
            <a:off x="0" y="436563"/>
            <a:ext cx="9144000" cy="420687"/>
            <a:chOff x="0" y="0"/>
            <a:chExt cx="9144000" cy="420086"/>
          </a:xfrm>
        </p:grpSpPr>
        <p:sp>
          <p:nvSpPr>
            <p:cNvPr id="68617" name="直接连接符 14"/>
            <p:cNvSpPr>
              <a:spLocks noChangeShapeType="1"/>
            </p:cNvSpPr>
            <p:nvPr/>
          </p:nvSpPr>
          <p:spPr bwMode="auto">
            <a:xfrm>
              <a:off x="4859338" y="210836"/>
              <a:ext cx="4284662" cy="1"/>
            </a:xfrm>
            <a:prstGeom prst="line">
              <a:avLst/>
            </a:prstGeom>
            <a:noFill/>
            <a:ln w="9525">
              <a:solidFill>
                <a:srgbClr val="A71F13"/>
              </a:solidFill>
              <a:bevel/>
            </a:ln>
          </p:spPr>
          <p:txBody>
            <a:bodyPr/>
            <a:lstStyle/>
            <a:p>
              <a:endParaRPr lang="zh-CN" altLang="en-US"/>
            </a:p>
          </p:txBody>
        </p:sp>
        <p:pic>
          <p:nvPicPr>
            <p:cNvPr id="68618"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0"/>
              <a:ext cx="420086" cy="420086"/>
            </a:xfrm>
            <a:prstGeom prst="rect">
              <a:avLst/>
            </a:prstGeom>
            <a:noFill/>
            <a:ln w="9525">
              <a:noFill/>
              <a:miter lim="800000"/>
              <a:headEnd/>
              <a:tailEnd/>
            </a:ln>
          </p:spPr>
        </p:pic>
        <p:sp>
          <p:nvSpPr>
            <p:cNvPr id="68619" name="直接连接符 20"/>
            <p:cNvSpPr>
              <a:spLocks noChangeShapeType="1"/>
            </p:cNvSpPr>
            <p:nvPr/>
          </p:nvSpPr>
          <p:spPr bwMode="auto">
            <a:xfrm>
              <a:off x="0" y="210836"/>
              <a:ext cx="4284663" cy="1"/>
            </a:xfrm>
            <a:prstGeom prst="line">
              <a:avLst/>
            </a:prstGeom>
            <a:noFill/>
            <a:ln w="9525">
              <a:solidFill>
                <a:srgbClr val="A71F13"/>
              </a:solidFill>
              <a:bevel/>
            </a:ln>
          </p:spPr>
          <p:txBody>
            <a:bodyPr/>
            <a:lstStyle/>
            <a:p>
              <a:endParaRPr lang="zh-CN" altLang="en-US"/>
            </a:p>
          </p:txBody>
        </p:sp>
      </p:grpSp>
      <p:sp>
        <p:nvSpPr>
          <p:cNvPr id="57351" name="Rectangle 3"/>
          <p:cNvSpPr>
            <a:spLocks noChangeArrowheads="1"/>
          </p:cNvSpPr>
          <p:nvPr/>
        </p:nvSpPr>
        <p:spPr bwMode="auto">
          <a:xfrm>
            <a:off x="1000125" y="1000125"/>
            <a:ext cx="7500938" cy="4525963"/>
          </a:xfrm>
          <a:prstGeom prst="rect">
            <a:avLst/>
          </a:prstGeom>
          <a:noFill/>
          <a:ln w="9525">
            <a:noFill/>
            <a:miter lim="800000"/>
          </a:ln>
        </p:spPr>
        <p:txBody>
          <a:bodyPr/>
          <a:lstStyle/>
          <a:p>
            <a:pPr marL="363855" indent="-363855">
              <a:lnSpc>
                <a:spcPct val="110000"/>
              </a:lnSpc>
              <a:spcBef>
                <a:spcPct val="20000"/>
              </a:spcBef>
              <a:buFont typeface="Arial" panose="020B0604020202020204" pitchFamily="34" charset="0"/>
              <a:buChar char="•"/>
            </a:pPr>
            <a:endParaRPr lang="zh-CN" altLang="zh-CN" sz="2200" i="1">
              <a:sym typeface="宋体" panose="02010600030101010101" pitchFamily="2" charset="-122"/>
            </a:endParaRPr>
          </a:p>
        </p:txBody>
      </p:sp>
      <p:sp>
        <p:nvSpPr>
          <p:cNvPr id="68613" name="Rectangle 2"/>
          <p:cNvSpPr>
            <a:spLocks noGrp="1" noRot="1" noChangeArrowheads="1"/>
          </p:cNvSpPr>
          <p:nvPr/>
        </p:nvSpPr>
        <p:spPr bwMode="auto">
          <a:xfrm>
            <a:off x="-2289175" y="481013"/>
            <a:ext cx="8229600" cy="1143000"/>
          </a:xfrm>
          <a:prstGeom prst="rect">
            <a:avLst/>
          </a:prstGeom>
          <a:noFill/>
          <a:ln w="9525">
            <a:noFill/>
            <a:miter lim="800000"/>
          </a:ln>
        </p:spPr>
        <p:txBody>
          <a:bodyPr anchor="ctr"/>
          <a:lstStyle/>
          <a:p>
            <a:pPr algn="ctr" eaLnBrk="1" hangingPunct="1"/>
            <a:r>
              <a:rPr lang="en-US" altLang="zh-CN" sz="2400" b="1" dirty="0" err="1">
                <a:solidFill>
                  <a:srgbClr val="974806"/>
                </a:solidFill>
                <a:sym typeface="宋体" panose="02010600030101010101" pitchFamily="2" charset="-122"/>
              </a:rPr>
              <a:t>Paifang</a:t>
            </a:r>
            <a:r>
              <a:rPr lang="en-US" altLang="zh-CN" sz="2400" b="1" dirty="0">
                <a:solidFill>
                  <a:srgbClr val="974806"/>
                </a:solidFill>
                <a:sym typeface="宋体" panose="02010600030101010101" pitchFamily="2" charset="-122"/>
              </a:rPr>
              <a:t> (</a:t>
            </a:r>
            <a:r>
              <a:rPr lang="en-US" sz="2400" b="1" dirty="0" err="1">
                <a:solidFill>
                  <a:srgbClr val="974806"/>
                </a:solidFill>
                <a:sym typeface="宋体" panose="02010600030101010101" pitchFamily="2" charset="-122"/>
              </a:rPr>
              <a:t>牌坊</a:t>
            </a:r>
            <a:r>
              <a:rPr lang="en-US" altLang="zh-CN" sz="2400" b="1" dirty="0">
                <a:solidFill>
                  <a:srgbClr val="974806"/>
                </a:solidFill>
                <a:sym typeface="宋体" panose="02010600030101010101" pitchFamily="2" charset="-122"/>
              </a:rPr>
              <a:t>)</a:t>
            </a:r>
            <a:endParaRPr lang="zh-CN" altLang="en-US" sz="2400" b="1" dirty="0"/>
          </a:p>
        </p:txBody>
      </p:sp>
      <p:sp>
        <p:nvSpPr>
          <p:cNvPr id="57353" name="Rectangle 3"/>
          <p:cNvSpPr>
            <a:spLocks noGrp="1" noChangeArrowheads="1"/>
          </p:cNvSpPr>
          <p:nvPr/>
        </p:nvSpPr>
        <p:spPr bwMode="auto">
          <a:xfrm>
            <a:off x="457200" y="1344613"/>
            <a:ext cx="8229600" cy="4525962"/>
          </a:xfrm>
          <a:prstGeom prst="rect">
            <a:avLst/>
          </a:prstGeom>
          <a:noFill/>
          <a:ln w="9525">
            <a:noFill/>
            <a:miter lim="800000"/>
          </a:ln>
        </p:spPr>
        <p:txBody>
          <a:bodyPr/>
          <a:lstStyle/>
          <a:p>
            <a:pPr marL="358775" eaLnBrk="1" hangingPunct="1">
              <a:spcBef>
                <a:spcPts val="600"/>
              </a:spcBef>
              <a:buSzPct val="60000"/>
              <a:buFont typeface="Wingdings" panose="05000000000000000000" pitchFamily="2" charset="2"/>
              <a:buChar char="l"/>
            </a:pPr>
            <a:r>
              <a:rPr lang="en-US" altLang="zh-CN" sz="2800" dirty="0">
                <a:sym typeface="宋体" panose="02010600030101010101" pitchFamily="2" charset="-122"/>
              </a:rPr>
              <a:t> </a:t>
            </a:r>
            <a:r>
              <a:rPr lang="en-US" altLang="zh-CN" sz="2400" dirty="0" smtClean="0">
                <a:sym typeface="宋体" panose="02010600030101010101" pitchFamily="2" charset="-122"/>
              </a:rPr>
              <a:t>also </a:t>
            </a:r>
            <a:r>
              <a:rPr lang="en-US" altLang="zh-CN" sz="2400" dirty="0">
                <a:sym typeface="宋体" panose="02010600030101010101" pitchFamily="2" charset="-122"/>
              </a:rPr>
              <a:t>called </a:t>
            </a:r>
            <a:r>
              <a:rPr lang="en-US" altLang="zh-CN" sz="2400" i="1" dirty="0" err="1">
                <a:sym typeface="宋体" panose="02010600030101010101" pitchFamily="2" charset="-122"/>
              </a:rPr>
              <a:t>pailou</a:t>
            </a:r>
            <a:endParaRPr lang="en-US" altLang="zh-CN" sz="2400" i="1" dirty="0">
              <a:sym typeface="宋体" panose="02010600030101010101" pitchFamily="2" charset="-122"/>
            </a:endParaRPr>
          </a:p>
          <a:p>
            <a:pPr marL="358775" eaLnBrk="1" hangingPunct="1">
              <a:spcBef>
                <a:spcPts val="600"/>
              </a:spcBef>
              <a:buSzPct val="60000"/>
              <a:buFont typeface="Wingdings" panose="05000000000000000000" pitchFamily="2" charset="2"/>
              <a:buChar char="l"/>
            </a:pPr>
            <a:r>
              <a:rPr lang="en-US" altLang="zh-CN" sz="2400" dirty="0">
                <a:sym typeface="宋体" panose="02010600030101010101" pitchFamily="2" charset="-122"/>
              </a:rPr>
              <a:t>  An archway usually made from fine wood or stone </a:t>
            </a:r>
            <a:endParaRPr lang="en-US" altLang="zh-CN" sz="2400" dirty="0">
              <a:sym typeface="宋体" panose="02010600030101010101" pitchFamily="2" charset="-122"/>
            </a:endParaRPr>
          </a:p>
          <a:p>
            <a:pPr marL="358775" eaLnBrk="1" hangingPunct="1">
              <a:spcBef>
                <a:spcPts val="600"/>
              </a:spcBef>
              <a:buSzPct val="60000"/>
              <a:buFont typeface="Wingdings" panose="05000000000000000000" pitchFamily="2" charset="2"/>
              <a:buChar char="l"/>
            </a:pPr>
            <a:r>
              <a:rPr lang="en-US" altLang="zh-CN" sz="2400" dirty="0">
                <a:sym typeface="宋体" panose="02010600030101010101" pitchFamily="2" charset="-122"/>
              </a:rPr>
              <a:t>  Well painted and with glazed tiles sometimes</a:t>
            </a:r>
            <a:endParaRPr lang="en-US" altLang="zh-CN" sz="2400" dirty="0">
              <a:sym typeface="宋体" panose="02010600030101010101" pitchFamily="2" charset="-122"/>
            </a:endParaRPr>
          </a:p>
          <a:p>
            <a:pPr marL="358775" eaLnBrk="1" hangingPunct="1">
              <a:spcBef>
                <a:spcPts val="600"/>
              </a:spcBef>
              <a:buSzPct val="60000"/>
              <a:buFont typeface="Wingdings" panose="05000000000000000000" pitchFamily="2" charset="2"/>
              <a:buChar char="l"/>
            </a:pPr>
            <a:r>
              <a:rPr lang="en-US" altLang="zh-CN" sz="2400" dirty="0">
                <a:sym typeface="宋体" panose="02010600030101010101" pitchFamily="2" charset="-122"/>
              </a:rPr>
              <a:t>  moral inscriptions by some calligraphers are carved into the </a:t>
            </a:r>
            <a:endParaRPr lang="en-US" altLang="zh-CN" sz="2400" dirty="0" smtClean="0">
              <a:sym typeface="宋体" panose="02010600030101010101" pitchFamily="2" charset="-122"/>
            </a:endParaRPr>
          </a:p>
          <a:p>
            <a:pPr marL="358775" eaLnBrk="1" hangingPunct="1">
              <a:spcBef>
                <a:spcPts val="600"/>
              </a:spcBef>
              <a:buSzPct val="60000"/>
            </a:pPr>
            <a:r>
              <a:rPr lang="en-US" altLang="zh-CN" sz="2400" dirty="0">
                <a:sym typeface="宋体" panose="02010600030101010101" pitchFamily="2" charset="-122"/>
              </a:rPr>
              <a:t> </a:t>
            </a:r>
            <a:r>
              <a:rPr lang="en-US" altLang="zh-CN" sz="2400" dirty="0" smtClean="0">
                <a:sym typeface="宋体" panose="02010600030101010101" pitchFamily="2" charset="-122"/>
              </a:rPr>
              <a:t>   middle </a:t>
            </a:r>
            <a:r>
              <a:rPr lang="en-US" altLang="zh-CN" sz="2400" dirty="0">
                <a:sym typeface="宋体" panose="02010600030101010101" pitchFamily="2" charset="-122"/>
              </a:rPr>
              <a:t>beam.</a:t>
            </a:r>
            <a:endParaRPr lang="zh-CN" altLang="en-US" sz="2400" dirty="0">
              <a:sym typeface="宋体" panose="02010600030101010101" pitchFamily="2" charset="-122"/>
            </a:endParaRPr>
          </a:p>
          <a:p>
            <a:pPr marL="358775" eaLnBrk="1" hangingPunct="1">
              <a:spcBef>
                <a:spcPts val="600"/>
              </a:spcBef>
              <a:buSzPct val="60000"/>
              <a:buFont typeface="Wingdings" panose="05000000000000000000" pitchFamily="2" charset="2"/>
              <a:buChar char="l"/>
            </a:pPr>
            <a:r>
              <a:rPr lang="en-US" altLang="zh-CN" sz="2400" dirty="0">
                <a:sym typeface="宋体" panose="02010600030101010101" pitchFamily="2" charset="-122"/>
              </a:rPr>
              <a:t>  usually stand in downtown areas; the entrances of </a:t>
            </a:r>
            <a:endParaRPr lang="en-US" altLang="zh-CN" sz="2400" dirty="0" smtClean="0">
              <a:sym typeface="宋体" panose="02010600030101010101" pitchFamily="2" charset="-122"/>
            </a:endParaRPr>
          </a:p>
          <a:p>
            <a:pPr marL="358775" eaLnBrk="1" hangingPunct="1">
              <a:spcBef>
                <a:spcPts val="600"/>
              </a:spcBef>
              <a:buSzPct val="60000"/>
            </a:pPr>
            <a:r>
              <a:rPr lang="en-US" altLang="zh-CN" sz="2400" dirty="0">
                <a:sym typeface="宋体" panose="02010600030101010101" pitchFamily="2" charset="-122"/>
              </a:rPr>
              <a:t> </a:t>
            </a:r>
            <a:r>
              <a:rPr lang="en-US" altLang="zh-CN" sz="2400" dirty="0" smtClean="0">
                <a:sym typeface="宋体" panose="02010600030101010101" pitchFamily="2" charset="-122"/>
              </a:rPr>
              <a:t>   mausoleums</a:t>
            </a:r>
            <a:r>
              <a:rPr lang="en-US" altLang="zh-CN" sz="2400" dirty="0">
                <a:sym typeface="宋体" panose="02010600030101010101" pitchFamily="2" charset="-122"/>
              </a:rPr>
              <a:t>, temples, bridges and parks.</a:t>
            </a:r>
            <a:endParaRPr lang="zh-CN" altLang="en-US" sz="2400" dirty="0">
              <a:sym typeface="宋体" panose="02010600030101010101" pitchFamily="2" charset="-122"/>
            </a:endParaRPr>
          </a:p>
          <a:p>
            <a:pPr marL="358775" eaLnBrk="1" hangingPunct="1">
              <a:spcBef>
                <a:spcPts val="600"/>
              </a:spcBef>
              <a:buSzPct val="60000"/>
              <a:buFont typeface="Wingdings" panose="05000000000000000000" pitchFamily="2" charset="2"/>
              <a:buChar char="l"/>
            </a:pPr>
            <a:r>
              <a:rPr lang="en-US" altLang="zh-CN" sz="2400" dirty="0">
                <a:sym typeface="Calibri" panose="020F0502020204030204" pitchFamily="34" charset="0"/>
              </a:rPr>
              <a:t>  Build to commemorate historical events and important </a:t>
            </a:r>
            <a:endParaRPr lang="en-US" altLang="zh-CN" sz="2400" dirty="0" smtClean="0">
              <a:sym typeface="Calibri" panose="020F0502020204030204" pitchFamily="34" charset="0"/>
            </a:endParaRPr>
          </a:p>
          <a:p>
            <a:pPr marL="358775" eaLnBrk="1" hangingPunct="1">
              <a:spcBef>
                <a:spcPts val="600"/>
              </a:spcBef>
              <a:buSzPct val="60000"/>
            </a:pPr>
            <a:r>
              <a:rPr lang="en-US" altLang="zh-CN" sz="2400" dirty="0">
                <a:sym typeface="Calibri" panose="020F0502020204030204" pitchFamily="34" charset="0"/>
              </a:rPr>
              <a:t> </a:t>
            </a:r>
            <a:r>
              <a:rPr lang="en-US" altLang="zh-CN" sz="2400" dirty="0" smtClean="0">
                <a:sym typeface="Calibri" panose="020F0502020204030204" pitchFamily="34" charset="0"/>
              </a:rPr>
              <a:t>   figures</a:t>
            </a:r>
            <a:endParaRPr lang="zh-CN" altLang="en-US" sz="2400" dirty="0">
              <a:sym typeface="Calibri" panose="020F0502020204030204" pitchFamily="34" charset="0"/>
            </a:endParaRPr>
          </a:p>
        </p:txBody>
      </p:sp>
      <p:sp>
        <p:nvSpPr>
          <p:cNvPr id="68616" name="TextBox 8"/>
          <p:cNvSpPr>
            <a:spLocks noChangeArrowheads="1"/>
          </p:cNvSpPr>
          <p:nvPr/>
        </p:nvSpPr>
        <p:spPr bwMode="auto">
          <a:xfrm>
            <a:off x="-69850" y="55563"/>
            <a:ext cx="7632700" cy="639762"/>
          </a:xfrm>
          <a:prstGeom prst="rect">
            <a:avLst/>
          </a:prstGeom>
          <a:noFill/>
          <a:ln w="9525">
            <a:noFill/>
            <a:miter lim="800000"/>
          </a:ln>
        </p:spPr>
        <p:txBody>
          <a:bodyPr>
            <a:spAutoFit/>
          </a:bodyPr>
          <a:lstStyle/>
          <a:p>
            <a:pPr algn="ctr" eaLnBrk="1" hangingPunct="1">
              <a:lnSpc>
                <a:spcPct val="120000"/>
              </a:lnSpc>
            </a:pPr>
            <a:r>
              <a:rPr lang="en-US" altLang="zh-CN" sz="3000" dirty="0">
                <a:solidFill>
                  <a:srgbClr val="772C03"/>
                </a:solidFill>
                <a:latin typeface="Aharoni" panose="02010803020104030203" pitchFamily="2" charset="-79"/>
                <a:ea typeface="经典繁毛楷" panose="02010600030101010101" charset="-122"/>
                <a:sym typeface="Aharoni" panose="02010803020104030203" pitchFamily="2" charset="-79"/>
              </a:rPr>
              <a:t>Typical Chinese structure and ornament</a:t>
            </a:r>
            <a:endParaRPr lang="en-US" altLang="zh-CN" sz="3000" dirty="0">
              <a:solidFill>
                <a:srgbClr val="772C03"/>
              </a:solidFill>
              <a:latin typeface="Aharoni" panose="02010803020104030203" pitchFamily="2" charset="-79"/>
              <a:ea typeface="经典繁毛楷" panose="02010600030101010101" charset="-122"/>
              <a:sym typeface="Aharoni" panose="02010803020104030203" pitchFamily="2" charset="-79"/>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351">
                                            <p:txEl>
                                              <p:pRg st="0" end="0"/>
                                            </p:txEl>
                                          </p:spTgt>
                                        </p:tgtEl>
                                        <p:attrNameLst>
                                          <p:attrName>style.visibility</p:attrName>
                                        </p:attrNameLst>
                                      </p:cBhvr>
                                      <p:to>
                                        <p:strVal val="visible"/>
                                      </p:to>
                                    </p:set>
                                    <p:animEffect>
                                      <p:cBhvr>
                                        <p:cTn id="7" dur="500"/>
                                        <p:tgtEl>
                                          <p:spTgt spid="573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7353">
                                            <p:txEl>
                                              <p:pRg st="0" end="0"/>
                                            </p:txEl>
                                          </p:spTgt>
                                        </p:tgtEl>
                                        <p:attrNameLst>
                                          <p:attrName>style.visibility</p:attrName>
                                        </p:attrNameLst>
                                      </p:cBhvr>
                                      <p:to>
                                        <p:strVal val="visible"/>
                                      </p:to>
                                    </p:set>
                                    <p:anim calcmode="lin" valueType="num">
                                      <p:cBhvr>
                                        <p:cTn id="12" dur="500" fill="hold"/>
                                        <p:tgtEl>
                                          <p:spTgt spid="57353">
                                            <p:txEl>
                                              <p:pRg st="0" end="0"/>
                                            </p:txEl>
                                          </p:spTgt>
                                        </p:tgtEl>
                                        <p:attrNameLst>
                                          <p:attrName>ppt_x</p:attrName>
                                        </p:attrNameLst>
                                      </p:cBhvr>
                                      <p:tavLst>
                                        <p:tav tm="0">
                                          <p:val>
                                            <p:strVal val="#ppt_x"/>
                                          </p:val>
                                        </p:tav>
                                        <p:tav tm="100000">
                                          <p:val>
                                            <p:strVal val="#ppt_x"/>
                                          </p:val>
                                        </p:tav>
                                      </p:tavLst>
                                    </p:anim>
                                    <p:anim calcmode="lin" valueType="num">
                                      <p:cBhvr>
                                        <p:cTn id="13" dur="500" fill="hold"/>
                                        <p:tgtEl>
                                          <p:spTgt spid="5735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57353">
                                            <p:txEl>
                                              <p:pRg st="1" end="1"/>
                                            </p:txEl>
                                          </p:spTgt>
                                        </p:tgtEl>
                                        <p:attrNameLst>
                                          <p:attrName>style.visibility</p:attrName>
                                        </p:attrNameLst>
                                      </p:cBhvr>
                                      <p:to>
                                        <p:strVal val="visible"/>
                                      </p:to>
                                    </p:set>
                                    <p:anim calcmode="lin" valueType="num">
                                      <p:cBhvr>
                                        <p:cTn id="18" dur="500" fill="hold"/>
                                        <p:tgtEl>
                                          <p:spTgt spid="57353">
                                            <p:txEl>
                                              <p:pRg st="1" end="1"/>
                                            </p:txEl>
                                          </p:spTgt>
                                        </p:tgtEl>
                                        <p:attrNameLst>
                                          <p:attrName>ppt_x</p:attrName>
                                        </p:attrNameLst>
                                      </p:cBhvr>
                                      <p:tavLst>
                                        <p:tav tm="0">
                                          <p:val>
                                            <p:strVal val="#ppt_x"/>
                                          </p:val>
                                        </p:tav>
                                        <p:tav tm="100000">
                                          <p:val>
                                            <p:strVal val="#ppt_x"/>
                                          </p:val>
                                        </p:tav>
                                      </p:tavLst>
                                    </p:anim>
                                    <p:anim calcmode="lin" valueType="num">
                                      <p:cBhvr>
                                        <p:cTn id="19" dur="500" fill="hold"/>
                                        <p:tgtEl>
                                          <p:spTgt spid="5735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57353">
                                            <p:txEl>
                                              <p:pRg st="2" end="2"/>
                                            </p:txEl>
                                          </p:spTgt>
                                        </p:tgtEl>
                                        <p:attrNameLst>
                                          <p:attrName>style.visibility</p:attrName>
                                        </p:attrNameLst>
                                      </p:cBhvr>
                                      <p:to>
                                        <p:strVal val="visible"/>
                                      </p:to>
                                    </p:set>
                                    <p:anim calcmode="lin" valueType="num">
                                      <p:cBhvr>
                                        <p:cTn id="24" dur="500" fill="hold"/>
                                        <p:tgtEl>
                                          <p:spTgt spid="57353">
                                            <p:txEl>
                                              <p:pRg st="2" end="2"/>
                                            </p:txEl>
                                          </p:spTgt>
                                        </p:tgtEl>
                                        <p:attrNameLst>
                                          <p:attrName>ppt_x</p:attrName>
                                        </p:attrNameLst>
                                      </p:cBhvr>
                                      <p:tavLst>
                                        <p:tav tm="0">
                                          <p:val>
                                            <p:strVal val="#ppt_x"/>
                                          </p:val>
                                        </p:tav>
                                        <p:tav tm="100000">
                                          <p:val>
                                            <p:strVal val="#ppt_x"/>
                                          </p:val>
                                        </p:tav>
                                      </p:tavLst>
                                    </p:anim>
                                    <p:anim calcmode="lin" valueType="num">
                                      <p:cBhvr>
                                        <p:cTn id="25" dur="500" fill="hold"/>
                                        <p:tgtEl>
                                          <p:spTgt spid="5735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57353">
                                            <p:txEl>
                                              <p:pRg st="3" end="3"/>
                                            </p:txEl>
                                          </p:spTgt>
                                        </p:tgtEl>
                                        <p:attrNameLst>
                                          <p:attrName>style.visibility</p:attrName>
                                        </p:attrNameLst>
                                      </p:cBhvr>
                                      <p:to>
                                        <p:strVal val="visible"/>
                                      </p:to>
                                    </p:set>
                                    <p:anim calcmode="lin" valueType="num">
                                      <p:cBhvr additive="base">
                                        <p:cTn id="30" dur="500" fill="hold"/>
                                        <p:tgtEl>
                                          <p:spTgt spid="5735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57353">
                                            <p:txEl>
                                              <p:pRg st="3" end="3"/>
                                            </p:txEl>
                                          </p:spTgt>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57353">
                                            <p:txEl>
                                              <p:pRg st="4" end="4"/>
                                            </p:txEl>
                                          </p:spTgt>
                                        </p:tgtEl>
                                        <p:attrNameLst>
                                          <p:attrName>style.visibility</p:attrName>
                                        </p:attrNameLst>
                                      </p:cBhvr>
                                      <p:to>
                                        <p:strVal val="visible"/>
                                      </p:to>
                                    </p:set>
                                    <p:anim calcmode="lin" valueType="num">
                                      <p:cBhvr additive="base">
                                        <p:cTn id="34" dur="500" fill="hold"/>
                                        <p:tgtEl>
                                          <p:spTgt spid="57353">
                                            <p:txEl>
                                              <p:pRg st="4" end="4"/>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5735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57353">
                                            <p:txEl>
                                              <p:pRg st="5" end="5"/>
                                            </p:txEl>
                                          </p:spTgt>
                                        </p:tgtEl>
                                        <p:attrNameLst>
                                          <p:attrName>style.visibility</p:attrName>
                                        </p:attrNameLst>
                                      </p:cBhvr>
                                      <p:to>
                                        <p:strVal val="visible"/>
                                      </p:to>
                                    </p:set>
                                    <p:anim calcmode="lin" valueType="num">
                                      <p:cBhvr>
                                        <p:cTn id="40" dur="500" fill="hold"/>
                                        <p:tgtEl>
                                          <p:spTgt spid="57353">
                                            <p:txEl>
                                              <p:pRg st="5" end="5"/>
                                            </p:txEl>
                                          </p:spTgt>
                                        </p:tgtEl>
                                        <p:attrNameLst>
                                          <p:attrName>ppt_x</p:attrName>
                                        </p:attrNameLst>
                                      </p:cBhvr>
                                      <p:tavLst>
                                        <p:tav tm="0">
                                          <p:val>
                                            <p:strVal val="#ppt_x"/>
                                          </p:val>
                                        </p:tav>
                                        <p:tav tm="100000">
                                          <p:val>
                                            <p:strVal val="#ppt_x"/>
                                          </p:val>
                                        </p:tav>
                                      </p:tavLst>
                                    </p:anim>
                                    <p:anim calcmode="lin" valueType="num">
                                      <p:cBhvr>
                                        <p:cTn id="41" dur="500" fill="hold"/>
                                        <p:tgtEl>
                                          <p:spTgt spid="57353">
                                            <p:txEl>
                                              <p:pRg st="5" end="5"/>
                                            </p:txEl>
                                          </p:spTgt>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57353">
                                            <p:txEl>
                                              <p:pRg st="6" end="6"/>
                                            </p:txEl>
                                          </p:spTgt>
                                        </p:tgtEl>
                                        <p:attrNameLst>
                                          <p:attrName>style.visibility</p:attrName>
                                        </p:attrNameLst>
                                      </p:cBhvr>
                                      <p:to>
                                        <p:strVal val="visible"/>
                                      </p:to>
                                    </p:set>
                                    <p:anim calcmode="lin" valueType="num">
                                      <p:cBhvr>
                                        <p:cTn id="44" dur="500" fill="hold"/>
                                        <p:tgtEl>
                                          <p:spTgt spid="57353">
                                            <p:txEl>
                                              <p:pRg st="6" end="6"/>
                                            </p:txEl>
                                          </p:spTgt>
                                        </p:tgtEl>
                                        <p:attrNameLst>
                                          <p:attrName>ppt_x</p:attrName>
                                        </p:attrNameLst>
                                      </p:cBhvr>
                                      <p:tavLst>
                                        <p:tav tm="0">
                                          <p:val>
                                            <p:strVal val="#ppt_x"/>
                                          </p:val>
                                        </p:tav>
                                        <p:tav tm="100000">
                                          <p:val>
                                            <p:strVal val="#ppt_x"/>
                                          </p:val>
                                        </p:tav>
                                      </p:tavLst>
                                    </p:anim>
                                    <p:anim calcmode="lin" valueType="num">
                                      <p:cBhvr>
                                        <p:cTn id="45" dur="500" fill="hold"/>
                                        <p:tgtEl>
                                          <p:spTgt spid="5735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57353">
                                            <p:txEl>
                                              <p:pRg st="7" end="7"/>
                                            </p:txEl>
                                          </p:spTgt>
                                        </p:tgtEl>
                                        <p:attrNameLst>
                                          <p:attrName>style.visibility</p:attrName>
                                        </p:attrNameLst>
                                      </p:cBhvr>
                                      <p:to>
                                        <p:strVal val="visible"/>
                                      </p:to>
                                    </p:set>
                                    <p:anim calcmode="lin" valueType="num">
                                      <p:cBhvr>
                                        <p:cTn id="50" dur="500" fill="hold"/>
                                        <p:tgtEl>
                                          <p:spTgt spid="57353">
                                            <p:txEl>
                                              <p:pRg st="7" end="7"/>
                                            </p:txEl>
                                          </p:spTgt>
                                        </p:tgtEl>
                                        <p:attrNameLst>
                                          <p:attrName>ppt_x</p:attrName>
                                        </p:attrNameLst>
                                      </p:cBhvr>
                                      <p:tavLst>
                                        <p:tav tm="0">
                                          <p:val>
                                            <p:strVal val="#ppt_x"/>
                                          </p:val>
                                        </p:tav>
                                        <p:tav tm="100000">
                                          <p:val>
                                            <p:strVal val="#ppt_x"/>
                                          </p:val>
                                        </p:tav>
                                      </p:tavLst>
                                    </p:anim>
                                    <p:anim calcmode="lin" valueType="num">
                                      <p:cBhvr>
                                        <p:cTn id="51" dur="500" fill="hold"/>
                                        <p:tgtEl>
                                          <p:spTgt spid="57353">
                                            <p:txEl>
                                              <p:pRg st="7" end="7"/>
                                            </p:txEl>
                                          </p:spTgt>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57353">
                                            <p:txEl>
                                              <p:pRg st="8" end="8"/>
                                            </p:txEl>
                                          </p:spTgt>
                                        </p:tgtEl>
                                        <p:attrNameLst>
                                          <p:attrName>style.visibility</p:attrName>
                                        </p:attrNameLst>
                                      </p:cBhvr>
                                      <p:to>
                                        <p:strVal val="visible"/>
                                      </p:to>
                                    </p:set>
                                    <p:anim calcmode="lin" valueType="num">
                                      <p:cBhvr>
                                        <p:cTn id="54" dur="500" fill="hold"/>
                                        <p:tgtEl>
                                          <p:spTgt spid="57353">
                                            <p:txEl>
                                              <p:pRg st="8" end="8"/>
                                            </p:txEl>
                                          </p:spTgt>
                                        </p:tgtEl>
                                        <p:attrNameLst>
                                          <p:attrName>ppt_x</p:attrName>
                                        </p:attrNameLst>
                                      </p:cBhvr>
                                      <p:tavLst>
                                        <p:tav tm="0">
                                          <p:val>
                                            <p:strVal val="#ppt_x"/>
                                          </p:val>
                                        </p:tav>
                                        <p:tav tm="100000">
                                          <p:val>
                                            <p:strVal val="#ppt_x"/>
                                          </p:val>
                                        </p:tav>
                                      </p:tavLst>
                                    </p:anim>
                                    <p:anim calcmode="lin" valueType="num">
                                      <p:cBhvr>
                                        <p:cTn id="55" dur="500" fill="hold"/>
                                        <p:tgtEl>
                                          <p:spTgt spid="5735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7" descr="9764108"/>
          <p:cNvPicPr>
            <a:picLocks noChangeAspect="1" noChangeArrowheads="1"/>
          </p:cNvPicPr>
          <p:nvPr/>
        </p:nvPicPr>
        <p:blipFill>
          <a:blip r:embed="rId1"/>
          <a:srcRect/>
          <a:stretch>
            <a:fillRect/>
          </a:stretch>
        </p:blipFill>
        <p:spPr bwMode="auto">
          <a:xfrm>
            <a:off x="4929190" y="1142988"/>
            <a:ext cx="3429024" cy="4299873"/>
          </a:xfrm>
          <a:prstGeom prst="rect">
            <a:avLst/>
          </a:prstGeom>
          <a:noFill/>
          <a:ln w="9525">
            <a:noFill/>
            <a:miter lim="800000"/>
            <a:headEnd/>
            <a:tailEnd/>
          </a:ln>
        </p:spPr>
      </p:pic>
      <p:pic>
        <p:nvPicPr>
          <p:cNvPr id="58371" name="Picture 8" descr="1391638872027142611734"/>
          <p:cNvPicPr>
            <a:picLocks noChangeAspect="1" noChangeArrowheads="1"/>
          </p:cNvPicPr>
          <p:nvPr/>
        </p:nvPicPr>
        <p:blipFill>
          <a:blip r:embed="rId2"/>
          <a:srcRect/>
          <a:stretch>
            <a:fillRect/>
          </a:stretch>
        </p:blipFill>
        <p:spPr bwMode="auto">
          <a:xfrm>
            <a:off x="1285852" y="1101197"/>
            <a:ext cx="3214710" cy="4328071"/>
          </a:xfrm>
          <a:prstGeom prst="rect">
            <a:avLst/>
          </a:prstGeom>
          <a:noFill/>
          <a:ln w="9525">
            <a:noFill/>
            <a:miter lim="800000"/>
            <a:headEnd/>
            <a:tailEnd/>
          </a:ln>
        </p:spPr>
      </p:pic>
      <p:grpSp>
        <p:nvGrpSpPr>
          <p:cNvPr id="5" name="组合 2"/>
          <p:cNvGrpSpPr/>
          <p:nvPr/>
        </p:nvGrpSpPr>
        <p:grpSpPr bwMode="auto">
          <a:xfrm>
            <a:off x="0" y="500046"/>
            <a:ext cx="9144000" cy="420687"/>
            <a:chOff x="0" y="0"/>
            <a:chExt cx="9144000" cy="420086"/>
          </a:xfrm>
        </p:grpSpPr>
        <p:sp>
          <p:nvSpPr>
            <p:cNvPr id="6" name="直接连接符 14"/>
            <p:cNvSpPr>
              <a:spLocks noChangeShapeType="1"/>
            </p:cNvSpPr>
            <p:nvPr/>
          </p:nvSpPr>
          <p:spPr bwMode="auto">
            <a:xfrm>
              <a:off x="4859338" y="210836"/>
              <a:ext cx="4284662" cy="1"/>
            </a:xfrm>
            <a:prstGeom prst="line">
              <a:avLst/>
            </a:prstGeom>
            <a:noFill/>
            <a:ln w="9525">
              <a:solidFill>
                <a:srgbClr val="A71F13"/>
              </a:solidFill>
              <a:bevel/>
            </a:ln>
          </p:spPr>
          <p:txBody>
            <a:bodyPr/>
            <a:lstStyle/>
            <a:p>
              <a:endParaRPr lang="zh-CN" altLang="en-US"/>
            </a:p>
          </p:txBody>
        </p:sp>
        <p:pic>
          <p:nvPicPr>
            <p:cNvPr id="7" name="Picture 5" descr="G:\360data\重要数据\桌面\东京国际朝日学院\素材\kiri-kiku0156498982.png"/>
            <p:cNvPicPr>
              <a:picLocks noChangeAspect="1" noChangeArrowheads="1"/>
            </p:cNvPicPr>
            <p:nvPr/>
          </p:nvPicPr>
          <p:blipFill>
            <a:blip r:embed="rId3"/>
            <a:srcRect/>
            <a:stretch>
              <a:fillRect/>
            </a:stretch>
          </p:blipFill>
          <p:spPr bwMode="auto">
            <a:xfrm>
              <a:off x="4361957" y="0"/>
              <a:ext cx="420086" cy="420086"/>
            </a:xfrm>
            <a:prstGeom prst="rect">
              <a:avLst/>
            </a:prstGeom>
            <a:noFill/>
            <a:ln w="9525">
              <a:noFill/>
              <a:miter lim="800000"/>
              <a:headEnd/>
              <a:tailEnd/>
            </a:ln>
          </p:spPr>
        </p:pic>
        <p:sp>
          <p:nvSpPr>
            <p:cNvPr id="8" name="直接连接符 20"/>
            <p:cNvSpPr>
              <a:spLocks noChangeShapeType="1"/>
            </p:cNvSpPr>
            <p:nvPr/>
          </p:nvSpPr>
          <p:spPr bwMode="auto">
            <a:xfrm>
              <a:off x="0" y="210836"/>
              <a:ext cx="4284663" cy="1"/>
            </a:xfrm>
            <a:prstGeom prst="line">
              <a:avLst/>
            </a:prstGeom>
            <a:noFill/>
            <a:ln w="9525">
              <a:solidFill>
                <a:srgbClr val="A71F13"/>
              </a:solidFill>
              <a:bevel/>
            </a:ln>
          </p:spPr>
          <p:txBody>
            <a:bodyPr/>
            <a:lstStyle/>
            <a:p>
              <a:endParaRPr lang="zh-CN" altLang="en-US"/>
            </a:p>
          </p:txBody>
        </p:sp>
      </p:grpSp>
      <p:sp>
        <p:nvSpPr>
          <p:cNvPr id="9" name="TextBox 8"/>
          <p:cNvSpPr>
            <a:spLocks noChangeArrowheads="1"/>
          </p:cNvSpPr>
          <p:nvPr/>
        </p:nvSpPr>
        <p:spPr bwMode="auto">
          <a:xfrm>
            <a:off x="-69850" y="74598"/>
            <a:ext cx="7632700" cy="639762"/>
          </a:xfrm>
          <a:prstGeom prst="rect">
            <a:avLst/>
          </a:prstGeom>
          <a:noFill/>
          <a:ln w="9525">
            <a:noFill/>
            <a:miter lim="800000"/>
          </a:ln>
        </p:spPr>
        <p:txBody>
          <a:bodyPr>
            <a:spAutoFit/>
          </a:bodyPr>
          <a:lstStyle/>
          <a:p>
            <a:pPr algn="ctr" eaLnBrk="1" hangingPunct="1">
              <a:lnSpc>
                <a:spcPct val="120000"/>
              </a:lnSpc>
            </a:pPr>
            <a:r>
              <a:rPr lang="en-US" altLang="zh-CN" sz="3000" dirty="0">
                <a:solidFill>
                  <a:srgbClr val="772C03"/>
                </a:solidFill>
                <a:latin typeface="Aharoni" panose="02010803020104030203" pitchFamily="2" charset="-79"/>
                <a:ea typeface="经典繁毛楷" panose="02010600030101010101" charset="-122"/>
                <a:sym typeface="Aharoni" panose="02010803020104030203" pitchFamily="2" charset="-79"/>
              </a:rPr>
              <a:t>Typical Chinese structure and ornament</a:t>
            </a:r>
            <a:endParaRPr lang="en-US" altLang="zh-CN" sz="3000" dirty="0">
              <a:solidFill>
                <a:srgbClr val="772C03"/>
              </a:solidFill>
              <a:latin typeface="Aharoni" panose="02010803020104030203" pitchFamily="2" charset="-79"/>
              <a:ea typeface="经典繁毛楷" panose="02010600030101010101" charset="-122"/>
              <a:sym typeface="Aharoni" panose="02010803020104030203" pitchFamily="2" charset="-79"/>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58371"/>
                                        </p:tgtEl>
                                        <p:attrNameLst>
                                          <p:attrName>style.visibility</p:attrName>
                                        </p:attrNameLst>
                                      </p:cBhvr>
                                      <p:to>
                                        <p:strVal val="visible"/>
                                      </p:to>
                                    </p:set>
                                    <p:animEffect>
                                      <p:cBhvr>
                                        <p:cTn id="7" dur="1000"/>
                                        <p:tgtEl>
                                          <p:spTgt spid="58371"/>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58370"/>
                                        </p:tgtEl>
                                        <p:attrNameLst>
                                          <p:attrName>style.visibility</p:attrName>
                                        </p:attrNameLst>
                                      </p:cBhvr>
                                      <p:to>
                                        <p:strVal val="visible"/>
                                      </p:to>
                                    </p:set>
                                    <p:animEffect>
                                      <p:cBhvr>
                                        <p:cTn id="12" dur="1000"/>
                                        <p:tgtEl>
                                          <p:spTgt spid="58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灯片编号占位符 24"/>
          <p:cNvSpPr>
            <a:spLocks noGrp="1"/>
          </p:cNvSpPr>
          <p:nvPr>
            <p:ph type="sldNum" sz="quarter" idx="4294967295"/>
          </p:nvPr>
        </p:nvSpPr>
        <p:spPr>
          <a:xfrm>
            <a:off x="6804025" y="5233988"/>
            <a:ext cx="2133600" cy="303212"/>
          </a:xfrm>
          <a:prstGeom prst="rect">
            <a:avLst/>
          </a:prstGeom>
          <a:noFill/>
        </p:spPr>
        <p:txBody>
          <a:bodyPr/>
          <a:lstStyle/>
          <a:p>
            <a:pPr>
              <a:buFont typeface="Arial" panose="020B0604020202020204" pitchFamily="34" charset="0"/>
              <a:buNone/>
            </a:pPr>
            <a:fld id="{0ACDE377-8224-4DE3-9FCC-AFCE25B0EDCF}" type="slidenum">
              <a:rPr lang="zh-CN" altLang="en-US" sz="1400" smtClean="0">
                <a:latin typeface="Times New Roman" panose="02020603050405020304" pitchFamily="18" charset="0"/>
                <a:ea typeface="宋体" panose="02010600030101010101" pitchFamily="2" charset="-122"/>
                <a:cs typeface="Times New Roman" panose="02020603050405020304" pitchFamily="18" charset="0"/>
              </a:rPr>
            </a:fld>
            <a:endParaRPr lang="zh-CN" altLang="en-US" sz="1400" smtClean="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3" name="组合 3"/>
          <p:cNvGrpSpPr/>
          <p:nvPr/>
        </p:nvGrpSpPr>
        <p:grpSpPr bwMode="auto">
          <a:xfrm rot="-5400000">
            <a:off x="4126707" y="-1769269"/>
            <a:ext cx="1277938" cy="7388225"/>
            <a:chOff x="1194701" y="448462"/>
            <a:chExt cx="1278594" cy="5029476"/>
          </a:xfrm>
        </p:grpSpPr>
        <p:sp>
          <p:nvSpPr>
            <p:cNvPr id="6" name="矩形 5"/>
            <p:cNvSpPr/>
            <p:nvPr/>
          </p:nvSpPr>
          <p:spPr>
            <a:xfrm>
              <a:off x="1194701" y="934767"/>
              <a:ext cx="1272241" cy="17939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a:solidFill>
                  <a:prstClr val="white"/>
                </a:solidFill>
              </a:endParaRPr>
            </a:p>
          </p:txBody>
        </p:sp>
        <p:pic>
          <p:nvPicPr>
            <p:cNvPr id="32" name="Picture 2" descr="C:\Users\Administrator\Desktop\20140404104257-245368985.jpg20140404104257-245368985"/>
            <p:cNvPicPr>
              <a:picLocks noChangeAspect="1" noChangeArrowheads="1"/>
            </p:cNvPicPr>
            <p:nvPr/>
          </p:nvPicPr>
          <p:blipFill>
            <a:blip r:embed="rId1" cstate="print">
              <a:duotone>
                <a:schemeClr val="accent5">
                  <a:shade val="45000"/>
                  <a:satMod val="135000"/>
                </a:schemeClr>
                <a:prstClr val="white"/>
              </a:duotone>
            </a:blip>
            <a:srcRect/>
            <a:stretch>
              <a:fillRect/>
            </a:stretch>
          </p:blipFill>
          <p:spPr bwMode="auto">
            <a:xfrm rot="5400000">
              <a:off x="443533" y="1956000"/>
              <a:ext cx="2772642" cy="1227751"/>
            </a:xfrm>
            <a:prstGeom prst="rect">
              <a:avLst/>
            </a:prstGeom>
            <a:noFill/>
          </p:spPr>
        </p:pic>
        <p:sp>
          <p:nvSpPr>
            <p:cNvPr id="2" name="TextBox 1"/>
            <p:cNvSpPr txBox="1"/>
            <p:nvPr/>
          </p:nvSpPr>
          <p:spPr bwMode="auto">
            <a:xfrm rot="5400000">
              <a:off x="1650357" y="72065"/>
              <a:ext cx="446541" cy="1199335"/>
            </a:xfrm>
            <a:prstGeom prst="rect">
              <a:avLst/>
            </a:prstGeom>
            <a:noFill/>
            <a:ln w="9525">
              <a:noFill/>
              <a:miter lim="800000"/>
            </a:ln>
            <a:effectLst/>
          </p:spPr>
          <p:txBody>
            <a:bodyPr wrap="none">
              <a:spAutoFit/>
            </a:bodyPr>
            <a:lstStyle/>
            <a:p>
              <a:pPr algn="ctr" defTabSz="877570" eaLnBrk="1" hangingPunct="1">
                <a:lnSpc>
                  <a:spcPct val="120000"/>
                </a:lnSpc>
                <a:spcBef>
                  <a:spcPts val="0"/>
                </a:spcBef>
                <a:spcAft>
                  <a:spcPts val="0"/>
                </a:spcAft>
                <a:defRPr/>
              </a:pPr>
              <a:r>
                <a:rPr lang="en-US" altLang="zh-CN"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1</a:t>
              </a:r>
              <a:endParaRPr lang="zh-CN" altLang="en-US"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6417" name="TextBox 2"/>
            <p:cNvSpPr txBox="1">
              <a:spLocks noChangeArrowheads="1"/>
            </p:cNvSpPr>
            <p:nvPr/>
          </p:nvSpPr>
          <p:spPr bwMode="auto">
            <a:xfrm rot="5400000">
              <a:off x="1160794" y="4489454"/>
              <a:ext cx="1471884" cy="505084"/>
            </a:xfrm>
            <a:prstGeom prst="rect">
              <a:avLst/>
            </a:prstGeom>
            <a:noFill/>
            <a:ln w="9525">
              <a:noFill/>
              <a:miter lim="800000"/>
            </a:ln>
          </p:spPr>
          <p:txBody>
            <a:bodyPr wrap="none">
              <a:spAutoFit/>
            </a:bodyPr>
            <a:lstStyle/>
            <a:p>
              <a:pPr algn="ctr" defTabSz="877570" eaLnBrk="1" hangingPunct="1">
                <a:lnSpc>
                  <a:spcPct val="120000"/>
                </a:lnSpc>
                <a:defRPr/>
              </a:pPr>
              <a:r>
                <a:rPr lang="en-US" altLang="zh-CN" sz="2400" b="1" dirty="0">
                  <a:solidFill>
                    <a:srgbClr val="7F7F7F"/>
                  </a:solidFill>
                  <a:latin typeface="+mj-lt"/>
                </a:rPr>
                <a:t>Lead-in Activity</a:t>
              </a:r>
              <a:endParaRPr lang="en-US" altLang="zh-CN" sz="2400" b="1" dirty="0">
                <a:solidFill>
                  <a:srgbClr val="7F7F7F"/>
                </a:solidFill>
                <a:latin typeface="+mj-lt"/>
              </a:endParaRPr>
            </a:p>
          </p:txBody>
        </p:sp>
      </p:grpSp>
      <p:grpSp>
        <p:nvGrpSpPr>
          <p:cNvPr id="4" name="组合 6"/>
          <p:cNvGrpSpPr/>
          <p:nvPr/>
        </p:nvGrpSpPr>
        <p:grpSpPr bwMode="auto">
          <a:xfrm rot="-5400000">
            <a:off x="3825875" y="-39687"/>
            <a:ext cx="1285875" cy="6651625"/>
            <a:chOff x="2202517" y="547121"/>
            <a:chExt cx="1286510" cy="4473762"/>
          </a:xfrm>
        </p:grpSpPr>
        <p:sp>
          <p:nvSpPr>
            <p:cNvPr id="13" name="矩形 12"/>
            <p:cNvSpPr/>
            <p:nvPr/>
          </p:nvSpPr>
          <p:spPr>
            <a:xfrm>
              <a:off x="2210458" y="979549"/>
              <a:ext cx="1272215" cy="17937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a:solidFill>
                  <a:prstClr val="white"/>
                </a:solidFill>
              </a:endParaRPr>
            </a:p>
          </p:txBody>
        </p:sp>
        <p:pic>
          <p:nvPicPr>
            <p:cNvPr id="2052" name="Picture 4" descr="C:\Users\Administrator\Desktop\图片1.png图片1"/>
            <p:cNvPicPr>
              <a:picLocks noChangeAspect="1" noChangeArrowheads="1"/>
            </p:cNvPicPr>
            <p:nvPr/>
          </p:nvPicPr>
          <p:blipFill>
            <a:blip r:embed="rId2" cstate="print">
              <a:duotone>
                <a:schemeClr val="accent5">
                  <a:shade val="45000"/>
                  <a:satMod val="135000"/>
                </a:schemeClr>
                <a:prstClr val="white"/>
              </a:duotone>
            </a:blip>
            <a:srcRect/>
            <a:stretch>
              <a:fillRect/>
            </a:stretch>
          </p:blipFill>
          <p:spPr bwMode="auto">
            <a:xfrm rot="5400000">
              <a:off x="1479714" y="1962482"/>
              <a:ext cx="2731790" cy="1286184"/>
            </a:xfrm>
            <a:prstGeom prst="rect">
              <a:avLst/>
            </a:prstGeom>
            <a:noFill/>
          </p:spPr>
        </p:pic>
        <p:sp>
          <p:nvSpPr>
            <p:cNvPr id="33" name="TextBox 32"/>
            <p:cNvSpPr txBox="1"/>
            <p:nvPr/>
          </p:nvSpPr>
          <p:spPr bwMode="auto">
            <a:xfrm rot="5400000">
              <a:off x="2668760" y="168054"/>
              <a:ext cx="441200" cy="1199334"/>
            </a:xfrm>
            <a:prstGeom prst="rect">
              <a:avLst/>
            </a:prstGeom>
            <a:noFill/>
            <a:ln w="9525">
              <a:noFill/>
              <a:miter lim="800000"/>
            </a:ln>
            <a:effectLst/>
          </p:spPr>
          <p:txBody>
            <a:bodyPr wrap="none">
              <a:spAutoFit/>
            </a:bodyPr>
            <a:lstStyle/>
            <a:p>
              <a:pPr algn="ctr" defTabSz="877570" eaLnBrk="1" hangingPunct="1">
                <a:lnSpc>
                  <a:spcPct val="120000"/>
                </a:lnSpc>
                <a:spcBef>
                  <a:spcPts val="0"/>
                </a:spcBef>
                <a:spcAft>
                  <a:spcPts val="0"/>
                </a:spcAft>
                <a:defRPr/>
              </a:pPr>
              <a:r>
                <a:rPr lang="en-US" altLang="zh-CN"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2</a:t>
              </a:r>
              <a:endParaRPr lang="zh-CN" altLang="en-US"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6413" name="TextBox 36"/>
            <p:cNvSpPr txBox="1">
              <a:spLocks noChangeArrowheads="1"/>
            </p:cNvSpPr>
            <p:nvPr/>
          </p:nvSpPr>
          <p:spPr bwMode="auto">
            <a:xfrm rot="5400000">
              <a:off x="2450578" y="4260383"/>
              <a:ext cx="1014337" cy="506663"/>
            </a:xfrm>
            <a:prstGeom prst="rect">
              <a:avLst/>
            </a:prstGeom>
            <a:noFill/>
            <a:ln w="9525">
              <a:noFill/>
              <a:miter lim="800000"/>
            </a:ln>
          </p:spPr>
          <p:txBody>
            <a:bodyPr wrap="none">
              <a:spAutoFit/>
            </a:bodyPr>
            <a:lstStyle/>
            <a:p>
              <a:pPr algn="ctr" defTabSz="877570" eaLnBrk="1" hangingPunct="1">
                <a:lnSpc>
                  <a:spcPct val="120000"/>
                </a:lnSpc>
                <a:defRPr/>
              </a:pPr>
              <a:r>
                <a:rPr lang="en-US" altLang="zh-CN" sz="2400" b="1" dirty="0">
                  <a:solidFill>
                    <a:srgbClr val="7F7F7F"/>
                  </a:solidFill>
                  <a:latin typeface="+mj-lt"/>
                  <a:ea typeface="冬青黑体简体中文 W6" panose="02010600030101010101" charset="-122"/>
                  <a:cs typeface="冬青黑体简体中文 W6" panose="02010600030101010101" charset="-122"/>
                </a:rPr>
                <a:t>Text Study</a:t>
              </a:r>
              <a:endParaRPr lang="en-US" altLang="zh-CN" sz="2400" b="1" dirty="0">
                <a:solidFill>
                  <a:srgbClr val="7F7F7F"/>
                </a:solidFill>
                <a:latin typeface="+mj-lt"/>
                <a:ea typeface="冬青黑体简体中文 W6" panose="02010600030101010101" charset="-122"/>
                <a:cs typeface="冬青黑体简体中文 W6" panose="02010600030101010101" charset="-122"/>
              </a:endParaRPr>
            </a:p>
          </p:txBody>
        </p:sp>
      </p:grpSp>
      <p:grpSp>
        <p:nvGrpSpPr>
          <p:cNvPr id="5" name="组合 9"/>
          <p:cNvGrpSpPr/>
          <p:nvPr/>
        </p:nvGrpSpPr>
        <p:grpSpPr bwMode="auto">
          <a:xfrm rot="-5400000">
            <a:off x="4044941" y="1098558"/>
            <a:ext cx="1285892" cy="7089776"/>
            <a:chOff x="4899600" y="576588"/>
            <a:chExt cx="1286204" cy="4790454"/>
          </a:xfrm>
        </p:grpSpPr>
        <p:sp>
          <p:nvSpPr>
            <p:cNvPr id="16" name="矩形 15"/>
            <p:cNvSpPr/>
            <p:nvPr/>
          </p:nvSpPr>
          <p:spPr>
            <a:xfrm>
              <a:off x="4907556" y="1011012"/>
              <a:ext cx="1271897" cy="1791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a:solidFill>
                  <a:prstClr val="white"/>
                </a:solidFill>
              </a:endParaRPr>
            </a:p>
          </p:txBody>
        </p:sp>
        <p:pic>
          <p:nvPicPr>
            <p:cNvPr id="70669" name="Picture 7" descr="C:\Users\Administrator\Desktop\534bc3fa3dfae9b03d000001.jpg534bc3fa3dfae9b03d000001"/>
            <p:cNvPicPr>
              <a:picLocks noChangeAspect="1" noChangeArrowheads="1"/>
            </p:cNvPicPr>
            <p:nvPr/>
          </p:nvPicPr>
          <p:blipFill>
            <a:blip r:embed="rId3" cstate="print"/>
            <a:srcRect b="5554"/>
            <a:stretch>
              <a:fillRect/>
            </a:stretch>
          </p:blipFill>
          <p:spPr bwMode="auto">
            <a:xfrm rot="5400000">
              <a:off x="4142884" y="2009062"/>
              <a:ext cx="2799635" cy="1286204"/>
            </a:xfrm>
            <a:prstGeom prst="rect">
              <a:avLst/>
            </a:prstGeom>
            <a:noFill/>
            <a:ln w="9525">
              <a:noFill/>
              <a:miter lim="800000"/>
              <a:headEnd/>
              <a:tailEnd/>
            </a:ln>
          </p:spPr>
        </p:pic>
        <p:sp>
          <p:nvSpPr>
            <p:cNvPr id="35" name="TextBox 34"/>
            <p:cNvSpPr txBox="1"/>
            <p:nvPr/>
          </p:nvSpPr>
          <p:spPr bwMode="auto">
            <a:xfrm rot="5400000">
              <a:off x="5293708" y="198524"/>
              <a:ext cx="443207" cy="1199336"/>
            </a:xfrm>
            <a:prstGeom prst="rect">
              <a:avLst/>
            </a:prstGeom>
            <a:noFill/>
            <a:ln w="9525">
              <a:noFill/>
              <a:miter lim="800000"/>
            </a:ln>
            <a:effectLst/>
          </p:spPr>
          <p:txBody>
            <a:bodyPr wrap="none">
              <a:spAutoFit/>
            </a:bodyPr>
            <a:lstStyle/>
            <a:p>
              <a:pPr algn="ctr" defTabSz="877570" eaLnBrk="1" hangingPunct="1">
                <a:lnSpc>
                  <a:spcPct val="120000"/>
                </a:lnSpc>
                <a:spcBef>
                  <a:spcPts val="0"/>
                </a:spcBef>
                <a:spcAft>
                  <a:spcPts val="0"/>
                </a:spcAft>
                <a:defRPr/>
              </a:pPr>
              <a:r>
                <a:rPr lang="en-US" altLang="zh-CN"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3</a:t>
              </a:r>
              <a:endParaRPr lang="zh-CN" altLang="en-US"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6409" name="TextBox 40"/>
            <p:cNvSpPr txBox="1">
              <a:spLocks noChangeArrowheads="1"/>
            </p:cNvSpPr>
            <p:nvPr/>
          </p:nvSpPr>
          <p:spPr bwMode="auto">
            <a:xfrm rot="5400000">
              <a:off x="4839127" y="4234730"/>
              <a:ext cx="1315068" cy="949555"/>
            </a:xfrm>
            <a:prstGeom prst="rect">
              <a:avLst/>
            </a:prstGeom>
            <a:noFill/>
            <a:ln w="9525">
              <a:noFill/>
              <a:miter lim="800000"/>
            </a:ln>
          </p:spPr>
          <p:txBody>
            <a:bodyPr wrap="none">
              <a:spAutoFit/>
            </a:bodyPr>
            <a:lstStyle/>
            <a:p>
              <a:pPr algn="ctr" defTabSz="877570" eaLnBrk="1" hangingPunct="1">
                <a:lnSpc>
                  <a:spcPct val="120000"/>
                </a:lnSpc>
                <a:defRPr/>
              </a:pPr>
              <a:r>
                <a:rPr lang="en-US" altLang="zh-CN" sz="2400" dirty="0">
                  <a:solidFill>
                    <a:srgbClr val="7F7F7F"/>
                  </a:solidFill>
                  <a:latin typeface="+mj-lt"/>
                  <a:ea typeface="冬青黑体简体中文 W6" panose="02010600030101010101" charset="-122"/>
                  <a:cs typeface="冬青黑体简体中文 W6" panose="02010600030101010101" charset="-122"/>
                </a:rPr>
                <a:t> </a:t>
              </a:r>
              <a:r>
                <a:rPr lang="en-US" altLang="zh-CN" sz="2400" b="1" dirty="0">
                  <a:solidFill>
                    <a:srgbClr val="772C03"/>
                  </a:solidFill>
                  <a:latin typeface="+mj-lt"/>
                  <a:ea typeface="冬青黑体简体中文 W6" panose="02010600030101010101" charset="-122"/>
                  <a:cs typeface="冬青黑体简体中文 W6" panose="02010600030101010101" charset="-122"/>
                </a:rPr>
                <a:t>Discussion &amp; </a:t>
              </a:r>
              <a:endParaRPr lang="en-US" altLang="zh-CN" sz="2400" b="1" dirty="0">
                <a:solidFill>
                  <a:srgbClr val="772C03"/>
                </a:solidFill>
                <a:latin typeface="+mj-lt"/>
                <a:ea typeface="冬青黑体简体中文 W6" panose="02010600030101010101" charset="-122"/>
                <a:cs typeface="冬青黑体简体中文 W6" panose="02010600030101010101" charset="-122"/>
              </a:endParaRPr>
            </a:p>
            <a:p>
              <a:pPr algn="ctr" defTabSz="877570" eaLnBrk="1" hangingPunct="1">
                <a:lnSpc>
                  <a:spcPct val="120000"/>
                </a:lnSpc>
                <a:defRPr/>
              </a:pPr>
              <a:r>
                <a:rPr lang="en-US" altLang="zh-CN" sz="2400" b="1" dirty="0">
                  <a:solidFill>
                    <a:srgbClr val="772C03"/>
                  </a:solidFill>
                  <a:latin typeface="+mj-lt"/>
                  <a:ea typeface="冬青黑体简体中文 W6" panose="02010600030101010101" charset="-122"/>
                  <a:cs typeface="冬青黑体简体中文 W6" panose="02010600030101010101" charset="-122"/>
                </a:rPr>
                <a:t>Presentation</a:t>
              </a:r>
              <a:endParaRPr lang="zh-CN" altLang="en-US" sz="2400" b="1" dirty="0">
                <a:solidFill>
                  <a:srgbClr val="772C03"/>
                </a:solidFill>
                <a:latin typeface="+mj-lt"/>
                <a:ea typeface="冬青黑体简体中文 W6" panose="02010600030101010101" charset="-122"/>
                <a:cs typeface="冬青黑体简体中文 W6" panose="02010600030101010101" charset="-122"/>
              </a:endParaRPr>
            </a:p>
          </p:txBody>
        </p:sp>
      </p:grpSp>
      <p:sp>
        <p:nvSpPr>
          <p:cNvPr id="70662" name="TextBox 30"/>
          <p:cNvSpPr txBox="1">
            <a:spLocks noChangeArrowheads="1"/>
          </p:cNvSpPr>
          <p:nvPr/>
        </p:nvSpPr>
        <p:spPr bwMode="auto">
          <a:xfrm>
            <a:off x="0" y="0"/>
            <a:ext cx="2116138" cy="658813"/>
          </a:xfrm>
          <a:prstGeom prst="rect">
            <a:avLst/>
          </a:prstGeom>
          <a:noFill/>
          <a:ln w="9525">
            <a:noFill/>
            <a:miter lim="800000"/>
          </a:ln>
        </p:spPr>
        <p:txBody>
          <a:bodyPr wrap="none">
            <a:spAutoFit/>
          </a:bodyPr>
          <a:lstStyle/>
          <a:p>
            <a:pPr algn="ctr" defTabSz="876300" eaLnBrk="1" hangingPunct="1">
              <a:lnSpc>
                <a:spcPct val="120000"/>
              </a:lnSpc>
            </a:pPr>
            <a:r>
              <a:rPr lang="en-US" altLang="zh-CN" sz="3200">
                <a:solidFill>
                  <a:srgbClr val="772C03"/>
                </a:solidFill>
                <a:latin typeface="Aharoni" panose="02010803020104030203" pitchFamily="2" charset="-79"/>
                <a:ea typeface="经典繁毛楷" panose="02010600030101010101" charset="-122"/>
              </a:rPr>
              <a:t>Overview</a:t>
            </a:r>
            <a:endParaRPr lang="zh-CN" altLang="en-US" sz="3200">
              <a:solidFill>
                <a:srgbClr val="772C03"/>
              </a:solidFill>
              <a:latin typeface="Aharoni" panose="02010803020104030203" pitchFamily="2" charset="-79"/>
              <a:ea typeface="经典繁毛楷" panose="02010600030101010101" charset="-122"/>
            </a:endParaRPr>
          </a:p>
        </p:txBody>
      </p:sp>
      <p:grpSp>
        <p:nvGrpSpPr>
          <p:cNvPr id="70663" name="组合 37"/>
          <p:cNvGrpSpPr/>
          <p:nvPr/>
        </p:nvGrpSpPr>
        <p:grpSpPr bwMode="auto">
          <a:xfrm>
            <a:off x="0" y="438150"/>
            <a:ext cx="9144000" cy="419100"/>
            <a:chOff x="0" y="133158"/>
            <a:chExt cx="9144000" cy="420086"/>
          </a:xfrm>
        </p:grpSpPr>
        <p:cxnSp>
          <p:nvCxnSpPr>
            <p:cNvPr id="42" name="直接连接符 41"/>
            <p:cNvCxnSpPr/>
            <p:nvPr/>
          </p:nvCxnSpPr>
          <p:spPr>
            <a:xfrm>
              <a:off x="4859338" y="343201"/>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70666" name="Picture 5" descr="G:\360data\重要数据\桌面\东京国际朝日学院\素材\kiri-kiku0156498982.png"/>
            <p:cNvPicPr>
              <a:picLocks noChangeAspect="1" noChangeArrowheads="1"/>
            </p:cNvPicPr>
            <p:nvPr/>
          </p:nvPicPr>
          <p:blipFill>
            <a:blip r:embed="rId4"/>
            <a:srcRect/>
            <a:stretch>
              <a:fillRect/>
            </a:stretch>
          </p:blipFill>
          <p:spPr bwMode="auto">
            <a:xfrm>
              <a:off x="4361957" y="133158"/>
              <a:ext cx="420086" cy="420086"/>
            </a:xfrm>
            <a:prstGeom prst="rect">
              <a:avLst/>
            </a:prstGeom>
            <a:noFill/>
            <a:ln w="9525">
              <a:noFill/>
              <a:miter lim="800000"/>
              <a:headEnd/>
              <a:tailEnd/>
            </a:ln>
          </p:spPr>
        </p:pic>
        <p:cxnSp>
          <p:nvCxnSpPr>
            <p:cNvPr id="44" name="直接连接符 43"/>
            <p:cNvCxnSpPr/>
            <p:nvPr/>
          </p:nvCxnSpPr>
          <p:spPr>
            <a:xfrm>
              <a:off x="0" y="343201"/>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advTm="3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lide(fromLeft)">
                                      <p:cBhvr>
                                        <p:cTn id="7" dur="500"/>
                                        <p:tgtEl>
                                          <p:spTgt spid="3"/>
                                        </p:tgtEl>
                                      </p:cBhvr>
                                    </p:animEffect>
                                  </p:childTnLst>
                                </p:cTn>
                              </p:par>
                              <p:par>
                                <p:cTn id="8" presetID="12" presetClass="entr" presetSubtype="2"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slide(fromRight)">
                                      <p:cBhvr>
                                        <p:cTn id="10" dur="500"/>
                                        <p:tgtEl>
                                          <p:spTgt spid="4"/>
                                        </p:tgtEl>
                                      </p:cBhvr>
                                    </p:animEffect>
                                  </p:childTnLst>
                                </p:cTn>
                              </p:par>
                              <p:par>
                                <p:cTn id="11" presetID="12" presetClass="entr" presetSubtype="8"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slide(fromLeft)">
                                      <p:cBhvr>
                                        <p:cTn id="13" dur="500"/>
                                        <p:tgtEl>
                                          <p:spTgt spid="5"/>
                                        </p:tgtEl>
                                      </p:cBhvr>
                                    </p:animEffect>
                                  </p:childTnLst>
                                </p:cTn>
                              </p:par>
                            </p:childTnLst>
                          </p:cTn>
                        </p:par>
                        <p:par>
                          <p:cTn id="14" fill="hold">
                            <p:stCondLst>
                              <p:cond delay="500"/>
                            </p:stCondLst>
                            <p:childTnLst>
                              <p:par>
                                <p:cTn id="15" presetID="26" presetClass="emph" presetSubtype="0" fill="hold" nodeType="afterEffect">
                                  <p:stCondLst>
                                    <p:cond delay="0"/>
                                  </p:stCondLst>
                                  <p:childTnLst>
                                    <p:animEffect transition="out" filter="fade">
                                      <p:cBhvr>
                                        <p:cTn id="16" dur="500" tmFilter="0, 0; .2, .5; .8, .5; 1, 0"/>
                                        <p:tgtEl>
                                          <p:spTgt spid="5"/>
                                        </p:tgtEl>
                                      </p:cBhvr>
                                    </p:animEffect>
                                    <p:animScale>
                                      <p:cBhvr>
                                        <p:cTn id="17"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685" name="组合 3"/>
          <p:cNvGrpSpPr/>
          <p:nvPr/>
        </p:nvGrpSpPr>
        <p:grpSpPr bwMode="auto">
          <a:xfrm>
            <a:off x="0" y="508000"/>
            <a:ext cx="9144000" cy="420688"/>
            <a:chOff x="0" y="0"/>
            <a:chExt cx="9144000" cy="420086"/>
          </a:xfrm>
        </p:grpSpPr>
        <p:sp>
          <p:nvSpPr>
            <p:cNvPr id="71696" name="直接连接符 4"/>
            <p:cNvSpPr>
              <a:spLocks noChangeShapeType="1"/>
            </p:cNvSpPr>
            <p:nvPr/>
          </p:nvSpPr>
          <p:spPr bwMode="auto">
            <a:xfrm>
              <a:off x="4859338" y="210836"/>
              <a:ext cx="4284662" cy="1"/>
            </a:xfrm>
            <a:prstGeom prst="line">
              <a:avLst/>
            </a:prstGeom>
            <a:noFill/>
            <a:ln w="9525">
              <a:solidFill>
                <a:srgbClr val="A71F13"/>
              </a:solidFill>
              <a:bevel/>
            </a:ln>
          </p:spPr>
          <p:txBody>
            <a:bodyPr/>
            <a:lstStyle/>
            <a:p>
              <a:endParaRPr lang="zh-CN" altLang="en-US"/>
            </a:p>
          </p:txBody>
        </p:sp>
        <p:pic>
          <p:nvPicPr>
            <p:cNvPr id="71697"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0"/>
              <a:ext cx="420086" cy="420086"/>
            </a:xfrm>
            <a:prstGeom prst="rect">
              <a:avLst/>
            </a:prstGeom>
            <a:noFill/>
            <a:ln w="9525">
              <a:noFill/>
              <a:miter lim="800000"/>
              <a:headEnd/>
              <a:tailEnd/>
            </a:ln>
          </p:spPr>
        </p:pic>
        <p:sp>
          <p:nvSpPr>
            <p:cNvPr id="71698" name="直接连接符 6"/>
            <p:cNvSpPr>
              <a:spLocks noChangeShapeType="1"/>
            </p:cNvSpPr>
            <p:nvPr/>
          </p:nvSpPr>
          <p:spPr bwMode="auto">
            <a:xfrm>
              <a:off x="0" y="210836"/>
              <a:ext cx="4284663" cy="1"/>
            </a:xfrm>
            <a:prstGeom prst="line">
              <a:avLst/>
            </a:prstGeom>
            <a:noFill/>
            <a:ln w="9525">
              <a:solidFill>
                <a:srgbClr val="A71F13"/>
              </a:solidFill>
              <a:bevel/>
            </a:ln>
          </p:spPr>
          <p:txBody>
            <a:bodyPr/>
            <a:lstStyle/>
            <a:p>
              <a:endParaRPr lang="zh-CN" altLang="en-US"/>
            </a:p>
          </p:txBody>
        </p:sp>
      </p:grpSp>
      <p:sp>
        <p:nvSpPr>
          <p:cNvPr id="71686" name="TextBox 8"/>
          <p:cNvSpPr>
            <a:spLocks noChangeArrowheads="1"/>
          </p:cNvSpPr>
          <p:nvPr/>
        </p:nvSpPr>
        <p:spPr bwMode="auto">
          <a:xfrm>
            <a:off x="-571500" y="55563"/>
            <a:ext cx="3786188" cy="642937"/>
          </a:xfrm>
          <a:prstGeom prst="rect">
            <a:avLst/>
          </a:prstGeom>
          <a:noFill/>
          <a:ln w="9525">
            <a:noFill/>
            <a:miter lim="800000"/>
          </a:ln>
        </p:spPr>
        <p:txBody>
          <a:bodyPr>
            <a:spAutoFit/>
          </a:bodyPr>
          <a:lstStyle/>
          <a:p>
            <a:pPr algn="ctr" eaLnBrk="1" hangingPunct="1">
              <a:lnSpc>
                <a:spcPct val="120000"/>
              </a:lnSpc>
            </a:pPr>
            <a:r>
              <a:rPr lang="en-US" altLang="zh-CN" sz="3000" b="1">
                <a:solidFill>
                  <a:srgbClr val="974806"/>
                </a:solidFill>
                <a:latin typeface="Aharoni" panose="02010803020104030203" pitchFamily="2" charset="-79"/>
                <a:sym typeface="Aharoni" panose="02010803020104030203" pitchFamily="2" charset="-79"/>
              </a:rPr>
              <a:t>Discussion</a:t>
            </a:r>
            <a:endParaRPr lang="zh-CN" altLang="en-US"/>
          </a:p>
        </p:txBody>
      </p:sp>
      <p:sp>
        <p:nvSpPr>
          <p:cNvPr id="71687" name="矩形 10"/>
          <p:cNvSpPr>
            <a:spLocks noChangeArrowheads="1"/>
          </p:cNvSpPr>
          <p:nvPr/>
        </p:nvSpPr>
        <p:spPr bwMode="auto">
          <a:xfrm>
            <a:off x="611188" y="963613"/>
            <a:ext cx="8137525" cy="4092575"/>
          </a:xfrm>
          <a:prstGeom prst="rect">
            <a:avLst/>
          </a:prstGeom>
          <a:noFill/>
          <a:ln w="9525">
            <a:noFill/>
            <a:miter lim="800000"/>
          </a:ln>
        </p:spPr>
        <p:txBody>
          <a:bodyPr>
            <a:spAutoFit/>
          </a:bodyPr>
          <a:lstStyle/>
          <a:p>
            <a:r>
              <a:rPr lang="en-US" altLang="zh-CN" sz="2000" b="1" dirty="0"/>
              <a:t>Fill in the following blanks with the information you learn from your knowledge.</a:t>
            </a:r>
            <a:endParaRPr lang="en-US" altLang="zh-CN" sz="2000" b="1" dirty="0"/>
          </a:p>
          <a:p>
            <a:r>
              <a:rPr lang="en-US" altLang="zh-CN" sz="2000" dirty="0"/>
              <a:t>1 The ancient Chinese used</a:t>
            </a:r>
            <a:r>
              <a:rPr lang="en-US" altLang="zh-CN" sz="2000" u="sng" dirty="0"/>
              <a:t>               </a:t>
            </a:r>
            <a:r>
              <a:rPr lang="en-US" altLang="zh-CN" sz="2000" dirty="0"/>
              <a:t>extensively as a building</a:t>
            </a:r>
            <a:endParaRPr lang="en-US" altLang="zh-CN" sz="2000" dirty="0"/>
          </a:p>
          <a:p>
            <a:r>
              <a:rPr lang="en-US" altLang="zh-CN" sz="2000" dirty="0"/>
              <a:t>material in addition to bricks and tiles.</a:t>
            </a:r>
            <a:endParaRPr lang="en-US" altLang="zh-CN" sz="2000" dirty="0"/>
          </a:p>
          <a:p>
            <a:r>
              <a:rPr lang="en-US" altLang="zh-CN" sz="2000" dirty="0"/>
              <a:t>2 The number </a:t>
            </a:r>
            <a:r>
              <a:rPr lang="en-US" altLang="zh-CN" sz="2000" u="sng" dirty="0"/>
              <a:t>          </a:t>
            </a:r>
            <a:r>
              <a:rPr lang="en-US" altLang="zh-CN" sz="2000" dirty="0"/>
              <a:t>carried a special meaning in ancient</a:t>
            </a:r>
            <a:endParaRPr lang="en-US" altLang="zh-CN" sz="2000" dirty="0"/>
          </a:p>
          <a:p>
            <a:r>
              <a:rPr lang="en-US" altLang="zh-CN" sz="2000" dirty="0"/>
              <a:t>China. It was deemed that odd numbers represented</a:t>
            </a:r>
            <a:r>
              <a:rPr lang="en-US" altLang="zh-CN" sz="2000" u="sng" dirty="0"/>
              <a:t> </a:t>
            </a:r>
            <a:r>
              <a:rPr lang="en-US" altLang="zh-CN" sz="2000" i="1" u="sng" dirty="0"/>
              <a:t> </a:t>
            </a:r>
            <a:r>
              <a:rPr lang="en-US" altLang="zh-CN" sz="2000" u="sng" dirty="0"/>
              <a:t>        </a:t>
            </a:r>
            <a:r>
              <a:rPr lang="en-US" altLang="zh-CN" sz="2000" dirty="0"/>
              <a:t>while even numbers</a:t>
            </a:r>
            <a:r>
              <a:rPr lang="en-US" altLang="zh-CN" sz="2000" u="sng" dirty="0"/>
              <a:t>       </a:t>
            </a:r>
            <a:r>
              <a:rPr lang="en-US" altLang="zh-CN" sz="2000" dirty="0"/>
              <a:t>.</a:t>
            </a:r>
            <a:endParaRPr lang="en-US" altLang="zh-CN" sz="2000" dirty="0"/>
          </a:p>
          <a:p>
            <a:r>
              <a:rPr lang="en-US" altLang="zh-CN" sz="2000" dirty="0"/>
              <a:t>3 The history of Hakka earth buildings dates back to </a:t>
            </a:r>
            <a:r>
              <a:rPr lang="en-US" altLang="zh-CN" sz="2000" u="sng" dirty="0"/>
              <a:t>                            </a:t>
            </a:r>
            <a:r>
              <a:rPr lang="en-US" altLang="zh-CN" sz="2000" dirty="0"/>
              <a:t>when Hakka people migrated from central China to </a:t>
            </a:r>
            <a:r>
              <a:rPr lang="en-US" altLang="zh-CN" sz="2000" u="sng" dirty="0"/>
              <a:t>                                                    </a:t>
            </a:r>
            <a:r>
              <a:rPr lang="en-US" altLang="zh-CN" sz="2000" dirty="0"/>
              <a:t>.</a:t>
            </a:r>
            <a:endParaRPr lang="en-US" altLang="zh-CN" sz="2000" dirty="0"/>
          </a:p>
          <a:p>
            <a:r>
              <a:rPr lang="en-US" altLang="zh-CN" sz="2000" dirty="0"/>
              <a:t>4 Based on their style of construction, pagodas can roughly be</a:t>
            </a:r>
            <a:endParaRPr lang="en-US" altLang="zh-CN" sz="2000" dirty="0"/>
          </a:p>
          <a:p>
            <a:r>
              <a:rPr lang="en-US" altLang="zh-CN" sz="2000" dirty="0"/>
              <a:t>classified into four categories: the</a:t>
            </a:r>
            <a:r>
              <a:rPr lang="en-US" altLang="zh-CN" sz="2000" u="sng" dirty="0"/>
              <a:t>           </a:t>
            </a:r>
            <a:r>
              <a:rPr lang="en-US" altLang="zh-CN" sz="2000" dirty="0"/>
              <a:t>, multi-eaves, </a:t>
            </a:r>
            <a:r>
              <a:rPr lang="en-US" altLang="zh-CN" sz="2000" u="sng" dirty="0"/>
              <a:t>                                   </a:t>
            </a:r>
            <a:r>
              <a:rPr lang="en-US" altLang="zh-CN" sz="2000" dirty="0"/>
              <a:t>and </a:t>
            </a:r>
            <a:r>
              <a:rPr lang="en-US" altLang="zh-CN" sz="2000" dirty="0" err="1"/>
              <a:t>Lamaist</a:t>
            </a:r>
            <a:r>
              <a:rPr lang="en-US" altLang="zh-CN" sz="2000" dirty="0"/>
              <a:t> styles.</a:t>
            </a:r>
            <a:endParaRPr lang="en-US" altLang="zh-CN" sz="2000" dirty="0"/>
          </a:p>
          <a:p>
            <a:endParaRPr lang="zh-CN" altLang="en-US" sz="2000" i="1" dirty="0"/>
          </a:p>
        </p:txBody>
      </p:sp>
      <p:sp>
        <p:nvSpPr>
          <p:cNvPr id="12" name="TextBox 11"/>
          <p:cNvSpPr txBox="1">
            <a:spLocks noChangeArrowheads="1"/>
          </p:cNvSpPr>
          <p:nvPr/>
        </p:nvSpPr>
        <p:spPr bwMode="auto">
          <a:xfrm>
            <a:off x="3492500" y="1562100"/>
            <a:ext cx="1079500" cy="368300"/>
          </a:xfrm>
          <a:prstGeom prst="rect">
            <a:avLst/>
          </a:prstGeom>
          <a:noFill/>
          <a:ln w="9525">
            <a:noFill/>
            <a:miter lim="800000"/>
          </a:ln>
        </p:spPr>
        <p:txBody>
          <a:bodyPr>
            <a:spAutoFit/>
          </a:bodyPr>
          <a:lstStyle/>
          <a:p>
            <a:r>
              <a:rPr lang="en-US" altLang="zh-CN" b="1" dirty="0">
                <a:solidFill>
                  <a:srgbClr val="CC6600"/>
                </a:solidFill>
              </a:rPr>
              <a:t>timber </a:t>
            </a:r>
            <a:endParaRPr lang="zh-CN" altLang="en-US" b="1" dirty="0">
              <a:solidFill>
                <a:srgbClr val="CC6600"/>
              </a:solidFill>
            </a:endParaRPr>
          </a:p>
        </p:txBody>
      </p:sp>
      <p:sp>
        <p:nvSpPr>
          <p:cNvPr id="13" name="TextBox 12"/>
          <p:cNvSpPr txBox="1">
            <a:spLocks noChangeArrowheads="1"/>
          </p:cNvSpPr>
          <p:nvPr/>
        </p:nvSpPr>
        <p:spPr bwMode="auto">
          <a:xfrm>
            <a:off x="2195513" y="2209800"/>
            <a:ext cx="792162" cy="368300"/>
          </a:xfrm>
          <a:prstGeom prst="rect">
            <a:avLst/>
          </a:prstGeom>
          <a:noFill/>
          <a:ln w="9525">
            <a:noFill/>
            <a:miter lim="800000"/>
          </a:ln>
        </p:spPr>
        <p:txBody>
          <a:bodyPr>
            <a:spAutoFit/>
          </a:bodyPr>
          <a:lstStyle/>
          <a:p>
            <a:r>
              <a:rPr lang="en-US" altLang="zh-CN" b="1" dirty="0">
                <a:solidFill>
                  <a:srgbClr val="CC6600"/>
                </a:solidFill>
              </a:rPr>
              <a:t>nine</a:t>
            </a:r>
            <a:endParaRPr lang="zh-CN" altLang="en-US" b="1" dirty="0">
              <a:solidFill>
                <a:srgbClr val="CC6600"/>
              </a:solidFill>
            </a:endParaRPr>
          </a:p>
        </p:txBody>
      </p:sp>
      <p:sp>
        <p:nvSpPr>
          <p:cNvPr id="14" name="TextBox 13"/>
          <p:cNvSpPr txBox="1">
            <a:spLocks noChangeArrowheads="1"/>
          </p:cNvSpPr>
          <p:nvPr/>
        </p:nvSpPr>
        <p:spPr bwMode="auto">
          <a:xfrm>
            <a:off x="6084888" y="2487613"/>
            <a:ext cx="755650" cy="369887"/>
          </a:xfrm>
          <a:prstGeom prst="rect">
            <a:avLst/>
          </a:prstGeom>
          <a:noFill/>
          <a:ln w="9525">
            <a:noFill/>
            <a:miter lim="800000"/>
          </a:ln>
        </p:spPr>
        <p:txBody>
          <a:bodyPr>
            <a:spAutoFit/>
          </a:bodyPr>
          <a:lstStyle/>
          <a:p>
            <a:r>
              <a:rPr lang="en-US" altLang="zh-CN" b="1" i="1" dirty="0">
                <a:solidFill>
                  <a:srgbClr val="CC6600"/>
                </a:solidFill>
              </a:rPr>
              <a:t>yang</a:t>
            </a:r>
            <a:endParaRPr lang="zh-CN" altLang="en-US" b="1" i="1" dirty="0">
              <a:solidFill>
                <a:srgbClr val="CC6600"/>
              </a:solidFill>
            </a:endParaRPr>
          </a:p>
        </p:txBody>
      </p:sp>
      <p:sp>
        <p:nvSpPr>
          <p:cNvPr id="15" name="TextBox 14"/>
          <p:cNvSpPr txBox="1">
            <a:spLocks noChangeArrowheads="1"/>
          </p:cNvSpPr>
          <p:nvPr/>
        </p:nvSpPr>
        <p:spPr bwMode="auto">
          <a:xfrm>
            <a:off x="1619250" y="2786063"/>
            <a:ext cx="936625" cy="368300"/>
          </a:xfrm>
          <a:prstGeom prst="rect">
            <a:avLst/>
          </a:prstGeom>
          <a:noFill/>
          <a:ln w="9525">
            <a:noFill/>
            <a:miter lim="800000"/>
          </a:ln>
        </p:spPr>
        <p:txBody>
          <a:bodyPr>
            <a:spAutoFit/>
          </a:bodyPr>
          <a:lstStyle/>
          <a:p>
            <a:r>
              <a:rPr lang="en-US" altLang="zh-CN" b="1" i="1" dirty="0">
                <a:solidFill>
                  <a:srgbClr val="CC6600"/>
                </a:solidFill>
              </a:rPr>
              <a:t>yin  </a:t>
            </a:r>
            <a:endParaRPr lang="zh-CN" altLang="en-US" b="1" i="1" dirty="0">
              <a:solidFill>
                <a:srgbClr val="CC6600"/>
              </a:solidFill>
            </a:endParaRPr>
          </a:p>
        </p:txBody>
      </p:sp>
      <p:sp>
        <p:nvSpPr>
          <p:cNvPr id="16" name="TextBox 15"/>
          <p:cNvSpPr txBox="1">
            <a:spLocks noChangeArrowheads="1"/>
          </p:cNvSpPr>
          <p:nvPr/>
        </p:nvSpPr>
        <p:spPr bwMode="auto">
          <a:xfrm>
            <a:off x="5940425" y="3136900"/>
            <a:ext cx="2592388" cy="368300"/>
          </a:xfrm>
          <a:prstGeom prst="rect">
            <a:avLst/>
          </a:prstGeom>
          <a:noFill/>
          <a:ln w="9525">
            <a:noFill/>
            <a:miter lim="800000"/>
          </a:ln>
        </p:spPr>
        <p:txBody>
          <a:bodyPr>
            <a:spAutoFit/>
          </a:bodyPr>
          <a:lstStyle/>
          <a:p>
            <a:r>
              <a:rPr lang="en-US" altLang="zh-CN" b="1" dirty="0">
                <a:solidFill>
                  <a:srgbClr val="CC6600"/>
                </a:solidFill>
              </a:rPr>
              <a:t>the Tang dynasty</a:t>
            </a:r>
            <a:endParaRPr lang="zh-CN" altLang="en-US" b="1" dirty="0">
              <a:solidFill>
                <a:srgbClr val="CC6600"/>
              </a:solidFill>
            </a:endParaRPr>
          </a:p>
        </p:txBody>
      </p:sp>
      <p:sp>
        <p:nvSpPr>
          <p:cNvPr id="17" name="TextBox 16"/>
          <p:cNvSpPr txBox="1">
            <a:spLocks noChangeArrowheads="1"/>
          </p:cNvSpPr>
          <p:nvPr/>
        </p:nvSpPr>
        <p:spPr bwMode="auto">
          <a:xfrm>
            <a:off x="5435600" y="3424238"/>
            <a:ext cx="3455988" cy="369887"/>
          </a:xfrm>
          <a:prstGeom prst="rect">
            <a:avLst/>
          </a:prstGeom>
          <a:noFill/>
          <a:ln w="9525">
            <a:noFill/>
            <a:miter lim="800000"/>
          </a:ln>
        </p:spPr>
        <p:txBody>
          <a:bodyPr>
            <a:spAutoFit/>
          </a:bodyPr>
          <a:lstStyle/>
          <a:p>
            <a:r>
              <a:rPr lang="en-US" altLang="zh-CN" b="1" dirty="0">
                <a:solidFill>
                  <a:srgbClr val="CC6600"/>
                </a:solidFill>
              </a:rPr>
              <a:t>The coastal province of Fujian</a:t>
            </a:r>
            <a:endParaRPr lang="zh-CN" altLang="en-US" b="1" dirty="0">
              <a:solidFill>
                <a:srgbClr val="CC6600"/>
              </a:solidFill>
            </a:endParaRPr>
          </a:p>
        </p:txBody>
      </p:sp>
      <p:sp>
        <p:nvSpPr>
          <p:cNvPr id="18" name="TextBox 17"/>
          <p:cNvSpPr txBox="1">
            <a:spLocks noChangeArrowheads="1"/>
          </p:cNvSpPr>
          <p:nvPr/>
        </p:nvSpPr>
        <p:spPr bwMode="auto">
          <a:xfrm>
            <a:off x="4140200" y="4010025"/>
            <a:ext cx="1368425" cy="368300"/>
          </a:xfrm>
          <a:prstGeom prst="rect">
            <a:avLst/>
          </a:prstGeom>
          <a:noFill/>
          <a:ln w="9525">
            <a:noFill/>
            <a:miter lim="800000"/>
          </a:ln>
        </p:spPr>
        <p:txBody>
          <a:bodyPr>
            <a:spAutoFit/>
          </a:bodyPr>
          <a:lstStyle/>
          <a:p>
            <a:r>
              <a:rPr lang="en-US" altLang="zh-CN" b="1" dirty="0">
                <a:solidFill>
                  <a:srgbClr val="CC6600"/>
                </a:solidFill>
              </a:rPr>
              <a:t>tower</a:t>
            </a:r>
            <a:endParaRPr lang="zh-CN" altLang="en-US" b="1" dirty="0">
              <a:solidFill>
                <a:srgbClr val="CC6600"/>
              </a:solidFill>
            </a:endParaRPr>
          </a:p>
        </p:txBody>
      </p:sp>
      <p:sp>
        <p:nvSpPr>
          <p:cNvPr id="19" name="TextBox 18"/>
          <p:cNvSpPr txBox="1">
            <a:spLocks noChangeArrowheads="1"/>
          </p:cNvSpPr>
          <p:nvPr/>
        </p:nvSpPr>
        <p:spPr bwMode="auto">
          <a:xfrm>
            <a:off x="6227763" y="4010025"/>
            <a:ext cx="2628900" cy="368300"/>
          </a:xfrm>
          <a:prstGeom prst="rect">
            <a:avLst/>
          </a:prstGeom>
          <a:noFill/>
          <a:ln w="9525">
            <a:noFill/>
            <a:miter lim="800000"/>
          </a:ln>
        </p:spPr>
        <p:txBody>
          <a:bodyPr>
            <a:spAutoFit/>
          </a:bodyPr>
          <a:lstStyle/>
          <a:p>
            <a:r>
              <a:rPr lang="en-US" altLang="zh-CN" b="1" dirty="0">
                <a:solidFill>
                  <a:srgbClr val="CC6600"/>
                </a:solidFill>
              </a:rPr>
              <a:t>Pavilion/one-storey</a:t>
            </a:r>
            <a:endParaRPr lang="zh-CN" altLang="en-US" b="1" dirty="0">
              <a:solidFill>
                <a:srgbClr val="CC66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P spid="18" grpId="0"/>
      <p:bldP spid="1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709" name="组合 3"/>
          <p:cNvGrpSpPr/>
          <p:nvPr/>
        </p:nvGrpSpPr>
        <p:grpSpPr bwMode="auto">
          <a:xfrm>
            <a:off x="0" y="508000"/>
            <a:ext cx="9144000" cy="420688"/>
            <a:chOff x="0" y="0"/>
            <a:chExt cx="9144000" cy="420086"/>
          </a:xfrm>
        </p:grpSpPr>
        <p:sp>
          <p:nvSpPr>
            <p:cNvPr id="72712" name="直接连接符 4"/>
            <p:cNvSpPr>
              <a:spLocks noChangeShapeType="1"/>
            </p:cNvSpPr>
            <p:nvPr/>
          </p:nvSpPr>
          <p:spPr bwMode="auto">
            <a:xfrm>
              <a:off x="4859338" y="210836"/>
              <a:ext cx="4284662" cy="1"/>
            </a:xfrm>
            <a:prstGeom prst="line">
              <a:avLst/>
            </a:prstGeom>
            <a:noFill/>
            <a:ln w="9525">
              <a:solidFill>
                <a:srgbClr val="A71F13"/>
              </a:solidFill>
              <a:bevel/>
            </a:ln>
          </p:spPr>
          <p:txBody>
            <a:bodyPr/>
            <a:lstStyle/>
            <a:p>
              <a:endParaRPr lang="zh-CN" altLang="en-US"/>
            </a:p>
          </p:txBody>
        </p:sp>
        <p:pic>
          <p:nvPicPr>
            <p:cNvPr id="72713"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0"/>
              <a:ext cx="420086" cy="420086"/>
            </a:xfrm>
            <a:prstGeom prst="rect">
              <a:avLst/>
            </a:prstGeom>
            <a:noFill/>
            <a:ln w="9525">
              <a:noFill/>
              <a:miter lim="800000"/>
              <a:headEnd/>
              <a:tailEnd/>
            </a:ln>
          </p:spPr>
        </p:pic>
        <p:sp>
          <p:nvSpPr>
            <p:cNvPr id="72714" name="直接连接符 6"/>
            <p:cNvSpPr>
              <a:spLocks noChangeShapeType="1"/>
            </p:cNvSpPr>
            <p:nvPr/>
          </p:nvSpPr>
          <p:spPr bwMode="auto">
            <a:xfrm>
              <a:off x="0" y="210836"/>
              <a:ext cx="4284663" cy="1"/>
            </a:xfrm>
            <a:prstGeom prst="line">
              <a:avLst/>
            </a:prstGeom>
            <a:noFill/>
            <a:ln w="9525">
              <a:solidFill>
                <a:srgbClr val="A71F13"/>
              </a:solidFill>
              <a:bevel/>
            </a:ln>
          </p:spPr>
          <p:txBody>
            <a:bodyPr/>
            <a:lstStyle/>
            <a:p>
              <a:endParaRPr lang="zh-CN" altLang="en-US"/>
            </a:p>
          </p:txBody>
        </p:sp>
      </p:grpSp>
      <p:sp>
        <p:nvSpPr>
          <p:cNvPr id="72710" name="TextBox 8"/>
          <p:cNvSpPr>
            <a:spLocks noChangeArrowheads="1"/>
          </p:cNvSpPr>
          <p:nvPr/>
        </p:nvSpPr>
        <p:spPr bwMode="auto">
          <a:xfrm>
            <a:off x="-571500" y="55563"/>
            <a:ext cx="3786188" cy="642937"/>
          </a:xfrm>
          <a:prstGeom prst="rect">
            <a:avLst/>
          </a:prstGeom>
          <a:noFill/>
          <a:ln w="9525">
            <a:noFill/>
            <a:miter lim="800000"/>
          </a:ln>
        </p:spPr>
        <p:txBody>
          <a:bodyPr>
            <a:spAutoFit/>
          </a:bodyPr>
          <a:lstStyle/>
          <a:p>
            <a:pPr algn="ctr" eaLnBrk="1" hangingPunct="1">
              <a:lnSpc>
                <a:spcPct val="120000"/>
              </a:lnSpc>
            </a:pPr>
            <a:r>
              <a:rPr lang="en-US" altLang="zh-CN" sz="3000" b="1">
                <a:solidFill>
                  <a:srgbClr val="974806"/>
                </a:solidFill>
                <a:latin typeface="Aharoni" panose="02010803020104030203" pitchFamily="2" charset="-79"/>
                <a:sym typeface="Aharoni" panose="02010803020104030203" pitchFamily="2" charset="-79"/>
              </a:rPr>
              <a:t>Discussion</a:t>
            </a:r>
            <a:endParaRPr lang="zh-CN" altLang="en-US"/>
          </a:p>
        </p:txBody>
      </p:sp>
      <p:sp>
        <p:nvSpPr>
          <p:cNvPr id="72711" name="矩形 2"/>
          <p:cNvSpPr>
            <a:spLocks noChangeArrowheads="1"/>
          </p:cNvSpPr>
          <p:nvPr/>
        </p:nvSpPr>
        <p:spPr bwMode="auto">
          <a:xfrm>
            <a:off x="327053" y="1142988"/>
            <a:ext cx="8316913" cy="3123932"/>
          </a:xfrm>
          <a:prstGeom prst="rect">
            <a:avLst/>
          </a:prstGeom>
          <a:noFill/>
          <a:ln w="9525">
            <a:noFill/>
            <a:miter lim="800000"/>
          </a:ln>
        </p:spPr>
        <p:txBody>
          <a:bodyPr>
            <a:spAutoFit/>
          </a:bodyPr>
          <a:lstStyle/>
          <a:p>
            <a:pPr marL="358775" algn="just">
              <a:spcBef>
                <a:spcPts val="600"/>
              </a:spcBef>
            </a:pPr>
            <a:r>
              <a:rPr lang="en-US" altLang="zh-CN" sz="2400" dirty="0">
                <a:solidFill>
                  <a:srgbClr val="000000"/>
                </a:solidFill>
                <a:sym typeface="Calibri" panose="020F0502020204030204" pitchFamily="34" charset="0"/>
              </a:rPr>
              <a:t>Many old and historic buildings are well protected in China. However, city planners always have to face the question whether old buildings should be demolished to make way for progress. </a:t>
            </a:r>
            <a:endParaRPr lang="en-US" altLang="zh-CN" sz="2400" dirty="0" smtClean="0">
              <a:solidFill>
                <a:srgbClr val="000000"/>
              </a:solidFill>
              <a:sym typeface="Calibri" panose="020F0502020204030204" pitchFamily="34" charset="0"/>
            </a:endParaRPr>
          </a:p>
          <a:p>
            <a:pPr marL="358775" algn="just">
              <a:spcBef>
                <a:spcPts val="600"/>
              </a:spcBef>
            </a:pPr>
            <a:r>
              <a:rPr lang="en-US" altLang="zh-CN" sz="2400" dirty="0" smtClean="0">
                <a:solidFill>
                  <a:srgbClr val="000000"/>
                </a:solidFill>
                <a:sym typeface="Calibri" panose="020F0502020204030204" pitchFamily="34" charset="0"/>
              </a:rPr>
              <a:t>Discuss </a:t>
            </a:r>
            <a:r>
              <a:rPr lang="en-US" altLang="zh-CN" sz="2400" dirty="0">
                <a:solidFill>
                  <a:srgbClr val="000000"/>
                </a:solidFill>
                <a:sym typeface="Calibri" panose="020F0502020204030204" pitchFamily="34" charset="0"/>
              </a:rPr>
              <a:t>with your partner about </a:t>
            </a:r>
            <a:r>
              <a:rPr lang="en-US" altLang="zh-CN" sz="2400" b="1" dirty="0">
                <a:solidFill>
                  <a:srgbClr val="CC6600"/>
                </a:solidFill>
                <a:sym typeface="Calibri" panose="020F0502020204030204" pitchFamily="34" charset="0"/>
              </a:rPr>
              <a:t>the significance of preserving old buildings and possible ways of striking a balance between preservation and </a:t>
            </a:r>
            <a:r>
              <a:rPr lang="en-US" altLang="zh-CN" sz="2400" b="1" dirty="0" smtClean="0">
                <a:solidFill>
                  <a:srgbClr val="CC6600"/>
                </a:solidFill>
                <a:sym typeface="Calibri" panose="020F0502020204030204" pitchFamily="34" charset="0"/>
              </a:rPr>
              <a:t>urbanization </a:t>
            </a:r>
            <a:r>
              <a:rPr lang="en-US" altLang="zh-CN" sz="2400" b="1" dirty="0">
                <a:solidFill>
                  <a:srgbClr val="CC6600"/>
                </a:solidFill>
                <a:sym typeface="Calibri" panose="020F0502020204030204" pitchFamily="34" charset="0"/>
              </a:rPr>
              <a:t>in China</a:t>
            </a:r>
            <a:r>
              <a:rPr lang="en-US" altLang="zh-CN" sz="2400" dirty="0">
                <a:solidFill>
                  <a:srgbClr val="000000"/>
                </a:solidFill>
                <a:sym typeface="Calibri" panose="020F0502020204030204" pitchFamily="34" charset="0"/>
              </a:rPr>
              <a:t>. Then share your ideas with the class.</a:t>
            </a:r>
            <a:endParaRPr lang="zh-CN" altLang="en-US" sz="2400" dirty="0">
              <a:solidFill>
                <a:srgbClr val="000000"/>
              </a:solidFill>
              <a:sym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2711">
                                            <p:txEl>
                                              <p:pRg st="0" end="0"/>
                                            </p:txEl>
                                          </p:spTgt>
                                        </p:tgtEl>
                                        <p:attrNameLst>
                                          <p:attrName>style.visibility</p:attrName>
                                        </p:attrNameLst>
                                      </p:cBhvr>
                                      <p:to>
                                        <p:strVal val="visible"/>
                                      </p:to>
                                    </p:set>
                                    <p:animEffect transition="in" filter="blinds(horizontal)">
                                      <p:cBhvr>
                                        <p:cTn id="7" dur="500"/>
                                        <p:tgtEl>
                                          <p:spTgt spid="727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2711">
                                            <p:txEl>
                                              <p:pRg st="1" end="1"/>
                                            </p:txEl>
                                          </p:spTgt>
                                        </p:tgtEl>
                                        <p:attrNameLst>
                                          <p:attrName>style.visibility</p:attrName>
                                        </p:attrNameLst>
                                      </p:cBhvr>
                                      <p:to>
                                        <p:strVal val="visible"/>
                                      </p:to>
                                    </p:set>
                                    <p:animEffect transition="in" filter="blinds(horizontal)">
                                      <p:cBhvr>
                                        <p:cTn id="12" dur="500"/>
                                        <p:tgtEl>
                                          <p:spTgt spid="727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731" name="组合 3"/>
          <p:cNvGrpSpPr/>
          <p:nvPr/>
        </p:nvGrpSpPr>
        <p:grpSpPr bwMode="auto">
          <a:xfrm>
            <a:off x="0" y="508000"/>
            <a:ext cx="9144000" cy="420688"/>
            <a:chOff x="0" y="0"/>
            <a:chExt cx="9144000" cy="420086"/>
          </a:xfrm>
        </p:grpSpPr>
        <p:sp>
          <p:nvSpPr>
            <p:cNvPr id="73735" name="直接连接符 4"/>
            <p:cNvSpPr>
              <a:spLocks noChangeShapeType="1"/>
            </p:cNvSpPr>
            <p:nvPr/>
          </p:nvSpPr>
          <p:spPr bwMode="auto">
            <a:xfrm>
              <a:off x="4859338" y="210836"/>
              <a:ext cx="4284662" cy="1"/>
            </a:xfrm>
            <a:prstGeom prst="line">
              <a:avLst/>
            </a:prstGeom>
            <a:noFill/>
            <a:ln w="9525">
              <a:solidFill>
                <a:srgbClr val="A71F13"/>
              </a:solidFill>
              <a:bevel/>
            </a:ln>
          </p:spPr>
          <p:txBody>
            <a:bodyPr/>
            <a:lstStyle/>
            <a:p>
              <a:endParaRPr lang="zh-CN" altLang="en-US"/>
            </a:p>
          </p:txBody>
        </p:sp>
        <p:pic>
          <p:nvPicPr>
            <p:cNvPr id="73736"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0"/>
              <a:ext cx="420086" cy="420086"/>
            </a:xfrm>
            <a:prstGeom prst="rect">
              <a:avLst/>
            </a:prstGeom>
            <a:noFill/>
            <a:ln w="9525">
              <a:noFill/>
              <a:miter lim="800000"/>
              <a:headEnd/>
              <a:tailEnd/>
            </a:ln>
          </p:spPr>
        </p:pic>
        <p:sp>
          <p:nvSpPr>
            <p:cNvPr id="73737" name="直接连接符 6"/>
            <p:cNvSpPr>
              <a:spLocks noChangeShapeType="1"/>
            </p:cNvSpPr>
            <p:nvPr/>
          </p:nvSpPr>
          <p:spPr bwMode="auto">
            <a:xfrm>
              <a:off x="0" y="210836"/>
              <a:ext cx="4284663" cy="1"/>
            </a:xfrm>
            <a:prstGeom prst="line">
              <a:avLst/>
            </a:prstGeom>
            <a:noFill/>
            <a:ln w="9525">
              <a:solidFill>
                <a:srgbClr val="A71F13"/>
              </a:solidFill>
              <a:bevel/>
            </a:ln>
          </p:spPr>
          <p:txBody>
            <a:bodyPr/>
            <a:lstStyle/>
            <a:p>
              <a:endParaRPr lang="zh-CN" altLang="en-US"/>
            </a:p>
          </p:txBody>
        </p:sp>
      </p:grpSp>
      <p:sp>
        <p:nvSpPr>
          <p:cNvPr id="73732" name="TextBox 8"/>
          <p:cNvSpPr>
            <a:spLocks noChangeArrowheads="1"/>
          </p:cNvSpPr>
          <p:nvPr/>
        </p:nvSpPr>
        <p:spPr bwMode="auto">
          <a:xfrm>
            <a:off x="-214313" y="71438"/>
            <a:ext cx="4786313" cy="646112"/>
          </a:xfrm>
          <a:prstGeom prst="rect">
            <a:avLst/>
          </a:prstGeom>
          <a:noFill/>
          <a:ln w="9525">
            <a:noFill/>
            <a:miter lim="800000"/>
          </a:ln>
        </p:spPr>
        <p:txBody>
          <a:bodyPr>
            <a:spAutoFit/>
          </a:bodyPr>
          <a:lstStyle/>
          <a:p>
            <a:pPr algn="ctr" eaLnBrk="1" hangingPunct="1">
              <a:lnSpc>
                <a:spcPct val="120000"/>
              </a:lnSpc>
            </a:pPr>
            <a:r>
              <a:rPr lang="en-US" altLang="zh-CN" sz="3000" b="1">
                <a:solidFill>
                  <a:srgbClr val="974806"/>
                </a:solidFill>
                <a:latin typeface="Aharoni" panose="02010803020104030203" pitchFamily="2" charset="-79"/>
                <a:sym typeface="Aharoni" panose="02010803020104030203" pitchFamily="2" charset="-79"/>
              </a:rPr>
              <a:t>Students</a:t>
            </a:r>
            <a:r>
              <a:rPr lang="en-US" altLang="zh-CN" sz="3000">
                <a:solidFill>
                  <a:srgbClr val="772C03"/>
                </a:solidFill>
                <a:latin typeface="Aharoni" panose="02010803020104030203" pitchFamily="2" charset="-79"/>
                <a:ea typeface="经典繁毛楷" panose="02010600030101010101" charset="-122"/>
                <a:sym typeface="Aharoni" panose="02010803020104030203" pitchFamily="2" charset="-79"/>
              </a:rPr>
              <a:t>’ </a:t>
            </a:r>
            <a:r>
              <a:rPr lang="en-US" altLang="zh-CN" sz="3000" b="1">
                <a:solidFill>
                  <a:srgbClr val="974806"/>
                </a:solidFill>
                <a:latin typeface="Aharoni" panose="02010803020104030203" pitchFamily="2" charset="-79"/>
                <a:sym typeface="Aharoni" panose="02010803020104030203" pitchFamily="2" charset="-79"/>
              </a:rPr>
              <a:t>Presentation</a:t>
            </a:r>
            <a:r>
              <a:rPr lang="en-US" altLang="zh-CN" sz="3000">
                <a:solidFill>
                  <a:srgbClr val="772C03"/>
                </a:solidFill>
                <a:latin typeface="Aharoni" panose="02010803020104030203" pitchFamily="2" charset="-79"/>
                <a:ea typeface="经典繁毛楷" panose="02010600030101010101" charset="-122"/>
                <a:sym typeface="Aharoni" panose="02010803020104030203" pitchFamily="2" charset="-79"/>
              </a:rPr>
              <a:t> </a:t>
            </a:r>
            <a:endParaRPr lang="zh-CN" altLang="en-US"/>
          </a:p>
        </p:txBody>
      </p:sp>
      <p:sp>
        <p:nvSpPr>
          <p:cNvPr id="73734" name="矩形 2"/>
          <p:cNvSpPr>
            <a:spLocks noChangeArrowheads="1"/>
          </p:cNvSpPr>
          <p:nvPr/>
        </p:nvSpPr>
        <p:spPr bwMode="auto">
          <a:xfrm>
            <a:off x="684213" y="1128713"/>
            <a:ext cx="8102629" cy="3970318"/>
          </a:xfrm>
          <a:prstGeom prst="rect">
            <a:avLst/>
          </a:prstGeom>
          <a:noFill/>
          <a:ln w="9525">
            <a:noFill/>
            <a:miter lim="800000"/>
          </a:ln>
        </p:spPr>
        <p:txBody>
          <a:bodyPr wrap="square">
            <a:spAutoFit/>
          </a:bodyPr>
          <a:lstStyle/>
          <a:p>
            <a:r>
              <a:rPr lang="en-US" altLang="zh-CN" sz="2200" dirty="0">
                <a:solidFill>
                  <a:srgbClr val="000000"/>
                </a:solidFill>
                <a:sym typeface="Calibri" panose="020F0502020204030204" pitchFamily="34" charset="0"/>
              </a:rPr>
              <a:t>You study in a city which boasts some famous historic buildings. </a:t>
            </a:r>
            <a:r>
              <a:rPr lang="en-US" altLang="zh-CN" sz="2200" dirty="0" smtClean="0">
                <a:solidFill>
                  <a:srgbClr val="000000"/>
                </a:solidFill>
                <a:sym typeface="Calibri" panose="020F0502020204030204" pitchFamily="34" charset="0"/>
              </a:rPr>
              <a:t>When</a:t>
            </a:r>
            <a:r>
              <a:rPr lang="zh-CN" altLang="en-US" sz="2200" dirty="0" smtClean="0">
                <a:solidFill>
                  <a:srgbClr val="000000"/>
                </a:solidFill>
                <a:sym typeface="Calibri" panose="020F0502020204030204" pitchFamily="34" charset="0"/>
              </a:rPr>
              <a:t> </a:t>
            </a:r>
            <a:r>
              <a:rPr lang="en-US" altLang="zh-CN" sz="2200" dirty="0" smtClean="0">
                <a:solidFill>
                  <a:srgbClr val="000000"/>
                </a:solidFill>
                <a:sym typeface="Calibri" panose="020F0502020204030204" pitchFamily="34" charset="0"/>
              </a:rPr>
              <a:t>a </a:t>
            </a:r>
            <a:r>
              <a:rPr lang="en-US" altLang="zh-CN" sz="2200" dirty="0">
                <a:solidFill>
                  <a:srgbClr val="000000"/>
                </a:solidFill>
                <a:sym typeface="Calibri" panose="020F0502020204030204" pitchFamily="34" charset="0"/>
              </a:rPr>
              <a:t>group of international tourists visit your city, you are invited to </a:t>
            </a:r>
            <a:r>
              <a:rPr lang="en-US" altLang="zh-CN" sz="2200" dirty="0" smtClean="0">
                <a:solidFill>
                  <a:srgbClr val="000000"/>
                </a:solidFill>
                <a:sym typeface="Calibri" panose="020F0502020204030204" pitchFamily="34" charset="0"/>
              </a:rPr>
              <a:t>serve</a:t>
            </a:r>
            <a:r>
              <a:rPr lang="zh-CN" altLang="en-US" sz="2200" dirty="0" smtClean="0">
                <a:solidFill>
                  <a:srgbClr val="000000"/>
                </a:solidFill>
                <a:sym typeface="Calibri" panose="020F0502020204030204" pitchFamily="34" charset="0"/>
              </a:rPr>
              <a:t> </a:t>
            </a:r>
            <a:r>
              <a:rPr lang="en-US" altLang="zh-CN" sz="2200" dirty="0" smtClean="0">
                <a:solidFill>
                  <a:srgbClr val="000000"/>
                </a:solidFill>
                <a:sym typeface="Calibri" panose="020F0502020204030204" pitchFamily="34" charset="0"/>
              </a:rPr>
              <a:t>as </a:t>
            </a:r>
            <a:r>
              <a:rPr lang="en-US" altLang="zh-CN" sz="2200" dirty="0">
                <a:solidFill>
                  <a:srgbClr val="000000"/>
                </a:solidFill>
                <a:sym typeface="Calibri" panose="020F0502020204030204" pitchFamily="34" charset="0"/>
              </a:rPr>
              <a:t>a guide to introduce one of the historic buildings to them. </a:t>
            </a:r>
            <a:endParaRPr lang="en-US" altLang="zh-CN" sz="2200" dirty="0" smtClean="0">
              <a:solidFill>
                <a:srgbClr val="000000"/>
              </a:solidFill>
              <a:sym typeface="Calibri" panose="020F0502020204030204" pitchFamily="34" charset="0"/>
            </a:endParaRPr>
          </a:p>
          <a:p>
            <a:endParaRPr lang="en-US" altLang="zh-CN" sz="2200" dirty="0" smtClean="0">
              <a:solidFill>
                <a:srgbClr val="000000"/>
              </a:solidFill>
              <a:sym typeface="Calibri" panose="020F0502020204030204" pitchFamily="34" charset="0"/>
            </a:endParaRPr>
          </a:p>
          <a:p>
            <a:pPr>
              <a:spcAft>
                <a:spcPts val="1200"/>
              </a:spcAft>
            </a:pPr>
            <a:r>
              <a:rPr lang="en-US" altLang="zh-CN" sz="2200" b="1" dirty="0" smtClean="0">
                <a:solidFill>
                  <a:srgbClr val="CC6600"/>
                </a:solidFill>
                <a:sym typeface="Calibri" panose="020F0502020204030204" pitchFamily="34" charset="0"/>
              </a:rPr>
              <a:t>Your introduction </a:t>
            </a:r>
            <a:r>
              <a:rPr lang="en-US" altLang="zh-CN" sz="2200" b="1" dirty="0">
                <a:solidFill>
                  <a:srgbClr val="CC6600"/>
                </a:solidFill>
                <a:sym typeface="Calibri" panose="020F0502020204030204" pitchFamily="34" charset="0"/>
              </a:rPr>
              <a:t>should cover the following points</a:t>
            </a:r>
            <a:r>
              <a:rPr lang="en-US" altLang="zh-CN" sz="2200" b="1" dirty="0" smtClean="0">
                <a:solidFill>
                  <a:srgbClr val="CC6600"/>
                </a:solidFill>
                <a:sym typeface="Calibri" panose="020F0502020204030204" pitchFamily="34" charset="0"/>
              </a:rPr>
              <a:t>:</a:t>
            </a:r>
            <a:endParaRPr lang="zh-CN" altLang="en-US" sz="2200" dirty="0">
              <a:solidFill>
                <a:srgbClr val="000000"/>
              </a:solidFill>
              <a:sym typeface="Calibri" panose="020F0502020204030204" pitchFamily="34" charset="0"/>
            </a:endParaRPr>
          </a:p>
          <a:p>
            <a:r>
              <a:rPr lang="en-US" altLang="zh-CN" sz="2200" dirty="0">
                <a:solidFill>
                  <a:srgbClr val="000000"/>
                </a:solidFill>
                <a:sym typeface="Calibri" panose="020F0502020204030204" pitchFamily="34" charset="0"/>
              </a:rPr>
              <a:t>1 the time when it was built</a:t>
            </a:r>
            <a:endParaRPr lang="zh-CN" altLang="en-US" sz="2200" dirty="0">
              <a:solidFill>
                <a:srgbClr val="000000"/>
              </a:solidFill>
              <a:sym typeface="Calibri" panose="020F0502020204030204" pitchFamily="34" charset="0"/>
            </a:endParaRPr>
          </a:p>
          <a:p>
            <a:r>
              <a:rPr lang="en-US" altLang="zh-CN" sz="2200" dirty="0">
                <a:solidFill>
                  <a:srgbClr val="000000"/>
                </a:solidFill>
                <a:sym typeface="Calibri" panose="020F0502020204030204" pitchFamily="34" charset="0"/>
              </a:rPr>
              <a:t>2 its material</a:t>
            </a:r>
            <a:endParaRPr lang="zh-CN" altLang="en-US" sz="2200" dirty="0">
              <a:solidFill>
                <a:srgbClr val="000000"/>
              </a:solidFill>
              <a:sym typeface="Calibri" panose="020F0502020204030204" pitchFamily="34" charset="0"/>
            </a:endParaRPr>
          </a:p>
          <a:p>
            <a:r>
              <a:rPr lang="en-US" altLang="zh-CN" sz="2200" dirty="0">
                <a:solidFill>
                  <a:srgbClr val="000000"/>
                </a:solidFill>
                <a:sym typeface="Calibri" panose="020F0502020204030204" pitchFamily="34" charset="0"/>
              </a:rPr>
              <a:t>3 its structure</a:t>
            </a:r>
            <a:endParaRPr lang="zh-CN" altLang="en-US" sz="2200" dirty="0">
              <a:solidFill>
                <a:srgbClr val="000000"/>
              </a:solidFill>
              <a:sym typeface="Calibri" panose="020F0502020204030204" pitchFamily="34" charset="0"/>
            </a:endParaRPr>
          </a:p>
          <a:p>
            <a:r>
              <a:rPr lang="en-US" altLang="zh-CN" sz="2200" dirty="0">
                <a:solidFill>
                  <a:srgbClr val="000000"/>
                </a:solidFill>
                <a:sym typeface="Calibri" panose="020F0502020204030204" pitchFamily="34" charset="0"/>
              </a:rPr>
              <a:t>4 its characteristics</a:t>
            </a:r>
            <a:endParaRPr lang="zh-CN" altLang="en-US" sz="2200" dirty="0">
              <a:solidFill>
                <a:srgbClr val="000000"/>
              </a:solidFill>
              <a:sym typeface="Calibri" panose="020F0502020204030204" pitchFamily="34" charset="0"/>
            </a:endParaRPr>
          </a:p>
          <a:p>
            <a:r>
              <a:rPr lang="en-US" altLang="zh-CN" sz="2200" dirty="0">
                <a:solidFill>
                  <a:srgbClr val="000000"/>
                </a:solidFill>
                <a:sym typeface="Calibri" panose="020F0502020204030204" pitchFamily="34" charset="0"/>
              </a:rPr>
              <a:t>5 its cultural importance</a:t>
            </a:r>
            <a:endParaRPr lang="zh-CN" altLang="en-US" sz="2200" dirty="0">
              <a:solidFill>
                <a:srgbClr val="000000"/>
              </a:solidFill>
              <a:sym typeface="Calibri" panose="020F0502020204030204" pitchFamily="34" charset="0"/>
            </a:endParaRPr>
          </a:p>
          <a:p>
            <a:endParaRPr lang="zh-CN" altLang="en-US" sz="2200" dirty="0">
              <a:solidFill>
                <a:srgbClr val="000000"/>
              </a:solidFill>
              <a:sym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3734">
                                            <p:txEl>
                                              <p:pRg st="0" end="0"/>
                                            </p:txEl>
                                          </p:spTgt>
                                        </p:tgtEl>
                                        <p:attrNameLst>
                                          <p:attrName>style.visibility</p:attrName>
                                        </p:attrNameLst>
                                      </p:cBhvr>
                                      <p:to>
                                        <p:strVal val="visible"/>
                                      </p:to>
                                    </p:set>
                                    <p:animEffect transition="in" filter="randombar(horizontal)">
                                      <p:cBhvr>
                                        <p:cTn id="7" dur="500"/>
                                        <p:tgtEl>
                                          <p:spTgt spid="737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3734">
                                            <p:txEl>
                                              <p:pRg st="2" end="2"/>
                                            </p:txEl>
                                          </p:spTgt>
                                        </p:tgtEl>
                                        <p:attrNameLst>
                                          <p:attrName>style.visibility</p:attrName>
                                        </p:attrNameLst>
                                      </p:cBhvr>
                                      <p:to>
                                        <p:strVal val="visible"/>
                                      </p:to>
                                    </p:set>
                                    <p:animEffect transition="in" filter="randombar(horizontal)">
                                      <p:cBhvr>
                                        <p:cTn id="12" dur="500"/>
                                        <p:tgtEl>
                                          <p:spTgt spid="73734">
                                            <p:txEl>
                                              <p:pRg st="2" end="2"/>
                                            </p:txEl>
                                          </p:spTgt>
                                        </p:tgtEl>
                                      </p:cBhvr>
                                    </p:animEffect>
                                  </p:childTnLst>
                                </p:cTn>
                              </p:par>
                              <p:par>
                                <p:cTn id="13" presetID="2" presetClass="entr" presetSubtype="4" fill="hold" nodeType="withEffect">
                                  <p:stCondLst>
                                    <p:cond delay="0"/>
                                  </p:stCondLst>
                                  <p:childTnLst>
                                    <p:set>
                                      <p:cBhvr>
                                        <p:cTn id="14" dur="1" fill="hold">
                                          <p:stCondLst>
                                            <p:cond delay="0"/>
                                          </p:stCondLst>
                                        </p:cTn>
                                        <p:tgtEl>
                                          <p:spTgt spid="73734">
                                            <p:txEl>
                                              <p:pRg st="3" end="3"/>
                                            </p:txEl>
                                          </p:spTgt>
                                        </p:tgtEl>
                                        <p:attrNameLst>
                                          <p:attrName>style.visibility</p:attrName>
                                        </p:attrNameLst>
                                      </p:cBhvr>
                                      <p:to>
                                        <p:strVal val="visible"/>
                                      </p:to>
                                    </p:set>
                                    <p:anim calcmode="lin" valueType="num">
                                      <p:cBhvr additive="base">
                                        <p:cTn id="15" dur="500" fill="hold"/>
                                        <p:tgtEl>
                                          <p:spTgt spid="73734">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3734">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3734">
                                            <p:txEl>
                                              <p:pRg st="4" end="4"/>
                                            </p:txEl>
                                          </p:spTgt>
                                        </p:tgtEl>
                                        <p:attrNameLst>
                                          <p:attrName>style.visibility</p:attrName>
                                        </p:attrNameLst>
                                      </p:cBhvr>
                                      <p:to>
                                        <p:strVal val="visible"/>
                                      </p:to>
                                    </p:set>
                                    <p:anim calcmode="lin" valueType="num">
                                      <p:cBhvr additive="base">
                                        <p:cTn id="19" dur="500" fill="hold"/>
                                        <p:tgtEl>
                                          <p:spTgt spid="7373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3734">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3734">
                                            <p:txEl>
                                              <p:pRg st="5" end="5"/>
                                            </p:txEl>
                                          </p:spTgt>
                                        </p:tgtEl>
                                        <p:attrNameLst>
                                          <p:attrName>style.visibility</p:attrName>
                                        </p:attrNameLst>
                                      </p:cBhvr>
                                      <p:to>
                                        <p:strVal val="visible"/>
                                      </p:to>
                                    </p:set>
                                    <p:anim calcmode="lin" valueType="num">
                                      <p:cBhvr additive="base">
                                        <p:cTn id="23" dur="500" fill="hold"/>
                                        <p:tgtEl>
                                          <p:spTgt spid="73734">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3734">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3734">
                                            <p:txEl>
                                              <p:pRg st="6" end="6"/>
                                            </p:txEl>
                                          </p:spTgt>
                                        </p:tgtEl>
                                        <p:attrNameLst>
                                          <p:attrName>style.visibility</p:attrName>
                                        </p:attrNameLst>
                                      </p:cBhvr>
                                      <p:to>
                                        <p:strVal val="visible"/>
                                      </p:to>
                                    </p:set>
                                    <p:anim calcmode="lin" valueType="num">
                                      <p:cBhvr additive="base">
                                        <p:cTn id="27" dur="500" fill="hold"/>
                                        <p:tgtEl>
                                          <p:spTgt spid="73734">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3734">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3734">
                                            <p:txEl>
                                              <p:pRg st="7" end="7"/>
                                            </p:txEl>
                                          </p:spTgt>
                                        </p:tgtEl>
                                        <p:attrNameLst>
                                          <p:attrName>style.visibility</p:attrName>
                                        </p:attrNameLst>
                                      </p:cBhvr>
                                      <p:to>
                                        <p:strVal val="visible"/>
                                      </p:to>
                                    </p:set>
                                    <p:anim calcmode="lin" valueType="num">
                                      <p:cBhvr additive="base">
                                        <p:cTn id="31" dur="500" fill="hold"/>
                                        <p:tgtEl>
                                          <p:spTgt spid="73734">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373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5" name="Picture 2" descr="C:\Documents and Settings\Administrator\桌面\东京国际朝日学院\14545531.png"/>
          <p:cNvPicPr>
            <a:picLocks noChangeAspect="1" noChangeArrowheads="1"/>
          </p:cNvPicPr>
          <p:nvPr/>
        </p:nvPicPr>
        <p:blipFill>
          <a:blip r:embed="rId1"/>
          <a:srcRect/>
          <a:stretch>
            <a:fillRect/>
          </a:stretch>
        </p:blipFill>
        <p:spPr bwMode="auto">
          <a:xfrm>
            <a:off x="-12700" y="4075113"/>
            <a:ext cx="2209800" cy="1639887"/>
          </a:xfrm>
          <a:prstGeom prst="rect">
            <a:avLst/>
          </a:prstGeom>
          <a:noFill/>
          <a:ln w="9525">
            <a:noFill/>
            <a:miter lim="800000"/>
            <a:headEnd/>
            <a:tailEnd/>
          </a:ln>
        </p:spPr>
      </p:pic>
      <p:pic>
        <p:nvPicPr>
          <p:cNvPr id="74756" name="Picture 4" descr="C:\Documents and Settings\Administrator\桌面\素材\miaoyu1.png"/>
          <p:cNvPicPr>
            <a:picLocks noChangeAspect="1" noChangeArrowheads="1"/>
          </p:cNvPicPr>
          <p:nvPr/>
        </p:nvPicPr>
        <p:blipFill>
          <a:blip r:embed="rId2"/>
          <a:srcRect/>
          <a:stretch>
            <a:fillRect/>
          </a:stretch>
        </p:blipFill>
        <p:spPr bwMode="auto">
          <a:xfrm>
            <a:off x="7092950" y="-4763"/>
            <a:ext cx="2044700" cy="1924051"/>
          </a:xfrm>
          <a:prstGeom prst="rect">
            <a:avLst/>
          </a:prstGeom>
          <a:noFill/>
          <a:ln w="9525">
            <a:noFill/>
            <a:miter lim="800000"/>
            <a:headEnd/>
            <a:tailEnd/>
          </a:ln>
        </p:spPr>
      </p:pic>
      <p:sp>
        <p:nvSpPr>
          <p:cNvPr id="62469" name="TextBox 4"/>
          <p:cNvSpPr>
            <a:spLocks noChangeArrowheads="1"/>
          </p:cNvSpPr>
          <p:nvPr/>
        </p:nvSpPr>
        <p:spPr bwMode="auto">
          <a:xfrm>
            <a:off x="3609975" y="2155825"/>
            <a:ext cx="1962150" cy="701675"/>
          </a:xfrm>
          <a:prstGeom prst="rect">
            <a:avLst/>
          </a:prstGeom>
          <a:noFill/>
          <a:ln w="9525">
            <a:noFill/>
            <a:miter lim="800000"/>
          </a:ln>
        </p:spPr>
        <p:txBody>
          <a:bodyPr wrap="none">
            <a:spAutoFit/>
          </a:bodyPr>
          <a:lstStyle/>
          <a:p>
            <a:pPr algn="ctr" eaLnBrk="1" hangingPunct="1">
              <a:lnSpc>
                <a:spcPct val="120000"/>
              </a:lnSpc>
            </a:pPr>
            <a:r>
              <a:rPr lang="en-US" altLang="zh-CN" sz="3600">
                <a:solidFill>
                  <a:srgbClr val="A71F13"/>
                </a:solidFill>
                <a:latin typeface="冬青黑体简体中文 W6" panose="02010600030101010101" charset="-122"/>
                <a:sym typeface="冬青黑体简体中文 W6" panose="02010600030101010101" charset="-122"/>
              </a:rPr>
              <a:t>The End</a:t>
            </a:r>
            <a:endParaRPr lang="zh-CN" altLang="en-US" sz="3600">
              <a:solidFill>
                <a:srgbClr val="A71F13"/>
              </a:solidFill>
              <a:latin typeface="冬青黑体简体中文 W6" panose="02010600030101010101" charset="-122"/>
              <a:sym typeface="冬青黑体简体中文 W6" panose="02010600030101010101" charset="-122"/>
            </a:endParaRPr>
          </a:p>
        </p:txBody>
      </p:sp>
      <p:grpSp>
        <p:nvGrpSpPr>
          <p:cNvPr id="2" name="组合 5"/>
          <p:cNvGrpSpPr/>
          <p:nvPr/>
        </p:nvGrpSpPr>
        <p:grpSpPr bwMode="auto">
          <a:xfrm>
            <a:off x="1092200" y="2825750"/>
            <a:ext cx="6719888" cy="392113"/>
            <a:chOff x="0" y="0"/>
            <a:chExt cx="6720656" cy="391978"/>
          </a:xfrm>
        </p:grpSpPr>
        <p:sp>
          <p:nvSpPr>
            <p:cNvPr id="74759" name="直接连接符 6"/>
            <p:cNvSpPr>
              <a:spLocks noChangeShapeType="1"/>
            </p:cNvSpPr>
            <p:nvPr/>
          </p:nvSpPr>
          <p:spPr bwMode="auto">
            <a:xfrm>
              <a:off x="0" y="196782"/>
              <a:ext cx="3264273" cy="1"/>
            </a:xfrm>
            <a:prstGeom prst="line">
              <a:avLst/>
            </a:prstGeom>
            <a:noFill/>
            <a:ln w="9525">
              <a:solidFill>
                <a:srgbClr val="A71F13"/>
              </a:solidFill>
              <a:bevel/>
            </a:ln>
          </p:spPr>
          <p:txBody>
            <a:bodyPr/>
            <a:lstStyle/>
            <a:p>
              <a:endParaRPr lang="zh-CN" altLang="en-US"/>
            </a:p>
          </p:txBody>
        </p:sp>
        <p:pic>
          <p:nvPicPr>
            <p:cNvPr id="74760" name="Picture 6" descr="G:\360data\重要数据\桌面\1031654654-3.png"/>
            <p:cNvPicPr>
              <a:picLocks noChangeAspect="1" noChangeArrowheads="1"/>
            </p:cNvPicPr>
            <p:nvPr/>
          </p:nvPicPr>
          <p:blipFill>
            <a:blip r:embed="rId3"/>
            <a:srcRect/>
            <a:stretch>
              <a:fillRect/>
            </a:stretch>
          </p:blipFill>
          <p:spPr bwMode="auto">
            <a:xfrm>
              <a:off x="3299320" y="0"/>
              <a:ext cx="361951" cy="391978"/>
            </a:xfrm>
            <a:prstGeom prst="rect">
              <a:avLst/>
            </a:prstGeom>
            <a:noFill/>
            <a:ln w="9525">
              <a:noFill/>
              <a:miter lim="800000"/>
              <a:headEnd/>
              <a:tailEnd/>
            </a:ln>
          </p:spPr>
        </p:pic>
        <p:sp>
          <p:nvSpPr>
            <p:cNvPr id="74761" name="直接连接符 8"/>
            <p:cNvSpPr>
              <a:spLocks noChangeShapeType="1"/>
            </p:cNvSpPr>
            <p:nvPr/>
          </p:nvSpPr>
          <p:spPr bwMode="auto">
            <a:xfrm>
              <a:off x="3696122" y="196782"/>
              <a:ext cx="3024534" cy="1"/>
            </a:xfrm>
            <a:prstGeom prst="line">
              <a:avLst/>
            </a:prstGeom>
            <a:noFill/>
            <a:ln w="9525">
              <a:solidFill>
                <a:srgbClr val="A71F13"/>
              </a:solidFill>
              <a:bevel/>
            </a:ln>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2469"/>
                                        </p:tgtEl>
                                        <p:attrNameLst>
                                          <p:attrName>style.visibility</p:attrName>
                                        </p:attrNameLst>
                                      </p:cBhvr>
                                      <p:to>
                                        <p:strVal val="visible"/>
                                      </p:to>
                                    </p:set>
                                    <p:animEffect>
                                      <p:cBhvr>
                                        <p:cTn id="7" dur="1800"/>
                                        <p:tgtEl>
                                          <p:spTgt spid="62469"/>
                                        </p:tgtEl>
                                      </p:cBhvr>
                                    </p:animEffect>
                                  </p:childTnLst>
                                </p:cTn>
                              </p:par>
                              <p:par>
                                <p:cTn id="8" presetID="16" presetClass="entr" presetSubtype="37" fill="hold" nodeType="withEffect">
                                  <p:stCondLst>
                                    <p:cond delay="1000"/>
                                  </p:stCondLst>
                                  <p:childTnLst>
                                    <p:set>
                                      <p:cBhvr>
                                        <p:cTn id="9" dur="1" fill="hold">
                                          <p:stCondLst>
                                            <p:cond delay="0"/>
                                          </p:stCondLst>
                                        </p:cTn>
                                        <p:tgtEl>
                                          <p:spTgt spid="2"/>
                                        </p:tgtEl>
                                        <p:attrNameLst>
                                          <p:attrName>style.visibility</p:attrName>
                                        </p:attrNameLst>
                                      </p:cBhvr>
                                      <p:to>
                                        <p:strVal val="visible"/>
                                      </p:to>
                                    </p:set>
                                    <p:animEffect>
                                      <p:cBhvr>
                                        <p:cTn id="10" dur="1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9" grpId="0" bldLvl="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3"/>
          <p:cNvGrpSpPr/>
          <p:nvPr/>
        </p:nvGrpSpPr>
        <p:grpSpPr bwMode="auto">
          <a:xfrm rot="-5400000">
            <a:off x="4126707" y="-1769269"/>
            <a:ext cx="1277938" cy="7388225"/>
            <a:chOff x="1194701" y="448462"/>
            <a:chExt cx="1278594" cy="5029476"/>
          </a:xfrm>
        </p:grpSpPr>
        <p:sp>
          <p:nvSpPr>
            <p:cNvPr id="6" name="矩形 5"/>
            <p:cNvSpPr/>
            <p:nvPr/>
          </p:nvSpPr>
          <p:spPr>
            <a:xfrm>
              <a:off x="1194701" y="934767"/>
              <a:ext cx="1272241" cy="17939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a:solidFill>
                  <a:prstClr val="white"/>
                </a:solidFill>
              </a:endParaRPr>
            </a:p>
          </p:txBody>
        </p:sp>
        <p:pic>
          <p:nvPicPr>
            <p:cNvPr id="32" name="Picture 2" descr="C:\Users\Administrator\Desktop\20140404104257-245368985.jpg20140404104257-245368985"/>
            <p:cNvPicPr>
              <a:picLocks noChangeAspect="1" noChangeArrowheads="1"/>
            </p:cNvPicPr>
            <p:nvPr/>
          </p:nvPicPr>
          <p:blipFill>
            <a:blip r:embed="rId1" cstate="print">
              <a:duotone>
                <a:schemeClr val="accent5">
                  <a:shade val="45000"/>
                  <a:satMod val="135000"/>
                </a:schemeClr>
                <a:prstClr val="white"/>
              </a:duotone>
            </a:blip>
            <a:srcRect/>
            <a:stretch>
              <a:fillRect/>
            </a:stretch>
          </p:blipFill>
          <p:spPr bwMode="auto">
            <a:xfrm rot="5400000">
              <a:off x="452611" y="1964645"/>
              <a:ext cx="2754487" cy="1227751"/>
            </a:xfrm>
            <a:prstGeom prst="rect">
              <a:avLst/>
            </a:prstGeom>
            <a:noFill/>
          </p:spPr>
        </p:pic>
        <p:sp>
          <p:nvSpPr>
            <p:cNvPr id="2" name="TextBox 1"/>
            <p:cNvSpPr txBox="1"/>
            <p:nvPr/>
          </p:nvSpPr>
          <p:spPr bwMode="auto">
            <a:xfrm rot="5400000">
              <a:off x="1650357" y="72065"/>
              <a:ext cx="446541" cy="1199335"/>
            </a:xfrm>
            <a:prstGeom prst="rect">
              <a:avLst/>
            </a:prstGeom>
            <a:noFill/>
            <a:ln w="9525">
              <a:noFill/>
              <a:miter lim="800000"/>
            </a:ln>
            <a:effectLst/>
          </p:spPr>
          <p:txBody>
            <a:bodyPr wrap="none">
              <a:spAutoFit/>
            </a:bodyPr>
            <a:lstStyle/>
            <a:p>
              <a:pPr algn="ctr" defTabSz="877570" eaLnBrk="1" hangingPunct="1">
                <a:lnSpc>
                  <a:spcPct val="120000"/>
                </a:lnSpc>
                <a:spcBef>
                  <a:spcPts val="0"/>
                </a:spcBef>
                <a:spcAft>
                  <a:spcPts val="0"/>
                </a:spcAft>
                <a:defRPr/>
              </a:pPr>
              <a:r>
                <a:rPr lang="en-US" altLang="zh-CN"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1</a:t>
              </a:r>
              <a:endParaRPr lang="zh-CN" altLang="en-US"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6417" name="TextBox 2"/>
            <p:cNvSpPr txBox="1">
              <a:spLocks noChangeArrowheads="1"/>
            </p:cNvSpPr>
            <p:nvPr/>
          </p:nvSpPr>
          <p:spPr bwMode="auto">
            <a:xfrm rot="5400000">
              <a:off x="1160794" y="4489454"/>
              <a:ext cx="1471884" cy="505084"/>
            </a:xfrm>
            <a:prstGeom prst="rect">
              <a:avLst/>
            </a:prstGeom>
            <a:noFill/>
            <a:ln w="9525">
              <a:noFill/>
              <a:miter lim="800000"/>
            </a:ln>
          </p:spPr>
          <p:txBody>
            <a:bodyPr wrap="none">
              <a:spAutoFit/>
            </a:bodyPr>
            <a:lstStyle/>
            <a:p>
              <a:pPr algn="ctr" defTabSz="877570" eaLnBrk="1" hangingPunct="1">
                <a:lnSpc>
                  <a:spcPct val="120000"/>
                </a:lnSpc>
                <a:defRPr/>
              </a:pPr>
              <a:r>
                <a:rPr lang="en-US" altLang="zh-CN" sz="2400" b="1" dirty="0">
                  <a:solidFill>
                    <a:srgbClr val="7F7F7F"/>
                  </a:solidFill>
                  <a:latin typeface="+mj-lt"/>
                </a:rPr>
                <a:t>Lead-in Activity</a:t>
              </a:r>
              <a:endParaRPr lang="en-US" altLang="zh-CN" sz="2400" b="1" dirty="0">
                <a:solidFill>
                  <a:srgbClr val="7F7F7F"/>
                </a:solidFill>
                <a:latin typeface="+mj-lt"/>
              </a:endParaRPr>
            </a:p>
          </p:txBody>
        </p:sp>
      </p:grpSp>
      <p:grpSp>
        <p:nvGrpSpPr>
          <p:cNvPr id="4" name="组合 6"/>
          <p:cNvGrpSpPr/>
          <p:nvPr/>
        </p:nvGrpSpPr>
        <p:grpSpPr bwMode="auto">
          <a:xfrm rot="-5400000">
            <a:off x="3825875" y="-39687"/>
            <a:ext cx="1285875" cy="6651625"/>
            <a:chOff x="2202517" y="547121"/>
            <a:chExt cx="1286510" cy="4473762"/>
          </a:xfrm>
        </p:grpSpPr>
        <p:sp>
          <p:nvSpPr>
            <p:cNvPr id="13" name="矩形 12"/>
            <p:cNvSpPr/>
            <p:nvPr/>
          </p:nvSpPr>
          <p:spPr>
            <a:xfrm>
              <a:off x="2210458" y="979549"/>
              <a:ext cx="1272215" cy="17937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a:solidFill>
                  <a:prstClr val="white"/>
                </a:solidFill>
              </a:endParaRPr>
            </a:p>
          </p:txBody>
        </p:sp>
        <p:pic>
          <p:nvPicPr>
            <p:cNvPr id="17426" name="Picture 4" descr="C:\Users\Administrator\Desktop\图片1.png图片1"/>
            <p:cNvPicPr>
              <a:picLocks noChangeAspect="1" noChangeArrowheads="1"/>
            </p:cNvPicPr>
            <p:nvPr/>
          </p:nvPicPr>
          <p:blipFill>
            <a:blip r:embed="rId2"/>
            <a:srcRect/>
            <a:stretch>
              <a:fillRect/>
            </a:stretch>
          </p:blipFill>
          <p:spPr bwMode="auto">
            <a:xfrm rot="5400000">
              <a:off x="1483558" y="1958638"/>
              <a:ext cx="2724102" cy="1286184"/>
            </a:xfrm>
            <a:prstGeom prst="rect">
              <a:avLst/>
            </a:prstGeom>
            <a:noFill/>
            <a:ln w="9525">
              <a:noFill/>
              <a:miter lim="800000"/>
              <a:headEnd/>
              <a:tailEnd/>
            </a:ln>
          </p:spPr>
        </p:pic>
        <p:sp>
          <p:nvSpPr>
            <p:cNvPr id="33" name="TextBox 32"/>
            <p:cNvSpPr txBox="1"/>
            <p:nvPr/>
          </p:nvSpPr>
          <p:spPr bwMode="auto">
            <a:xfrm rot="5400000">
              <a:off x="2668760" y="168054"/>
              <a:ext cx="441200" cy="1199334"/>
            </a:xfrm>
            <a:prstGeom prst="rect">
              <a:avLst/>
            </a:prstGeom>
            <a:noFill/>
            <a:ln w="9525">
              <a:noFill/>
              <a:miter lim="800000"/>
            </a:ln>
            <a:effectLst/>
          </p:spPr>
          <p:txBody>
            <a:bodyPr wrap="none">
              <a:spAutoFit/>
            </a:bodyPr>
            <a:lstStyle/>
            <a:p>
              <a:pPr algn="ctr" defTabSz="877570" eaLnBrk="1" hangingPunct="1">
                <a:lnSpc>
                  <a:spcPct val="120000"/>
                </a:lnSpc>
                <a:spcBef>
                  <a:spcPts val="0"/>
                </a:spcBef>
                <a:spcAft>
                  <a:spcPts val="0"/>
                </a:spcAft>
                <a:defRPr/>
              </a:pPr>
              <a:r>
                <a:rPr lang="en-US" altLang="zh-CN"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2</a:t>
              </a:r>
              <a:endParaRPr lang="zh-CN" altLang="en-US"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6413" name="TextBox 36"/>
            <p:cNvSpPr txBox="1">
              <a:spLocks noChangeArrowheads="1"/>
            </p:cNvSpPr>
            <p:nvPr/>
          </p:nvSpPr>
          <p:spPr bwMode="auto">
            <a:xfrm rot="5400000">
              <a:off x="2450578" y="4260383"/>
              <a:ext cx="1014337" cy="506663"/>
            </a:xfrm>
            <a:prstGeom prst="rect">
              <a:avLst/>
            </a:prstGeom>
            <a:noFill/>
            <a:ln w="9525">
              <a:noFill/>
              <a:miter lim="800000"/>
            </a:ln>
          </p:spPr>
          <p:txBody>
            <a:bodyPr wrap="none">
              <a:spAutoFit/>
            </a:bodyPr>
            <a:lstStyle/>
            <a:p>
              <a:pPr algn="ctr" defTabSz="877570" eaLnBrk="1" hangingPunct="1">
                <a:lnSpc>
                  <a:spcPct val="120000"/>
                </a:lnSpc>
                <a:defRPr/>
              </a:pPr>
              <a:r>
                <a:rPr lang="en-US" altLang="zh-CN" sz="2400" b="1" dirty="0">
                  <a:solidFill>
                    <a:srgbClr val="772C03"/>
                  </a:solidFill>
                  <a:latin typeface="+mj-lt"/>
                  <a:ea typeface="冬青黑体简体中文 W6" panose="02010600030101010101" charset="-122"/>
                  <a:cs typeface="冬青黑体简体中文 W6" panose="02010600030101010101" charset="-122"/>
                </a:rPr>
                <a:t>Text Study</a:t>
              </a:r>
              <a:endParaRPr lang="en-US" altLang="zh-CN" sz="2400" b="1" dirty="0">
                <a:solidFill>
                  <a:srgbClr val="772C03"/>
                </a:solidFill>
                <a:latin typeface="+mj-lt"/>
                <a:ea typeface="冬青黑体简体中文 W6" panose="02010600030101010101" charset="-122"/>
                <a:cs typeface="冬青黑体简体中文 W6" panose="02010600030101010101" charset="-122"/>
              </a:endParaRPr>
            </a:p>
          </p:txBody>
        </p:sp>
      </p:grpSp>
      <p:grpSp>
        <p:nvGrpSpPr>
          <p:cNvPr id="5" name="组合 9"/>
          <p:cNvGrpSpPr/>
          <p:nvPr/>
        </p:nvGrpSpPr>
        <p:grpSpPr bwMode="auto">
          <a:xfrm rot="-5400000">
            <a:off x="4009226" y="1134281"/>
            <a:ext cx="1357322" cy="7089776"/>
            <a:chOff x="4828464" y="576588"/>
            <a:chExt cx="1357652" cy="4790454"/>
          </a:xfrm>
        </p:grpSpPr>
        <p:sp>
          <p:nvSpPr>
            <p:cNvPr id="16" name="矩形 15"/>
            <p:cNvSpPr/>
            <p:nvPr/>
          </p:nvSpPr>
          <p:spPr>
            <a:xfrm>
              <a:off x="4907873" y="1011012"/>
              <a:ext cx="1271897" cy="1791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a:solidFill>
                  <a:prstClr val="white"/>
                </a:solidFill>
              </a:endParaRPr>
            </a:p>
          </p:txBody>
        </p:sp>
        <p:pic>
          <p:nvPicPr>
            <p:cNvPr id="26" name="Picture 7" descr="C:\Users\Administrator\Desktop\建筑\QQ图片20151110094100.jpgQQ图片20151110094100"/>
            <p:cNvPicPr>
              <a:picLocks noChangeAspect="1" noChangeArrowheads="1"/>
            </p:cNvPicPr>
            <p:nvPr/>
          </p:nvPicPr>
          <p:blipFill>
            <a:blip r:embed="rId3">
              <a:duotone>
                <a:schemeClr val="accent5">
                  <a:shade val="45000"/>
                  <a:satMod val="135000"/>
                </a:schemeClr>
                <a:prstClr val="white"/>
              </a:duotone>
            </a:blip>
            <a:srcRect l="18747" r="25773"/>
            <a:stretch>
              <a:fillRect/>
            </a:stretch>
          </p:blipFill>
          <p:spPr bwMode="auto">
            <a:xfrm rot="5400000">
              <a:off x="4083337" y="1997473"/>
              <a:ext cx="2847905" cy="1357652"/>
            </a:xfrm>
            <a:prstGeom prst="rect">
              <a:avLst/>
            </a:prstGeom>
            <a:noFill/>
            <a:ln>
              <a:noFill/>
            </a:ln>
            <a:effectLst/>
          </p:spPr>
        </p:pic>
        <p:sp>
          <p:nvSpPr>
            <p:cNvPr id="35" name="TextBox 34"/>
            <p:cNvSpPr txBox="1"/>
            <p:nvPr/>
          </p:nvSpPr>
          <p:spPr bwMode="auto">
            <a:xfrm rot="5400000">
              <a:off x="5293708" y="198524"/>
              <a:ext cx="443207" cy="1199336"/>
            </a:xfrm>
            <a:prstGeom prst="rect">
              <a:avLst/>
            </a:prstGeom>
            <a:noFill/>
            <a:ln w="9525">
              <a:noFill/>
              <a:miter lim="800000"/>
            </a:ln>
            <a:effectLst/>
          </p:spPr>
          <p:txBody>
            <a:bodyPr wrap="none">
              <a:spAutoFit/>
            </a:bodyPr>
            <a:lstStyle/>
            <a:p>
              <a:pPr algn="ctr" defTabSz="877570" eaLnBrk="1" hangingPunct="1">
                <a:lnSpc>
                  <a:spcPct val="120000"/>
                </a:lnSpc>
                <a:spcBef>
                  <a:spcPts val="0"/>
                </a:spcBef>
                <a:spcAft>
                  <a:spcPts val="0"/>
                </a:spcAft>
                <a:defRPr/>
              </a:pPr>
              <a:r>
                <a:rPr lang="en-US" altLang="zh-CN"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3</a:t>
              </a:r>
              <a:endParaRPr lang="zh-CN" altLang="en-US" sz="6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6409" name="TextBox 40"/>
            <p:cNvSpPr txBox="1">
              <a:spLocks noChangeArrowheads="1"/>
            </p:cNvSpPr>
            <p:nvPr/>
          </p:nvSpPr>
          <p:spPr bwMode="auto">
            <a:xfrm rot="5400000">
              <a:off x="4839444" y="4234730"/>
              <a:ext cx="1315068" cy="949555"/>
            </a:xfrm>
            <a:prstGeom prst="rect">
              <a:avLst/>
            </a:prstGeom>
            <a:noFill/>
            <a:ln w="9525">
              <a:noFill/>
              <a:miter lim="800000"/>
            </a:ln>
          </p:spPr>
          <p:txBody>
            <a:bodyPr wrap="none">
              <a:spAutoFit/>
            </a:bodyPr>
            <a:lstStyle/>
            <a:p>
              <a:pPr algn="ctr" defTabSz="877570" eaLnBrk="1" hangingPunct="1">
                <a:lnSpc>
                  <a:spcPct val="120000"/>
                </a:lnSpc>
                <a:defRPr/>
              </a:pPr>
              <a:r>
                <a:rPr lang="en-US" altLang="zh-CN" sz="2400" dirty="0">
                  <a:solidFill>
                    <a:srgbClr val="7F7F7F"/>
                  </a:solidFill>
                  <a:latin typeface="+mj-lt"/>
                  <a:ea typeface="冬青黑体简体中文 W6" panose="02010600030101010101" charset="-122"/>
                  <a:cs typeface="冬青黑体简体中文 W6" panose="02010600030101010101" charset="-122"/>
                </a:rPr>
                <a:t> </a:t>
              </a:r>
              <a:r>
                <a:rPr lang="en-US" altLang="zh-CN" sz="2400" b="1" dirty="0">
                  <a:solidFill>
                    <a:srgbClr val="7F7F7F"/>
                  </a:solidFill>
                  <a:latin typeface="+mj-lt"/>
                  <a:ea typeface="冬青黑体简体中文 W6" panose="02010600030101010101" charset="-122"/>
                  <a:cs typeface="冬青黑体简体中文 W6" panose="02010600030101010101" charset="-122"/>
                </a:rPr>
                <a:t>Discussion &amp; </a:t>
              </a:r>
              <a:endParaRPr lang="en-US" altLang="zh-CN" sz="2400" b="1" dirty="0">
                <a:solidFill>
                  <a:srgbClr val="7F7F7F"/>
                </a:solidFill>
                <a:latin typeface="+mj-lt"/>
                <a:ea typeface="冬青黑体简体中文 W6" panose="02010600030101010101" charset="-122"/>
                <a:cs typeface="冬青黑体简体中文 W6" panose="02010600030101010101" charset="-122"/>
              </a:endParaRPr>
            </a:p>
            <a:p>
              <a:pPr algn="ctr" defTabSz="877570" eaLnBrk="1" hangingPunct="1">
                <a:lnSpc>
                  <a:spcPct val="120000"/>
                </a:lnSpc>
                <a:defRPr/>
              </a:pPr>
              <a:r>
                <a:rPr lang="en-US" altLang="zh-CN" sz="2400" b="1" dirty="0">
                  <a:solidFill>
                    <a:srgbClr val="7F7F7F"/>
                  </a:solidFill>
                  <a:latin typeface="+mj-lt"/>
                  <a:ea typeface="冬青黑体简体中文 W6" panose="02010600030101010101" charset="-122"/>
                  <a:cs typeface="冬青黑体简体中文 W6" panose="02010600030101010101" charset="-122"/>
                </a:rPr>
                <a:t>Presentation</a:t>
              </a:r>
              <a:endParaRPr lang="zh-CN" altLang="en-US" sz="2400" b="1" dirty="0">
                <a:solidFill>
                  <a:srgbClr val="7F7F7F"/>
                </a:solidFill>
                <a:latin typeface="+mj-lt"/>
                <a:ea typeface="冬青黑体简体中文 W6" panose="02010600030101010101" charset="-122"/>
                <a:cs typeface="冬青黑体简体中文 W6" panose="02010600030101010101" charset="-122"/>
              </a:endParaRPr>
            </a:p>
          </p:txBody>
        </p:sp>
      </p:grpSp>
      <p:sp>
        <p:nvSpPr>
          <p:cNvPr id="17414" name="TextBox 30"/>
          <p:cNvSpPr txBox="1">
            <a:spLocks noChangeArrowheads="1"/>
          </p:cNvSpPr>
          <p:nvPr/>
        </p:nvSpPr>
        <p:spPr bwMode="auto">
          <a:xfrm>
            <a:off x="0" y="0"/>
            <a:ext cx="2116138" cy="658813"/>
          </a:xfrm>
          <a:prstGeom prst="rect">
            <a:avLst/>
          </a:prstGeom>
          <a:noFill/>
          <a:ln w="9525">
            <a:noFill/>
            <a:miter lim="800000"/>
          </a:ln>
        </p:spPr>
        <p:txBody>
          <a:bodyPr wrap="none">
            <a:spAutoFit/>
          </a:bodyPr>
          <a:lstStyle/>
          <a:p>
            <a:pPr algn="ctr" defTabSz="876300" eaLnBrk="1" hangingPunct="1">
              <a:lnSpc>
                <a:spcPct val="120000"/>
              </a:lnSpc>
            </a:pPr>
            <a:r>
              <a:rPr lang="en-US" altLang="zh-CN" sz="3200">
                <a:solidFill>
                  <a:srgbClr val="772C03"/>
                </a:solidFill>
                <a:latin typeface="Aharoni" panose="02010803020104030203" pitchFamily="2" charset="-79"/>
                <a:ea typeface="经典繁毛楷" panose="02010600030101010101" charset="-122"/>
              </a:rPr>
              <a:t>Overview</a:t>
            </a:r>
            <a:endParaRPr lang="zh-CN" altLang="en-US" sz="3200">
              <a:solidFill>
                <a:srgbClr val="772C03"/>
              </a:solidFill>
              <a:latin typeface="Aharoni" panose="02010803020104030203" pitchFamily="2" charset="-79"/>
              <a:ea typeface="经典繁毛楷" panose="02010600030101010101" charset="-122"/>
            </a:endParaRPr>
          </a:p>
        </p:txBody>
      </p:sp>
      <p:grpSp>
        <p:nvGrpSpPr>
          <p:cNvPr id="17415" name="组合 37"/>
          <p:cNvGrpSpPr/>
          <p:nvPr/>
        </p:nvGrpSpPr>
        <p:grpSpPr bwMode="auto">
          <a:xfrm>
            <a:off x="0" y="438150"/>
            <a:ext cx="9144000" cy="419100"/>
            <a:chOff x="0" y="133158"/>
            <a:chExt cx="9144000" cy="420086"/>
          </a:xfrm>
        </p:grpSpPr>
        <p:cxnSp>
          <p:nvCxnSpPr>
            <p:cNvPr id="42" name="直接连接符 41"/>
            <p:cNvCxnSpPr/>
            <p:nvPr/>
          </p:nvCxnSpPr>
          <p:spPr>
            <a:xfrm>
              <a:off x="4859338" y="343201"/>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17419" name="Picture 5" descr="G:\360data\重要数据\桌面\东京国际朝日学院\素材\kiri-kiku0156498982.png"/>
            <p:cNvPicPr>
              <a:picLocks noChangeAspect="1" noChangeArrowheads="1"/>
            </p:cNvPicPr>
            <p:nvPr/>
          </p:nvPicPr>
          <p:blipFill>
            <a:blip r:embed="rId4"/>
            <a:srcRect/>
            <a:stretch>
              <a:fillRect/>
            </a:stretch>
          </p:blipFill>
          <p:spPr bwMode="auto">
            <a:xfrm>
              <a:off x="4361957" y="133158"/>
              <a:ext cx="420086" cy="420086"/>
            </a:xfrm>
            <a:prstGeom prst="rect">
              <a:avLst/>
            </a:prstGeom>
            <a:noFill/>
            <a:ln w="9525">
              <a:noFill/>
              <a:miter lim="800000"/>
              <a:headEnd/>
              <a:tailEnd/>
            </a:ln>
          </p:spPr>
        </p:pic>
        <p:cxnSp>
          <p:nvCxnSpPr>
            <p:cNvPr id="44" name="直接连接符 43"/>
            <p:cNvCxnSpPr/>
            <p:nvPr/>
          </p:nvCxnSpPr>
          <p:spPr>
            <a:xfrm>
              <a:off x="0" y="343201"/>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advTm="3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lide(fromLeft)">
                                      <p:cBhvr>
                                        <p:cTn id="7" dur="500"/>
                                        <p:tgtEl>
                                          <p:spTgt spid="3"/>
                                        </p:tgtEl>
                                      </p:cBhvr>
                                    </p:animEffect>
                                  </p:childTnLst>
                                </p:cTn>
                              </p:par>
                              <p:par>
                                <p:cTn id="8" presetID="12" presetClass="entr" presetSubtype="2"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slide(fromRight)">
                                      <p:cBhvr>
                                        <p:cTn id="10" dur="500"/>
                                        <p:tgtEl>
                                          <p:spTgt spid="4"/>
                                        </p:tgtEl>
                                      </p:cBhvr>
                                    </p:animEffect>
                                  </p:childTnLst>
                                </p:cTn>
                              </p:par>
                              <p:par>
                                <p:cTn id="11" presetID="12" presetClass="entr" presetSubtype="8"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slide(fromLeft)">
                                      <p:cBhvr>
                                        <p:cTn id="13" dur="500"/>
                                        <p:tgtEl>
                                          <p:spTgt spid="5"/>
                                        </p:tgtEl>
                                      </p:cBhvr>
                                    </p:animEffect>
                                  </p:childTnLst>
                                </p:cTn>
                              </p:par>
                            </p:childTnLst>
                          </p:cTn>
                        </p:par>
                        <p:par>
                          <p:cTn id="14" fill="hold">
                            <p:stCondLst>
                              <p:cond delay="500"/>
                            </p:stCondLst>
                            <p:childTnLst>
                              <p:par>
                                <p:cTn id="15" presetID="26" presetClass="emph" presetSubtype="0" fill="hold" nodeType="afterEffect">
                                  <p:stCondLst>
                                    <p:cond delay="0"/>
                                  </p:stCondLst>
                                  <p:childTnLst>
                                    <p:animEffect transition="out" filter="fade">
                                      <p:cBhvr>
                                        <p:cTn id="16" dur="500" tmFilter="0, 0; .2, .5; .8, .5; 1, 0"/>
                                        <p:tgtEl>
                                          <p:spTgt spid="4"/>
                                        </p:tgtEl>
                                      </p:cBhvr>
                                    </p:animEffect>
                                    <p:animScale>
                                      <p:cBhvr>
                                        <p:cTn id="1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
          <p:cNvGrpSpPr/>
          <p:nvPr/>
        </p:nvGrpSpPr>
        <p:grpSpPr bwMode="auto">
          <a:xfrm>
            <a:off x="785813" y="1063625"/>
            <a:ext cx="2317750" cy="3965575"/>
            <a:chOff x="1167715" y="1130270"/>
            <a:chExt cx="1295376" cy="3906321"/>
          </a:xfrm>
        </p:grpSpPr>
        <p:sp>
          <p:nvSpPr>
            <p:cNvPr id="6" name="矩形 5"/>
            <p:cNvSpPr/>
            <p:nvPr/>
          </p:nvSpPr>
          <p:spPr>
            <a:xfrm>
              <a:off x="1190783" y="3960711"/>
              <a:ext cx="1272308" cy="17983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a:solidFill>
                  <a:prstClr val="white"/>
                </a:solidFill>
              </a:endParaRPr>
            </a:p>
          </p:txBody>
        </p:sp>
        <p:pic>
          <p:nvPicPr>
            <p:cNvPr id="20501" name="Picture 2" descr="C:\Users\Administrator\Desktop\建筑\QQ图片20151110094250.jpgQQ图片20151110094250"/>
            <p:cNvPicPr>
              <a:picLocks noChangeAspect="1" noChangeArrowheads="1"/>
            </p:cNvPicPr>
            <p:nvPr/>
          </p:nvPicPr>
          <p:blipFill>
            <a:blip r:embed="rId1"/>
            <a:srcRect/>
            <a:stretch>
              <a:fillRect/>
            </a:stretch>
          </p:blipFill>
          <p:spPr bwMode="auto">
            <a:xfrm>
              <a:off x="1187590" y="1130270"/>
              <a:ext cx="1273399" cy="2779766"/>
            </a:xfrm>
            <a:prstGeom prst="rect">
              <a:avLst/>
            </a:prstGeom>
            <a:noFill/>
            <a:ln w="9525">
              <a:noFill/>
              <a:miter lim="800000"/>
              <a:headEnd/>
              <a:tailEnd/>
            </a:ln>
          </p:spPr>
        </p:pic>
        <p:sp>
          <p:nvSpPr>
            <p:cNvPr id="8" name="TextBox 7"/>
            <p:cNvSpPr txBox="1"/>
            <p:nvPr/>
          </p:nvSpPr>
          <p:spPr bwMode="auto">
            <a:xfrm>
              <a:off x="1392215" y="2471420"/>
              <a:ext cx="869149" cy="1819610"/>
            </a:xfrm>
            <a:prstGeom prst="rect">
              <a:avLst/>
            </a:prstGeom>
            <a:noFill/>
            <a:ln w="9525">
              <a:noFill/>
              <a:miter lim="800000"/>
            </a:ln>
            <a:effectLst/>
          </p:spPr>
          <p:txBody>
            <a:bodyPr>
              <a:spAutoFit/>
            </a:bodyPr>
            <a:lstStyle/>
            <a:p>
              <a:pPr algn="ctr" defTabSz="877570" eaLnBrk="1" hangingPunct="1">
                <a:lnSpc>
                  <a:spcPct val="120000"/>
                </a:lnSpc>
                <a:spcBef>
                  <a:spcPts val="0"/>
                </a:spcBef>
                <a:spcAft>
                  <a:spcPts val="0"/>
                </a:spcAft>
                <a:defRPr/>
              </a:pPr>
              <a:r>
                <a:rPr lang="en-US" altLang="zh-CN"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1</a:t>
              </a:r>
              <a:endParaRPr lang="zh-CN" altLang="en-US"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8465" name="TextBox 8"/>
            <p:cNvSpPr txBox="1">
              <a:spLocks noChangeArrowheads="1"/>
            </p:cNvSpPr>
            <p:nvPr/>
          </p:nvSpPr>
          <p:spPr bwMode="auto">
            <a:xfrm>
              <a:off x="1167715" y="4224990"/>
              <a:ext cx="1276744" cy="811601"/>
            </a:xfrm>
            <a:prstGeom prst="rect">
              <a:avLst/>
            </a:prstGeom>
            <a:noFill/>
            <a:ln w="9525">
              <a:noFill/>
              <a:miter lim="800000"/>
            </a:ln>
          </p:spPr>
          <p:txBody>
            <a:bodyPr>
              <a:spAutoFit/>
            </a:bodyPr>
            <a:lstStyle/>
            <a:p>
              <a:pPr algn="ctr" defTabSz="877570" eaLnBrk="1" hangingPunct="1">
                <a:lnSpc>
                  <a:spcPct val="120000"/>
                </a:lnSpc>
                <a:defRPr/>
              </a:pPr>
              <a:r>
                <a:rPr lang="en-US" altLang="zh-CN" sz="2000" b="1" dirty="0">
                  <a:solidFill>
                    <a:schemeClr val="accent6">
                      <a:lumMod val="75000"/>
                    </a:schemeClr>
                  </a:solidFill>
                  <a:latin typeface="+mj-lt"/>
                  <a:sym typeface="+mn-ea"/>
                </a:rPr>
                <a:t>Traditional Chinese Architecture</a:t>
              </a:r>
              <a:endParaRPr lang="en-US" altLang="zh-CN" sz="2000" b="1" dirty="0">
                <a:solidFill>
                  <a:schemeClr val="accent6">
                    <a:lumMod val="75000"/>
                  </a:schemeClr>
                </a:solidFill>
                <a:latin typeface="+mj-lt"/>
                <a:sym typeface="+mn-ea"/>
              </a:endParaRPr>
            </a:p>
          </p:txBody>
        </p:sp>
      </p:grpSp>
      <p:grpSp>
        <p:nvGrpSpPr>
          <p:cNvPr id="3" name="组合 9"/>
          <p:cNvGrpSpPr/>
          <p:nvPr/>
        </p:nvGrpSpPr>
        <p:grpSpPr bwMode="auto">
          <a:xfrm>
            <a:off x="3275013" y="1057275"/>
            <a:ext cx="2765425" cy="3770313"/>
            <a:chOff x="2427484" y="998861"/>
            <a:chExt cx="1514948" cy="3769736"/>
          </a:xfrm>
        </p:grpSpPr>
        <p:sp>
          <p:nvSpPr>
            <p:cNvPr id="11" name="矩形 10"/>
            <p:cNvSpPr/>
            <p:nvPr/>
          </p:nvSpPr>
          <p:spPr>
            <a:xfrm>
              <a:off x="2585762" y="3879733"/>
              <a:ext cx="1246223" cy="18412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a:solidFill>
                  <a:prstClr val="white"/>
                </a:solidFill>
              </a:endParaRPr>
            </a:p>
          </p:txBody>
        </p:sp>
        <p:pic>
          <p:nvPicPr>
            <p:cNvPr id="12" name="Picture 4" descr="C:\Users\Administrator\Desktop\建筑\QQ图片20151110093748.jpgQQ图片20151110093748"/>
            <p:cNvPicPr>
              <a:picLocks noChangeArrowheads="1"/>
            </p:cNvPicPr>
            <p:nvPr/>
          </p:nvPicPr>
          <p:blipFill>
            <a:blip r:embed="rId2" cstate="print">
              <a:duotone>
                <a:schemeClr val="accent5">
                  <a:shade val="45000"/>
                  <a:satMod val="135000"/>
                </a:schemeClr>
                <a:prstClr val="white"/>
              </a:duotone>
            </a:blip>
            <a:srcRect/>
            <a:stretch>
              <a:fillRect/>
            </a:stretch>
          </p:blipFill>
          <p:spPr bwMode="auto">
            <a:xfrm>
              <a:off x="2585451" y="998861"/>
              <a:ext cx="1248653" cy="2822502"/>
            </a:xfrm>
            <a:prstGeom prst="rect">
              <a:avLst/>
            </a:prstGeom>
            <a:noFill/>
          </p:spPr>
        </p:pic>
        <p:sp>
          <p:nvSpPr>
            <p:cNvPr id="13" name="TextBox 12"/>
            <p:cNvSpPr txBox="1"/>
            <p:nvPr/>
          </p:nvSpPr>
          <p:spPr bwMode="auto">
            <a:xfrm>
              <a:off x="2782821" y="2366737"/>
              <a:ext cx="869149" cy="1846647"/>
            </a:xfrm>
            <a:prstGeom prst="rect">
              <a:avLst/>
            </a:prstGeom>
            <a:noFill/>
            <a:ln w="9525">
              <a:noFill/>
              <a:miter lim="800000"/>
            </a:ln>
            <a:effectLst/>
          </p:spPr>
          <p:txBody>
            <a:bodyPr>
              <a:spAutoFit/>
            </a:bodyPr>
            <a:lstStyle/>
            <a:p>
              <a:pPr algn="ctr" defTabSz="877570" eaLnBrk="1" hangingPunct="1">
                <a:lnSpc>
                  <a:spcPct val="120000"/>
                </a:lnSpc>
                <a:spcBef>
                  <a:spcPts val="0"/>
                </a:spcBef>
                <a:spcAft>
                  <a:spcPts val="0"/>
                </a:spcAft>
                <a:defRPr/>
              </a:pPr>
              <a:r>
                <a:rPr lang="en-US" altLang="zh-CN"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2</a:t>
              </a:r>
              <a:endParaRPr lang="zh-CN" altLang="en-US"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20499" name="TextBox 13"/>
            <p:cNvSpPr txBox="1">
              <a:spLocks noChangeArrowheads="1"/>
            </p:cNvSpPr>
            <p:nvPr/>
          </p:nvSpPr>
          <p:spPr bwMode="auto">
            <a:xfrm>
              <a:off x="2427484" y="4311467"/>
              <a:ext cx="1514948" cy="457130"/>
            </a:xfrm>
            <a:prstGeom prst="rect">
              <a:avLst/>
            </a:prstGeom>
            <a:noFill/>
            <a:ln w="9525">
              <a:noFill/>
              <a:miter lim="800000"/>
            </a:ln>
          </p:spPr>
          <p:txBody>
            <a:bodyPr>
              <a:spAutoFit/>
            </a:bodyPr>
            <a:lstStyle/>
            <a:p>
              <a:pPr algn="ctr" defTabSz="876300" eaLnBrk="1" hangingPunct="1">
                <a:lnSpc>
                  <a:spcPct val="120000"/>
                </a:lnSpc>
              </a:pPr>
              <a:r>
                <a:rPr lang="en-US" altLang="zh-CN" sz="2000" b="1">
                  <a:solidFill>
                    <a:srgbClr val="7F7F7F"/>
                  </a:solidFill>
                </a:rPr>
                <a:t>Chinese Bridge</a:t>
              </a:r>
              <a:endParaRPr lang="en-US" altLang="zh-CN" sz="2000" b="1">
                <a:solidFill>
                  <a:srgbClr val="7F7F7F"/>
                </a:solidFill>
              </a:endParaRPr>
            </a:p>
          </p:txBody>
        </p:sp>
      </p:grpSp>
      <p:grpSp>
        <p:nvGrpSpPr>
          <p:cNvPr id="20485" name="组合 25"/>
          <p:cNvGrpSpPr/>
          <p:nvPr/>
        </p:nvGrpSpPr>
        <p:grpSpPr bwMode="auto">
          <a:xfrm>
            <a:off x="0" y="142875"/>
            <a:ext cx="9144000" cy="419100"/>
            <a:chOff x="0" y="133158"/>
            <a:chExt cx="9144000" cy="420086"/>
          </a:xfrm>
        </p:grpSpPr>
        <p:cxnSp>
          <p:nvCxnSpPr>
            <p:cNvPr id="27" name="直接连接符 26"/>
            <p:cNvCxnSpPr/>
            <p:nvPr/>
          </p:nvCxnSpPr>
          <p:spPr>
            <a:xfrm>
              <a:off x="4859338" y="343201"/>
              <a:ext cx="4284662"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pic>
          <p:nvPicPr>
            <p:cNvPr id="20494" name="Picture 5" descr="G:\360data\重要数据\桌面\东京国际朝日学院\素材\kiri-kiku0156498982.png"/>
            <p:cNvPicPr>
              <a:picLocks noChangeAspect="1" noChangeArrowheads="1"/>
            </p:cNvPicPr>
            <p:nvPr/>
          </p:nvPicPr>
          <p:blipFill>
            <a:blip r:embed="rId3"/>
            <a:srcRect/>
            <a:stretch>
              <a:fillRect/>
            </a:stretch>
          </p:blipFill>
          <p:spPr bwMode="auto">
            <a:xfrm>
              <a:off x="4361957" y="133158"/>
              <a:ext cx="420086" cy="420086"/>
            </a:xfrm>
            <a:prstGeom prst="rect">
              <a:avLst/>
            </a:prstGeom>
            <a:noFill/>
            <a:ln w="9525">
              <a:noFill/>
              <a:miter lim="800000"/>
              <a:headEnd/>
              <a:tailEnd/>
            </a:ln>
          </p:spPr>
        </p:pic>
        <p:cxnSp>
          <p:nvCxnSpPr>
            <p:cNvPr id="29" name="直接连接符 28"/>
            <p:cNvCxnSpPr/>
            <p:nvPr/>
          </p:nvCxnSpPr>
          <p:spPr>
            <a:xfrm>
              <a:off x="0" y="343201"/>
              <a:ext cx="4284663" cy="0"/>
            </a:xfrm>
            <a:prstGeom prst="line">
              <a:avLst/>
            </a:prstGeom>
            <a:ln>
              <a:solidFill>
                <a:srgbClr val="A71F13"/>
              </a:solidFill>
            </a:ln>
          </p:spPr>
          <p:style>
            <a:lnRef idx="1">
              <a:schemeClr val="accent1"/>
            </a:lnRef>
            <a:fillRef idx="0">
              <a:schemeClr val="accent1"/>
            </a:fillRef>
            <a:effectRef idx="0">
              <a:schemeClr val="accent1"/>
            </a:effectRef>
            <a:fontRef idx="minor">
              <a:schemeClr val="tx1"/>
            </a:fontRef>
          </p:style>
        </p:cxnSp>
      </p:grpSp>
      <p:grpSp>
        <p:nvGrpSpPr>
          <p:cNvPr id="5" name="组合 29"/>
          <p:cNvGrpSpPr/>
          <p:nvPr/>
        </p:nvGrpSpPr>
        <p:grpSpPr bwMode="auto">
          <a:xfrm>
            <a:off x="6300788" y="1057275"/>
            <a:ext cx="2287587" cy="4398963"/>
            <a:chOff x="3946708" y="1015677"/>
            <a:chExt cx="1228348" cy="4398217"/>
          </a:xfrm>
        </p:grpSpPr>
        <p:sp>
          <p:nvSpPr>
            <p:cNvPr id="31" name="矩形 30"/>
            <p:cNvSpPr/>
            <p:nvPr/>
          </p:nvSpPr>
          <p:spPr>
            <a:xfrm>
              <a:off x="3953527" y="3866343"/>
              <a:ext cx="1221529" cy="1841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a:solidFill>
                  <a:prstClr val="white"/>
                </a:solidFill>
              </a:endParaRPr>
            </a:p>
          </p:txBody>
        </p:sp>
        <p:pic>
          <p:nvPicPr>
            <p:cNvPr id="32" name="Picture 3" descr="C:\Users\Administrator\Desktop\建筑\QQ图片20151110094155.jpgQQ图片20151110094155"/>
            <p:cNvPicPr>
              <a:picLocks noChangeArrowheads="1"/>
            </p:cNvPicPr>
            <p:nvPr/>
          </p:nvPicPr>
          <p:blipFill>
            <a:blip r:embed="rId4" cstate="print">
              <a:duotone>
                <a:schemeClr val="accent5">
                  <a:shade val="45000"/>
                  <a:satMod val="135000"/>
                </a:schemeClr>
                <a:prstClr val="white"/>
              </a:duotone>
            </a:blip>
            <a:srcRect/>
            <a:stretch>
              <a:fillRect/>
            </a:stretch>
          </p:blipFill>
          <p:spPr bwMode="auto">
            <a:xfrm>
              <a:off x="3946708" y="1015677"/>
              <a:ext cx="1223192" cy="2821511"/>
            </a:xfrm>
            <a:prstGeom prst="rect">
              <a:avLst/>
            </a:prstGeom>
            <a:noFill/>
          </p:spPr>
        </p:pic>
        <p:sp>
          <p:nvSpPr>
            <p:cNvPr id="33" name="TextBox 32"/>
            <p:cNvSpPr txBox="1"/>
            <p:nvPr/>
          </p:nvSpPr>
          <p:spPr bwMode="auto">
            <a:xfrm>
              <a:off x="4171865" y="2367378"/>
              <a:ext cx="869149" cy="1845998"/>
            </a:xfrm>
            <a:prstGeom prst="rect">
              <a:avLst/>
            </a:prstGeom>
            <a:noFill/>
            <a:ln w="9525">
              <a:noFill/>
              <a:miter lim="800000"/>
            </a:ln>
            <a:effectLst/>
          </p:spPr>
          <p:txBody>
            <a:bodyPr>
              <a:spAutoFit/>
            </a:bodyPr>
            <a:lstStyle/>
            <a:p>
              <a:pPr algn="ctr" defTabSz="877570" eaLnBrk="1" hangingPunct="1">
                <a:lnSpc>
                  <a:spcPct val="120000"/>
                </a:lnSpc>
                <a:spcBef>
                  <a:spcPts val="0"/>
                </a:spcBef>
                <a:spcAft>
                  <a:spcPts val="0"/>
                </a:spcAft>
                <a:defRPr/>
              </a:pPr>
              <a:r>
                <a:rPr lang="en-US" altLang="zh-CN"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3</a:t>
              </a:r>
              <a:endParaRPr lang="zh-CN" altLang="en-US" sz="9600" dirty="0">
                <a:ln>
                  <a:solidFill>
                    <a:srgbClr val="1F497D"/>
                  </a:solidFill>
                </a:ln>
                <a:solidFill>
                  <a:prstClr val="white"/>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8446" name="TextBox 33"/>
            <p:cNvSpPr txBox="1">
              <a:spLocks noChangeArrowheads="1"/>
            </p:cNvSpPr>
            <p:nvPr/>
          </p:nvSpPr>
          <p:spPr bwMode="auto">
            <a:xfrm>
              <a:off x="4025131" y="4225058"/>
              <a:ext cx="1099632" cy="1188836"/>
            </a:xfrm>
            <a:prstGeom prst="rect">
              <a:avLst/>
            </a:prstGeom>
            <a:noFill/>
            <a:ln w="9525">
              <a:noFill/>
              <a:miter lim="800000"/>
            </a:ln>
          </p:spPr>
          <p:txBody>
            <a:bodyPr>
              <a:spAutoFit/>
            </a:bodyPr>
            <a:lstStyle/>
            <a:p>
              <a:pPr algn="ctr" defTabSz="877570" eaLnBrk="1" hangingPunct="1">
                <a:lnSpc>
                  <a:spcPct val="120000"/>
                </a:lnSpc>
                <a:defRPr/>
              </a:pPr>
              <a:r>
                <a:rPr lang="en-US" altLang="zh-CN" sz="2000" b="1" dirty="0">
                  <a:solidFill>
                    <a:srgbClr val="7F7F7F"/>
                  </a:solidFill>
                  <a:latin typeface="+mj-lt"/>
                  <a:sym typeface="+mn-ea"/>
                </a:rPr>
                <a:t>Typical Chinese structure and ornament</a:t>
              </a:r>
              <a:endParaRPr sz="2000"/>
            </a:p>
          </p:txBody>
        </p:sp>
      </p:grpSp>
      <p:sp>
        <p:nvSpPr>
          <p:cNvPr id="20488" name="TextBox 24"/>
          <p:cNvSpPr txBox="1">
            <a:spLocks noChangeArrowheads="1"/>
          </p:cNvSpPr>
          <p:nvPr/>
        </p:nvSpPr>
        <p:spPr bwMode="auto">
          <a:xfrm>
            <a:off x="182563" y="336550"/>
            <a:ext cx="2098675" cy="639763"/>
          </a:xfrm>
          <a:prstGeom prst="rect">
            <a:avLst/>
          </a:prstGeom>
          <a:noFill/>
          <a:ln w="9525">
            <a:noFill/>
            <a:miter lim="800000"/>
          </a:ln>
        </p:spPr>
        <p:txBody>
          <a:bodyPr wrap="none">
            <a:spAutoFit/>
          </a:bodyPr>
          <a:lstStyle/>
          <a:p>
            <a:pPr algn="ctr" defTabSz="876300" eaLnBrk="1" hangingPunct="1">
              <a:lnSpc>
                <a:spcPct val="120000"/>
              </a:lnSpc>
            </a:pPr>
            <a:r>
              <a:rPr lang="en-US" altLang="zh-CN" sz="3000">
                <a:solidFill>
                  <a:srgbClr val="772C03"/>
                </a:solidFill>
                <a:latin typeface="Aharoni" panose="02010803020104030203" pitchFamily="2" charset="-79"/>
                <a:ea typeface="经典繁毛楷" panose="02010600030101010101" charset="-122"/>
              </a:rPr>
              <a:t>Text Study</a:t>
            </a:r>
            <a:endParaRPr lang="zh-CN" altLang="zh-CN" sz="3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400" fill="hold"/>
                                        <p:tgtEl>
                                          <p:spTgt spid="2"/>
                                        </p:tgtEl>
                                        <p:attrNameLst>
                                          <p:attrName>ppt_x</p:attrName>
                                        </p:attrNameLst>
                                      </p:cBhvr>
                                      <p:tavLst>
                                        <p:tav tm="0">
                                          <p:val>
                                            <p:strVal val="#ppt_x"/>
                                          </p:val>
                                        </p:tav>
                                        <p:tav tm="100000">
                                          <p:val>
                                            <p:strVal val="#ppt_x"/>
                                          </p:val>
                                        </p:tav>
                                      </p:tavLst>
                                    </p:anim>
                                    <p:anim calcmode="lin" valueType="num">
                                      <p:cBhvr additive="base">
                                        <p:cTn id="8" dur="400" fill="hold"/>
                                        <p:tgtEl>
                                          <p:spTgt spid="2"/>
                                        </p:tgtEl>
                                        <p:attrNameLst>
                                          <p:attrName>ppt_y</p:attrName>
                                        </p:attrNameLst>
                                      </p:cBhvr>
                                      <p:tavLst>
                                        <p:tav tm="0">
                                          <p:val>
                                            <p:strVal val="1+#ppt_h/2"/>
                                          </p:val>
                                        </p:tav>
                                        <p:tav tm="100000">
                                          <p:val>
                                            <p:strVal val="#ppt_y"/>
                                          </p:val>
                                        </p:tav>
                                      </p:tavLst>
                                    </p:anim>
                                  </p:childTnLst>
                                </p:cTn>
                              </p:par>
                              <p:par>
                                <p:cTn id="9" presetID="12" presetClass="entr" presetSubtype="1"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slide(fromTop)">
                                      <p:cBhvr>
                                        <p:cTn id="11" dur="500"/>
                                        <p:tgtEl>
                                          <p:spTgt spid="3"/>
                                        </p:tgtEl>
                                      </p:cBhvr>
                                    </p:animEffect>
                                  </p:childTnLst>
                                </p:cTn>
                              </p:par>
                              <p:par>
                                <p:cTn id="12" presetID="12" presetClass="entr" presetSubtype="4"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slide(fromBottom)">
                                      <p:cBhvr>
                                        <p:cTn id="14" dur="500"/>
                                        <p:tgtEl>
                                          <p:spTgt spid="5"/>
                                        </p:tgtEl>
                                      </p:cBhvr>
                                    </p:animEffect>
                                  </p:childTnLst>
                                </p:cTn>
                              </p:par>
                            </p:childTnLst>
                          </p:cTn>
                        </p:par>
                        <p:par>
                          <p:cTn id="15" fill="hold">
                            <p:stCondLst>
                              <p:cond delay="500"/>
                            </p:stCondLst>
                            <p:childTnLst>
                              <p:par>
                                <p:cTn id="16" presetID="26" presetClass="emph" presetSubtype="0" fill="hold" nodeType="afterEffect">
                                  <p:stCondLst>
                                    <p:cond delay="0"/>
                                  </p:stCondLst>
                                  <p:childTnLst>
                                    <p:animEffect transition="out" filter="fade">
                                      <p:cBhvr>
                                        <p:cTn id="17" dur="500" tmFilter="0, 0; .2, .5; .8, .5; 1, 0"/>
                                        <p:tgtEl>
                                          <p:spTgt spid="2"/>
                                        </p:tgtEl>
                                      </p:cBhvr>
                                    </p:animEffect>
                                    <p:animScale>
                                      <p:cBhvr>
                                        <p:cTn id="18"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7" name="组合 4"/>
          <p:cNvGrpSpPr/>
          <p:nvPr/>
        </p:nvGrpSpPr>
        <p:grpSpPr bwMode="auto">
          <a:xfrm>
            <a:off x="0" y="508000"/>
            <a:ext cx="9144000" cy="420688"/>
            <a:chOff x="0" y="0"/>
            <a:chExt cx="9144000" cy="420086"/>
          </a:xfrm>
        </p:grpSpPr>
        <p:sp>
          <p:nvSpPr>
            <p:cNvPr id="21512" name="直接连接符 5"/>
            <p:cNvSpPr>
              <a:spLocks noChangeShapeType="1"/>
            </p:cNvSpPr>
            <p:nvPr/>
          </p:nvSpPr>
          <p:spPr bwMode="auto">
            <a:xfrm>
              <a:off x="4859338" y="210836"/>
              <a:ext cx="4284662" cy="1"/>
            </a:xfrm>
            <a:prstGeom prst="line">
              <a:avLst/>
            </a:prstGeom>
            <a:noFill/>
            <a:ln w="9525">
              <a:solidFill>
                <a:srgbClr val="A71F13"/>
              </a:solidFill>
              <a:bevel/>
            </a:ln>
          </p:spPr>
          <p:txBody>
            <a:bodyPr/>
            <a:lstStyle/>
            <a:p>
              <a:endParaRPr lang="zh-CN" altLang="en-US"/>
            </a:p>
          </p:txBody>
        </p:sp>
        <p:pic>
          <p:nvPicPr>
            <p:cNvPr id="21513"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0"/>
              <a:ext cx="420086" cy="420086"/>
            </a:xfrm>
            <a:prstGeom prst="rect">
              <a:avLst/>
            </a:prstGeom>
            <a:noFill/>
            <a:ln w="9525">
              <a:noFill/>
              <a:miter lim="800000"/>
              <a:headEnd/>
              <a:tailEnd/>
            </a:ln>
          </p:spPr>
        </p:pic>
        <p:sp>
          <p:nvSpPr>
            <p:cNvPr id="21514" name="直接连接符 7"/>
            <p:cNvSpPr>
              <a:spLocks noChangeShapeType="1"/>
            </p:cNvSpPr>
            <p:nvPr/>
          </p:nvSpPr>
          <p:spPr bwMode="auto">
            <a:xfrm>
              <a:off x="0" y="210836"/>
              <a:ext cx="4284663" cy="1"/>
            </a:xfrm>
            <a:prstGeom prst="line">
              <a:avLst/>
            </a:prstGeom>
            <a:noFill/>
            <a:ln w="9525">
              <a:solidFill>
                <a:srgbClr val="A71F13"/>
              </a:solidFill>
              <a:bevel/>
            </a:ln>
          </p:spPr>
          <p:txBody>
            <a:bodyPr/>
            <a:lstStyle/>
            <a:p>
              <a:endParaRPr lang="zh-CN" altLang="en-US"/>
            </a:p>
          </p:txBody>
        </p:sp>
      </p:grpSp>
      <p:sp>
        <p:nvSpPr>
          <p:cNvPr id="10247" name="矩形 12"/>
          <p:cNvSpPr>
            <a:spLocks noChangeArrowheads="1"/>
          </p:cNvSpPr>
          <p:nvPr/>
        </p:nvSpPr>
        <p:spPr bwMode="auto">
          <a:xfrm>
            <a:off x="1071538" y="1500178"/>
            <a:ext cx="7200900" cy="2954655"/>
          </a:xfrm>
          <a:prstGeom prst="rect">
            <a:avLst/>
          </a:prstGeom>
          <a:noFill/>
          <a:ln w="9525">
            <a:noFill/>
            <a:miter lim="800000"/>
          </a:ln>
        </p:spPr>
        <p:txBody>
          <a:bodyPr>
            <a:spAutoFit/>
          </a:bodyPr>
          <a:lstStyle/>
          <a:p>
            <a:pPr algn="ctr">
              <a:spcBef>
                <a:spcPts val="600"/>
              </a:spcBef>
              <a:spcAft>
                <a:spcPts val="600"/>
              </a:spcAft>
              <a:buClr>
                <a:srgbClr val="974806"/>
              </a:buClr>
              <a:buSzPct val="65000"/>
              <a:buFont typeface="Wingdings" panose="05000000000000000000" pitchFamily="2" charset="2"/>
              <a:buNone/>
              <a:defRPr/>
            </a:pPr>
            <a:r>
              <a:rPr lang="en-US" sz="2600" b="1" dirty="0">
                <a:solidFill>
                  <a:srgbClr val="974806"/>
                </a:solidFill>
                <a:ea typeface="宋体" panose="02010600030101010101" pitchFamily="2" charset="-122"/>
                <a:sym typeface="Calibri" panose="020F0502020204030204" pitchFamily="34" charset="0"/>
              </a:rPr>
              <a:t>Characteristics of Traditional Chinese Architecture</a:t>
            </a:r>
            <a:endParaRPr lang="en-US" sz="2600" b="1" dirty="0">
              <a:solidFill>
                <a:srgbClr val="974806"/>
              </a:solidFill>
              <a:ea typeface="宋体" panose="02010600030101010101" pitchFamily="2" charset="-122"/>
              <a:sym typeface="Calibri" panose="020F0502020204030204" pitchFamily="34" charset="0"/>
            </a:endParaRPr>
          </a:p>
          <a:p>
            <a:pPr marL="360045">
              <a:spcBef>
                <a:spcPts val="600"/>
              </a:spcBef>
              <a:spcAft>
                <a:spcPts val="0"/>
              </a:spcAft>
              <a:buClr>
                <a:srgbClr val="E36C09"/>
              </a:buClr>
              <a:buSzPct val="60000"/>
              <a:buFont typeface="Wingdings" panose="05000000000000000000" pitchFamily="2" charset="2"/>
              <a:buChar char="l"/>
              <a:defRPr/>
            </a:pPr>
            <a:r>
              <a:rPr lang="en-US" sz="2600" dirty="0">
                <a:solidFill>
                  <a:srgbClr val="E36C09"/>
                </a:solidFill>
                <a:ea typeface="宋体" panose="02010600030101010101" pitchFamily="2" charset="-122"/>
                <a:sym typeface="Calibri" panose="020F0502020204030204" pitchFamily="34" charset="0"/>
              </a:rPr>
              <a:t>   </a:t>
            </a:r>
            <a:r>
              <a:rPr lang="en-US" sz="2600" dirty="0">
                <a:solidFill>
                  <a:srgbClr val="CC6600"/>
                </a:solidFill>
                <a:ea typeface="宋体" panose="02010600030101010101" pitchFamily="2" charset="-122"/>
                <a:sym typeface="Calibri" panose="020F0502020204030204" pitchFamily="34" charset="0"/>
              </a:rPr>
              <a:t>Timber Framework</a:t>
            </a:r>
            <a:endParaRPr lang="zh-CN" altLang="en-US" sz="2600" dirty="0">
              <a:solidFill>
                <a:srgbClr val="CC6600"/>
              </a:solidFill>
              <a:ea typeface="宋体" panose="02010600030101010101" pitchFamily="2" charset="-122"/>
              <a:sym typeface="Calibri" panose="020F0502020204030204" pitchFamily="34" charset="0"/>
            </a:endParaRPr>
          </a:p>
          <a:p>
            <a:pPr marL="360045">
              <a:spcBef>
                <a:spcPts val="600"/>
              </a:spcBef>
              <a:spcAft>
                <a:spcPts val="0"/>
              </a:spcAft>
              <a:buClr>
                <a:srgbClr val="E36C09"/>
              </a:buClr>
              <a:buSzPct val="60000"/>
              <a:buFont typeface="Wingdings" panose="05000000000000000000" pitchFamily="2" charset="2"/>
              <a:buChar char="l"/>
              <a:defRPr/>
            </a:pPr>
            <a:r>
              <a:rPr lang="en-US" sz="2600" dirty="0">
                <a:solidFill>
                  <a:srgbClr val="CC6600"/>
                </a:solidFill>
                <a:ea typeface="宋体" panose="02010600030101010101" pitchFamily="2" charset="-122"/>
                <a:sym typeface="Calibri" panose="020F0502020204030204" pitchFamily="34" charset="0"/>
              </a:rPr>
              <a:t>   Plain, Flexible and Beautiful Layout</a:t>
            </a:r>
            <a:endParaRPr lang="zh-CN" altLang="en-US" sz="2600" dirty="0">
              <a:solidFill>
                <a:srgbClr val="CC6600"/>
              </a:solidFill>
              <a:ea typeface="宋体" panose="02010600030101010101" pitchFamily="2" charset="-122"/>
              <a:sym typeface="Calibri" panose="020F0502020204030204" pitchFamily="34" charset="0"/>
            </a:endParaRPr>
          </a:p>
          <a:p>
            <a:pPr marL="360045">
              <a:spcBef>
                <a:spcPts val="600"/>
              </a:spcBef>
              <a:spcAft>
                <a:spcPts val="0"/>
              </a:spcAft>
              <a:buClr>
                <a:srgbClr val="E36C09"/>
              </a:buClr>
              <a:buSzPct val="60000"/>
              <a:buFont typeface="Wingdings" panose="05000000000000000000" pitchFamily="2" charset="2"/>
              <a:buChar char="l"/>
              <a:defRPr/>
            </a:pPr>
            <a:r>
              <a:rPr lang="en-US" sz="2600" dirty="0">
                <a:solidFill>
                  <a:srgbClr val="CC6600"/>
                </a:solidFill>
                <a:ea typeface="宋体" panose="02010600030101010101" pitchFamily="2" charset="-122"/>
                <a:sym typeface="Calibri" panose="020F0502020204030204" pitchFamily="34" charset="0"/>
              </a:rPr>
              <a:t>   The Building </a:t>
            </a:r>
            <a:r>
              <a:rPr lang="en-US" sz="2600" dirty="0" smtClean="0">
                <a:solidFill>
                  <a:srgbClr val="CC6600"/>
                </a:solidFill>
                <a:ea typeface="宋体" panose="02010600030101010101" pitchFamily="2" charset="-122"/>
                <a:sym typeface="Calibri" panose="020F0502020204030204" pitchFamily="34" charset="0"/>
              </a:rPr>
              <a:t>Materials</a:t>
            </a:r>
            <a:endParaRPr lang="zh-CN" altLang="en-US" sz="2600" dirty="0">
              <a:solidFill>
                <a:srgbClr val="CC6600"/>
              </a:solidFill>
              <a:ea typeface="宋体" panose="02010600030101010101" pitchFamily="2" charset="-122"/>
              <a:sym typeface="Calibri" panose="020F0502020204030204" pitchFamily="34" charset="0"/>
            </a:endParaRPr>
          </a:p>
          <a:p>
            <a:pPr marL="360045">
              <a:spcBef>
                <a:spcPts val="600"/>
              </a:spcBef>
              <a:spcAft>
                <a:spcPts val="0"/>
              </a:spcAft>
              <a:buClr>
                <a:srgbClr val="E36C09"/>
              </a:buClr>
              <a:buSzPct val="60000"/>
              <a:buFont typeface="Wingdings" panose="05000000000000000000" pitchFamily="2" charset="2"/>
              <a:buChar char="l"/>
              <a:defRPr/>
            </a:pPr>
            <a:r>
              <a:rPr lang="en-US" sz="2600" dirty="0">
                <a:solidFill>
                  <a:srgbClr val="CC6600"/>
                </a:solidFill>
                <a:ea typeface="宋体" panose="02010600030101010101" pitchFamily="2" charset="-122"/>
                <a:sym typeface="Calibri" panose="020F0502020204030204" pitchFamily="34" charset="0"/>
              </a:rPr>
              <a:t>   Artistic Roof Design</a:t>
            </a:r>
            <a:endParaRPr lang="zh-CN" altLang="en-US" sz="2600" dirty="0">
              <a:solidFill>
                <a:srgbClr val="CC6600"/>
              </a:solidFill>
              <a:ea typeface="宋体" panose="02010600030101010101" pitchFamily="2" charset="-122"/>
              <a:sym typeface="Calibri" panose="020F0502020204030204" pitchFamily="34" charset="0"/>
            </a:endParaRPr>
          </a:p>
          <a:p>
            <a:pPr marL="360045">
              <a:spcBef>
                <a:spcPts val="600"/>
              </a:spcBef>
              <a:spcAft>
                <a:spcPts val="0"/>
              </a:spcAft>
              <a:buClr>
                <a:srgbClr val="E36C09"/>
              </a:buClr>
              <a:buSzPct val="60000"/>
              <a:buFont typeface="Wingdings" panose="05000000000000000000" pitchFamily="2" charset="2"/>
              <a:buChar char="l"/>
              <a:defRPr/>
            </a:pPr>
            <a:r>
              <a:rPr lang="en-US" sz="2600" dirty="0">
                <a:solidFill>
                  <a:srgbClr val="CC6600"/>
                </a:solidFill>
                <a:ea typeface="宋体" panose="02010600030101010101" pitchFamily="2" charset="-122"/>
                <a:sym typeface="Calibri" panose="020F0502020204030204" pitchFamily="34" charset="0"/>
              </a:rPr>
              <a:t>   Colorful Painting</a:t>
            </a:r>
            <a:endParaRPr lang="zh-CN" altLang="en-US" sz="2600" dirty="0">
              <a:solidFill>
                <a:srgbClr val="CC6600"/>
              </a:solidFill>
              <a:ea typeface="宋体" panose="02010600030101010101" pitchFamily="2" charset="-122"/>
            </a:endParaRPr>
          </a:p>
        </p:txBody>
      </p:sp>
      <p:sp>
        <p:nvSpPr>
          <p:cNvPr id="21510" name="文本框 2"/>
          <p:cNvSpPr>
            <a:spLocks noChangeArrowheads="1"/>
          </p:cNvSpPr>
          <p:nvPr/>
        </p:nvSpPr>
        <p:spPr bwMode="auto">
          <a:xfrm>
            <a:off x="161925" y="49213"/>
            <a:ext cx="5924550" cy="622300"/>
          </a:xfrm>
          <a:prstGeom prst="rect">
            <a:avLst/>
          </a:prstGeom>
          <a:noFill/>
          <a:ln w="9525">
            <a:noFill/>
            <a:miter lim="800000"/>
          </a:ln>
        </p:spPr>
        <p:txBody>
          <a:bodyPr wrap="none">
            <a:spAutoFit/>
          </a:bodyPr>
          <a:lstStyle/>
          <a:p>
            <a:pPr algn="ctr" eaLnBrk="1" hangingPunct="1">
              <a:lnSpc>
                <a:spcPct val="120000"/>
              </a:lnSpc>
            </a:pPr>
            <a:r>
              <a:rPr lang="en-US" altLang="zh-CN" sz="3000">
                <a:solidFill>
                  <a:srgbClr val="772C03"/>
                </a:solidFill>
                <a:latin typeface="Aharoni" panose="02010803020104030203" pitchFamily="2" charset="-79"/>
                <a:ea typeface="经典繁毛楷" panose="02010600030101010101" charset="-122"/>
                <a:sym typeface="Aharoni" panose="02010803020104030203" pitchFamily="2" charset="-79"/>
              </a:rPr>
              <a:t>Traditional Chinese Architecture</a:t>
            </a:r>
            <a:endParaRPr lang="en-US" altLang="zh-CN" sz="3000">
              <a:solidFill>
                <a:srgbClr val="772C03"/>
              </a:solidFill>
              <a:latin typeface="Aharoni" panose="02010803020104030203" pitchFamily="2" charset="-79"/>
              <a:ea typeface="经典繁毛楷" panose="02010600030101010101" charset="-122"/>
              <a:sym typeface="Aharoni" panose="02010803020104030203" pitchFamily="2" charset="-79"/>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47">
                                            <p:txEl>
                                              <p:pRg st="1" end="1"/>
                                            </p:txEl>
                                          </p:spTgt>
                                        </p:tgtEl>
                                        <p:attrNameLst>
                                          <p:attrName>style.visibility</p:attrName>
                                        </p:attrNameLst>
                                      </p:cBhvr>
                                      <p:to>
                                        <p:strVal val="visible"/>
                                      </p:to>
                                    </p:set>
                                    <p:animEffect transition="in" filter="blinds(horizontal)">
                                      <p:cBhvr>
                                        <p:cTn id="7" dur="500"/>
                                        <p:tgtEl>
                                          <p:spTgt spid="10247">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0247">
                                            <p:txEl>
                                              <p:pRg st="2" end="2"/>
                                            </p:txEl>
                                          </p:spTgt>
                                        </p:tgtEl>
                                        <p:attrNameLst>
                                          <p:attrName>style.visibility</p:attrName>
                                        </p:attrNameLst>
                                      </p:cBhvr>
                                      <p:to>
                                        <p:strVal val="visible"/>
                                      </p:to>
                                    </p:set>
                                    <p:animEffect transition="in" filter="blinds(horizontal)">
                                      <p:cBhvr>
                                        <p:cTn id="10" dur="500"/>
                                        <p:tgtEl>
                                          <p:spTgt spid="10247">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0247">
                                            <p:txEl>
                                              <p:pRg st="3" end="3"/>
                                            </p:txEl>
                                          </p:spTgt>
                                        </p:tgtEl>
                                        <p:attrNameLst>
                                          <p:attrName>style.visibility</p:attrName>
                                        </p:attrNameLst>
                                      </p:cBhvr>
                                      <p:to>
                                        <p:strVal val="visible"/>
                                      </p:to>
                                    </p:set>
                                    <p:animEffect transition="in" filter="blinds(horizontal)">
                                      <p:cBhvr>
                                        <p:cTn id="13" dur="500"/>
                                        <p:tgtEl>
                                          <p:spTgt spid="10247">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0247">
                                            <p:txEl>
                                              <p:pRg st="4" end="4"/>
                                            </p:txEl>
                                          </p:spTgt>
                                        </p:tgtEl>
                                        <p:attrNameLst>
                                          <p:attrName>style.visibility</p:attrName>
                                        </p:attrNameLst>
                                      </p:cBhvr>
                                      <p:to>
                                        <p:strVal val="visible"/>
                                      </p:to>
                                    </p:set>
                                    <p:animEffect transition="in" filter="blinds(horizontal)">
                                      <p:cBhvr>
                                        <p:cTn id="16" dur="500"/>
                                        <p:tgtEl>
                                          <p:spTgt spid="10247">
                                            <p:txEl>
                                              <p:pRg st="4" end="4"/>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10247">
                                            <p:txEl>
                                              <p:pRg st="5" end="5"/>
                                            </p:txEl>
                                          </p:spTgt>
                                        </p:tgtEl>
                                        <p:attrNameLst>
                                          <p:attrName>style.visibility</p:attrName>
                                        </p:attrNameLst>
                                      </p:cBhvr>
                                      <p:to>
                                        <p:strVal val="visible"/>
                                      </p:to>
                                    </p:set>
                                    <p:animEffect transition="in" filter="blinds(horizontal)">
                                      <p:cBhvr>
                                        <p:cTn id="19" dur="500"/>
                                        <p:tgtEl>
                                          <p:spTgt spid="1024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31" name="组合 11"/>
          <p:cNvGrpSpPr/>
          <p:nvPr/>
        </p:nvGrpSpPr>
        <p:grpSpPr bwMode="auto">
          <a:xfrm>
            <a:off x="0" y="89175"/>
            <a:ext cx="9144000" cy="910950"/>
            <a:chOff x="0" y="-105045"/>
            <a:chExt cx="9144003" cy="912293"/>
          </a:xfrm>
        </p:grpSpPr>
        <p:grpSp>
          <p:nvGrpSpPr>
            <p:cNvPr id="22536" name="组合 3"/>
            <p:cNvGrpSpPr/>
            <p:nvPr/>
          </p:nvGrpSpPr>
          <p:grpSpPr bwMode="auto">
            <a:xfrm>
              <a:off x="3" y="386560"/>
              <a:ext cx="9144000" cy="420688"/>
              <a:chOff x="0" y="0"/>
              <a:chExt cx="9144000" cy="420086"/>
            </a:xfrm>
          </p:grpSpPr>
          <p:sp>
            <p:nvSpPr>
              <p:cNvPr id="22538" name="直接连接符 4"/>
              <p:cNvSpPr>
                <a:spLocks noChangeShapeType="1"/>
              </p:cNvSpPr>
              <p:nvPr/>
            </p:nvSpPr>
            <p:spPr bwMode="auto">
              <a:xfrm>
                <a:off x="4859338" y="210836"/>
                <a:ext cx="4284662" cy="1"/>
              </a:xfrm>
              <a:prstGeom prst="line">
                <a:avLst/>
              </a:prstGeom>
              <a:noFill/>
              <a:ln w="9525">
                <a:solidFill>
                  <a:srgbClr val="A71F13"/>
                </a:solidFill>
                <a:bevel/>
              </a:ln>
            </p:spPr>
            <p:txBody>
              <a:bodyPr/>
              <a:lstStyle/>
              <a:p>
                <a:endParaRPr lang="zh-CN" altLang="en-US"/>
              </a:p>
            </p:txBody>
          </p:sp>
          <p:pic>
            <p:nvPicPr>
              <p:cNvPr id="22539" name="Picture 5" descr="G:\360data\重要数据\桌面\东京国际朝日学院\素材\kiri-kiku0156498982.png"/>
              <p:cNvPicPr>
                <a:picLocks noChangeAspect="1" noChangeArrowheads="1"/>
              </p:cNvPicPr>
              <p:nvPr/>
            </p:nvPicPr>
            <p:blipFill>
              <a:blip r:embed="rId1"/>
              <a:srcRect/>
              <a:stretch>
                <a:fillRect/>
              </a:stretch>
            </p:blipFill>
            <p:spPr bwMode="auto">
              <a:xfrm>
                <a:off x="4361957" y="0"/>
                <a:ext cx="420086" cy="420086"/>
              </a:xfrm>
              <a:prstGeom prst="rect">
                <a:avLst/>
              </a:prstGeom>
              <a:noFill/>
              <a:ln w="9525">
                <a:noFill/>
                <a:miter lim="800000"/>
                <a:headEnd/>
                <a:tailEnd/>
              </a:ln>
            </p:spPr>
          </p:pic>
          <p:sp>
            <p:nvSpPr>
              <p:cNvPr id="22540" name="直接连接符 6"/>
              <p:cNvSpPr>
                <a:spLocks noChangeShapeType="1"/>
              </p:cNvSpPr>
              <p:nvPr/>
            </p:nvSpPr>
            <p:spPr bwMode="auto">
              <a:xfrm>
                <a:off x="0" y="210836"/>
                <a:ext cx="4284663" cy="1"/>
              </a:xfrm>
              <a:prstGeom prst="line">
                <a:avLst/>
              </a:prstGeom>
              <a:noFill/>
              <a:ln w="9525">
                <a:solidFill>
                  <a:srgbClr val="A71F13"/>
                </a:solidFill>
                <a:bevel/>
              </a:ln>
            </p:spPr>
            <p:txBody>
              <a:bodyPr/>
              <a:lstStyle/>
              <a:p>
                <a:endParaRPr lang="zh-CN" altLang="en-US"/>
              </a:p>
            </p:txBody>
          </p:sp>
        </p:grpSp>
        <p:sp>
          <p:nvSpPr>
            <p:cNvPr id="22537" name="TextBox 8"/>
            <p:cNvSpPr>
              <a:spLocks noChangeArrowheads="1"/>
            </p:cNvSpPr>
            <p:nvPr/>
          </p:nvSpPr>
          <p:spPr bwMode="auto">
            <a:xfrm>
              <a:off x="0" y="-105045"/>
              <a:ext cx="9144003" cy="554563"/>
            </a:xfrm>
            <a:prstGeom prst="rect">
              <a:avLst/>
            </a:prstGeom>
            <a:noFill/>
            <a:ln w="9525">
              <a:noFill/>
              <a:miter lim="800000"/>
            </a:ln>
          </p:spPr>
          <p:txBody>
            <a:bodyPr>
              <a:spAutoFit/>
            </a:bodyPr>
            <a:lstStyle/>
            <a:p>
              <a:pPr>
                <a:spcBef>
                  <a:spcPts val="600"/>
                </a:spcBef>
                <a:spcAft>
                  <a:spcPts val="600"/>
                </a:spcAft>
                <a:buClr>
                  <a:srgbClr val="974806"/>
                </a:buClr>
                <a:buSzPct val="65000"/>
                <a:buFont typeface="Wingdings" panose="05000000000000000000" pitchFamily="2" charset="2"/>
                <a:buNone/>
              </a:pPr>
              <a:r>
                <a:rPr lang="en-US" altLang="zh-CN" sz="3000" b="1" dirty="0">
                  <a:solidFill>
                    <a:srgbClr val="974806"/>
                  </a:solidFill>
                  <a:latin typeface="Aharoni" panose="02010803020104030203" pitchFamily="2" charset="-79"/>
                  <a:sym typeface="Aharoni" panose="02010803020104030203" pitchFamily="2" charset="-79"/>
                </a:rPr>
                <a:t>Characteristics of Traditional Chinese Architecture</a:t>
              </a:r>
              <a:endParaRPr lang="zh-CN" altLang="en-US" sz="3000" b="1" dirty="0">
                <a:solidFill>
                  <a:srgbClr val="000000"/>
                </a:solidFill>
                <a:latin typeface="Aharoni" panose="02010803020104030203" pitchFamily="2" charset="-79"/>
                <a:sym typeface="Aharoni" panose="02010803020104030203" pitchFamily="2" charset="-79"/>
              </a:endParaRPr>
            </a:p>
          </p:txBody>
        </p:sp>
      </p:grpSp>
      <p:pic>
        <p:nvPicPr>
          <p:cNvPr id="11275" name="Picture 8" descr="jianzhu0001c"/>
          <p:cNvPicPr>
            <a:picLocks noChangeAspect="1" noChangeArrowheads="1"/>
          </p:cNvPicPr>
          <p:nvPr/>
        </p:nvPicPr>
        <p:blipFill>
          <a:blip r:embed="rId2"/>
          <a:srcRect/>
          <a:stretch>
            <a:fillRect/>
          </a:stretch>
        </p:blipFill>
        <p:spPr bwMode="auto">
          <a:xfrm>
            <a:off x="975360" y="1376045"/>
            <a:ext cx="7644765" cy="338836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11275"/>
                                        </p:tgtEl>
                                        <p:attrNameLst>
                                          <p:attrName>style.visibility</p:attrName>
                                        </p:attrNameLst>
                                      </p:cBhvr>
                                      <p:to>
                                        <p:strVal val="visible"/>
                                      </p:to>
                                    </p:set>
                                    <p:animEffect>
                                      <p:cBhvr>
                                        <p:cTn id="7" dur="2000"/>
                                        <p:tgtEl>
                                          <p:spTgt spid="11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commondata" val="eyJoZGlkIjoiODYzMzIwMjIyMjY3MjNjYzhkYWNkOGVjOWYxZjBjYTUifQ=="/>
</p:tagLst>
</file>

<file path=ppt/theme/theme1.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2.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0</TotalTime>
  <Words>13676</Words>
  <Application>WPS 演示</Application>
  <PresentationFormat>全屏显示(16:10)</PresentationFormat>
  <Paragraphs>618</Paragraphs>
  <Slides>58</Slides>
  <Notes>3</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58</vt:i4>
      </vt:variant>
    </vt:vector>
  </HeadingPairs>
  <TitlesOfParts>
    <vt:vector size="70" baseType="lpstr">
      <vt:lpstr>Arial</vt:lpstr>
      <vt:lpstr>宋体</vt:lpstr>
      <vt:lpstr>Wingdings</vt:lpstr>
      <vt:lpstr>Calibri</vt:lpstr>
      <vt:lpstr>微软雅黑</vt:lpstr>
      <vt:lpstr>Times New Roman</vt:lpstr>
      <vt:lpstr>冬青黑体简体中文 W6</vt:lpstr>
      <vt:lpstr>Aharoni</vt:lpstr>
      <vt:lpstr>楷体</vt:lpstr>
      <vt:lpstr>经典繁毛楷</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XTU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Peng Jinfeng</dc:creator>
  <cp:lastModifiedBy>张秋爽</cp:lastModifiedBy>
  <cp:revision>1604</cp:revision>
  <dcterms:created xsi:type="dcterms:W3CDTF">2011-08-05T13:10:00Z</dcterms:created>
  <dcterms:modified xsi:type="dcterms:W3CDTF">2024-05-07T08:16:21Z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2052-12.1.0.16729</vt:lpwstr>
  </property>
  <property fmtid="{D5CDD505-2E9C-101B-9397-08002B2CF9AE}" pid="3" name="ICV">
    <vt:lpwstr>90064BEC946C43FD9EB4957CC3AAD091_12</vt:lpwstr>
  </property>
</Properties>
</file>